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8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92" autoAdjust="0"/>
  </p:normalViewPr>
  <p:slideViewPr>
    <p:cSldViewPr>
      <p:cViewPr varScale="1">
        <p:scale>
          <a:sx n="100" d="100"/>
          <a:sy n="100" d="100"/>
        </p:scale>
        <p:origin x="-2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D7AB8-9191-4B35-8D8B-63BA5FC9ACAD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CBEE3-741C-433A-9894-25B9059BE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CBEE3-741C-433A-9894-25B9059BE64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1905001"/>
            <a:ext cx="8610600" cy="25145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man Old Style" pitchFamily="18" charset="0"/>
              </a:rPr>
              <a:t>Детско-родительский проект</a:t>
            </a:r>
            <a:br>
              <a:rPr lang="ru-RU" sz="2800" b="1" dirty="0" smtClean="0">
                <a:latin typeface="Bookman Old Style" pitchFamily="18" charset="0"/>
              </a:rPr>
            </a:br>
            <a:r>
              <a:rPr lang="ru-RU" sz="2800" dirty="0" smtClean="0">
                <a:latin typeface="Bookman Old Style" pitchFamily="18" charset="0"/>
              </a:rPr>
              <a:t/>
            </a:r>
            <a:br>
              <a:rPr lang="ru-RU" sz="2800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« Сказка о Щелкунчике в художественно-эстетическом развитии детей»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8839200" cy="14478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Государственное бюджетное образовательное учреждение </a:t>
            </a:r>
          </a:p>
          <a:p>
            <a:pPr algn="ctr"/>
            <a:r>
              <a:rPr lang="ru-RU" sz="2000" dirty="0" smtClean="0">
                <a:latin typeface="Bookman Old Style" pitchFamily="18" charset="0"/>
              </a:rPr>
              <a:t>средняя школа № 21 имени Э. П. </a:t>
            </a:r>
            <a:r>
              <a:rPr lang="ru-RU" sz="2000" dirty="0" err="1" smtClean="0">
                <a:latin typeface="Bookman Old Style" pitchFamily="18" charset="0"/>
              </a:rPr>
              <a:t>Шаффе</a:t>
            </a:r>
            <a:endParaRPr lang="ru-RU" sz="2000" dirty="0" smtClean="0">
              <a:latin typeface="Bookman Old Style" pitchFamily="18" charset="0"/>
            </a:endParaRPr>
          </a:p>
          <a:p>
            <a:pPr algn="ctr"/>
            <a:r>
              <a:rPr lang="ru-RU" sz="2000" dirty="0" smtClean="0">
                <a:latin typeface="Bookman Old Style" pitchFamily="18" charset="0"/>
              </a:rPr>
              <a:t>отделение дошкольного образования 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464820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Bookman Old Style" pitchFamily="18" charset="0"/>
              </a:rPr>
              <a:t>Подготовили:</a:t>
            </a:r>
            <a:r>
              <a:rPr lang="ru-RU" sz="2000" dirty="0" smtClean="0">
                <a:latin typeface="Bookman Old Style" pitchFamily="18" charset="0"/>
              </a:rPr>
              <a:t>  Ходкевич А.С– музыкальный руководитель</a:t>
            </a:r>
          </a:p>
          <a:p>
            <a:r>
              <a:rPr lang="ru-RU" sz="2000" dirty="0" smtClean="0">
                <a:latin typeface="Bookman Old Style" pitchFamily="18" charset="0"/>
              </a:rPr>
              <a:t>                          </a:t>
            </a:r>
            <a:r>
              <a:rPr lang="ru-RU" sz="2000" dirty="0" err="1" smtClean="0">
                <a:latin typeface="Bookman Old Style" pitchFamily="18" charset="0"/>
              </a:rPr>
              <a:t>Кожокарь</a:t>
            </a:r>
            <a:r>
              <a:rPr lang="ru-RU" sz="2000" dirty="0" smtClean="0">
                <a:latin typeface="Bookman Old Style" pitchFamily="18" charset="0"/>
              </a:rPr>
              <a:t> О.П.– воспитатель</a:t>
            </a:r>
          </a:p>
        </p:txBody>
      </p:sp>
      <p:pic>
        <p:nvPicPr>
          <p:cNvPr id="6" name="Рисунок 5" descr="C:\Users\Юлия\Pictures\shaffe-school-emblem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14400"/>
            <a:ext cx="1059405" cy="103407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9906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000" b="1" dirty="0" smtClean="0">
                <a:solidFill>
                  <a:srgbClr val="4E3B30"/>
                </a:solidFill>
              </a:rPr>
              <a:t>Занятия, посвящённые знакомству детей с музыкой Чайковского из балета «Щелкунчик»</a:t>
            </a:r>
            <a:br>
              <a:rPr lang="ru-RU" sz="2000" b="1" dirty="0" smtClean="0">
                <a:solidFill>
                  <a:srgbClr val="4E3B30"/>
                </a:solidFill>
              </a:rPr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 flipV="1">
            <a:off x="1371600" y="152400"/>
            <a:ext cx="152400" cy="76201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2000" dirty="0" smtClean="0"/>
              <a:t>»</a:t>
            </a:r>
          </a:p>
          <a:p>
            <a:endParaRPr lang="ru-RU" dirty="0"/>
          </a:p>
        </p:txBody>
      </p:sp>
      <p:pic>
        <p:nvPicPr>
          <p:cNvPr id="4" name="Рисунок 3" descr="FullSizeRender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066800"/>
            <a:ext cx="2362200" cy="4015740"/>
          </a:xfrm>
          <a:prstGeom prst="rect">
            <a:avLst/>
          </a:prstGeom>
        </p:spPr>
      </p:pic>
      <p:pic>
        <p:nvPicPr>
          <p:cNvPr id="5" name="Рисунок 4" descr="FullSizeRen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1066800"/>
            <a:ext cx="2501396" cy="39660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33600" y="5181600"/>
            <a:ext cx="5486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000" dirty="0" smtClean="0">
                <a:solidFill>
                  <a:srgbClr val="4E3B30"/>
                </a:solidFill>
              </a:rPr>
              <a:t>Двигательные импровизации,</a:t>
            </a:r>
          </a:p>
          <a:p>
            <a:pPr marL="342900" lvl="0" indent="-34290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000" dirty="0" smtClean="0">
                <a:solidFill>
                  <a:srgbClr val="4E3B30"/>
                </a:solidFill>
              </a:rPr>
              <a:t>Разучивание танцев на музыку из балета,</a:t>
            </a:r>
          </a:p>
          <a:p>
            <a:pPr marL="342900" lvl="0" indent="-34290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000" dirty="0" smtClean="0">
                <a:solidFill>
                  <a:srgbClr val="4E3B30"/>
                </a:solidFill>
              </a:rPr>
              <a:t>Создание оркестровой композиции на музыку Чайковского «Танец Феи Драже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52400"/>
            <a:ext cx="8534400" cy="1371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Создание Королевства Сладостей </a:t>
            </a:r>
          </a:p>
          <a:p>
            <a:pPr algn="ctr">
              <a:buNone/>
            </a:pPr>
            <a:r>
              <a:rPr lang="ru-RU" sz="2800" dirty="0" smtClean="0"/>
              <a:t>(настольный макет города </a:t>
            </a:r>
            <a:r>
              <a:rPr lang="ru-RU" sz="2800" dirty="0" err="1" smtClean="0"/>
              <a:t>Конфитюренбурга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4" name="Рисунок 3" descr="IMG_967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600200"/>
            <a:ext cx="3429000" cy="4572000"/>
          </a:xfrm>
          <a:prstGeom prst="rect">
            <a:avLst/>
          </a:prstGeom>
        </p:spPr>
      </p:pic>
      <p:pic>
        <p:nvPicPr>
          <p:cNvPr id="5" name="Рисунок 4" descr="IMG_967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600200"/>
            <a:ext cx="3429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962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3394472" cy="4525962"/>
          </a:xfrm>
        </p:spPr>
      </p:pic>
      <p:pic>
        <p:nvPicPr>
          <p:cNvPr id="5" name="Рисунок 4" descr="019272b3-b1f1-4669-8541-314ed7a25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1981200"/>
            <a:ext cx="3429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105400"/>
            <a:ext cx="2002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детском саду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102882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 </a:t>
            </a:r>
            <a:r>
              <a:rPr lang="ru-RU" sz="2000" dirty="0" smtClean="0"/>
              <a:t>дома с родителями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21221_120247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52425" y="504825"/>
            <a:ext cx="4038602" cy="3028952"/>
          </a:xfrm>
        </p:spPr>
      </p:pic>
      <p:pic>
        <p:nvPicPr>
          <p:cNvPr id="5" name="Рисунок 4" descr="20230113_1357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01900" y="3365500"/>
            <a:ext cx="3759200" cy="2819400"/>
          </a:xfrm>
          <a:prstGeom prst="rect">
            <a:avLst/>
          </a:prstGeom>
        </p:spPr>
      </p:pic>
      <p:pic>
        <p:nvPicPr>
          <p:cNvPr id="6" name="Рисунок 5" descr="20230113_1359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991100" y="723900"/>
            <a:ext cx="4572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1" y="4267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Пряничный домик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400801" y="4876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Зефирный район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352800" y="533400"/>
            <a:ext cx="213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Конфетный дом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Мармеладный фонтан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Бисквитное дерево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30113_140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61975" y="1019175"/>
            <a:ext cx="5715000" cy="4286250"/>
          </a:xfrm>
        </p:spPr>
      </p:pic>
      <p:pic>
        <p:nvPicPr>
          <p:cNvPr id="5" name="Рисунок 4" descr="20230113_135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13200" y="1016000"/>
            <a:ext cx="5689600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172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Макет города сладостей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4419600"/>
            <a:ext cx="3124200" cy="2286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Изготовление украшений в виде фигурных пряников на ёлку группе</a:t>
            </a:r>
          </a:p>
          <a:p>
            <a:pPr>
              <a:buNone/>
            </a:pPr>
            <a:r>
              <a:rPr lang="ru-RU" sz="2000" dirty="0" smtClean="0"/>
              <a:t>    (из глины)</a:t>
            </a:r>
            <a:endParaRPr lang="ru-RU" sz="2000" dirty="0"/>
          </a:p>
        </p:txBody>
      </p:sp>
      <p:pic>
        <p:nvPicPr>
          <p:cNvPr id="4" name="Рисунок 3" descr="IMG_974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-609600"/>
            <a:ext cx="2971800" cy="3962400"/>
          </a:xfrm>
          <a:prstGeom prst="rect">
            <a:avLst/>
          </a:prstGeom>
        </p:spPr>
      </p:pic>
      <p:pic>
        <p:nvPicPr>
          <p:cNvPr id="5" name="Рисунок 4" descr="IMG_974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"/>
            <a:ext cx="2971800" cy="3962400"/>
          </a:xfrm>
          <a:prstGeom prst="rect">
            <a:avLst/>
          </a:prstGeom>
        </p:spPr>
      </p:pic>
      <p:pic>
        <p:nvPicPr>
          <p:cNvPr id="6" name="Рисунок 5" descr="IMG_982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2438400"/>
            <a:ext cx="30861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21229_134823 -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232092" y="721464"/>
            <a:ext cx="5867401" cy="5186475"/>
          </a:xfrm>
        </p:spPr>
      </p:pic>
      <p:pic>
        <p:nvPicPr>
          <p:cNvPr id="5" name="Рисунок 4" descr="20221229_134926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31800" y="1193800"/>
            <a:ext cx="5892800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6324600"/>
            <a:ext cx="165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Ёлка в группе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" y="609600"/>
            <a:ext cx="4343400" cy="1524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   Детям очень понравились раскраски с героями сказки</a:t>
            </a:r>
            <a:endParaRPr lang="ru-RU" sz="2400" dirty="0"/>
          </a:p>
        </p:txBody>
      </p:sp>
      <p:pic>
        <p:nvPicPr>
          <p:cNvPr id="4" name="Рисунок 3" descr="IMG_957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057400"/>
            <a:ext cx="3028950" cy="4038600"/>
          </a:xfrm>
          <a:prstGeom prst="rect">
            <a:avLst/>
          </a:prstGeom>
        </p:spPr>
      </p:pic>
      <p:pic>
        <p:nvPicPr>
          <p:cNvPr id="5" name="Рисунок 4" descr="IMG_957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8600"/>
            <a:ext cx="4064000" cy="3048000"/>
          </a:xfrm>
          <a:prstGeom prst="rect">
            <a:avLst/>
          </a:prstGeom>
        </p:spPr>
      </p:pic>
      <p:pic>
        <p:nvPicPr>
          <p:cNvPr id="6" name="Рисунок 5" descr="IMG_960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2971800"/>
            <a:ext cx="4953000" cy="371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52401"/>
            <a:ext cx="8839200" cy="9906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Родители принимали участие в изготовлении костюмов к утреннику</a:t>
            </a:r>
            <a:endParaRPr lang="ru-RU" dirty="0"/>
          </a:p>
        </p:txBody>
      </p:sp>
      <p:pic>
        <p:nvPicPr>
          <p:cNvPr id="4" name="Рисунок 3" descr="ba307828-8681-475c-979c-a2f0977ccc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371600"/>
            <a:ext cx="2156298" cy="2895600"/>
          </a:xfrm>
          <a:prstGeom prst="rect">
            <a:avLst/>
          </a:prstGeom>
        </p:spPr>
      </p:pic>
      <p:pic>
        <p:nvPicPr>
          <p:cNvPr id="5" name="Рисунок 4" descr="f88ac376-aff1-409b-8c00-43e0b991c5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1371600"/>
            <a:ext cx="2057400" cy="2895600"/>
          </a:xfrm>
          <a:prstGeom prst="rect">
            <a:avLst/>
          </a:prstGeom>
        </p:spPr>
      </p:pic>
      <p:pic>
        <p:nvPicPr>
          <p:cNvPr id="6" name="Рисунок 5" descr="16491ddb-e1be-4e75-87e5-55d75cfa3b6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657600"/>
            <a:ext cx="2228850" cy="2971800"/>
          </a:xfrm>
          <a:prstGeom prst="rect">
            <a:avLst/>
          </a:prstGeom>
        </p:spPr>
      </p:pic>
      <p:pic>
        <p:nvPicPr>
          <p:cNvPr id="7" name="Рисунок 6" descr="90f8e1bb-1ae5-4ff6-a990-597fb4cb14d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3657600"/>
            <a:ext cx="2228850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48006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Жилетки для мышей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27432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Банты для девочек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Заключительный этап проекта</a:t>
            </a:r>
            <a:endParaRPr lang="ru-RU" sz="3200" dirty="0"/>
          </a:p>
        </p:txBody>
      </p:sp>
      <p:pic>
        <p:nvPicPr>
          <p:cNvPr id="4" name="Содержимое 3" descr="IMG-20230121-WA0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371601"/>
            <a:ext cx="70866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Вид проекта: </a:t>
            </a:r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познавательно – творческий</a:t>
            </a:r>
            <a:endParaRPr lang="en-US" sz="2800" dirty="0" smtClean="0">
              <a:solidFill>
                <a:schemeClr val="tx1"/>
              </a:solidFill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dirty="0" smtClean="0">
              <a:solidFill>
                <a:schemeClr val="tx1"/>
              </a:solidFill>
              <a:latin typeface="Bookman Old Style" pitchFamily="18" charset="0"/>
              <a:cs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Сроки реализации: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октябрь 2022- январь 2023</a:t>
            </a:r>
            <a:endParaRPr lang="en-US" sz="2800" dirty="0" smtClean="0">
              <a:solidFill>
                <a:schemeClr val="tx1"/>
              </a:solidFill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i="1" dirty="0" smtClean="0">
              <a:solidFill>
                <a:schemeClr val="tx1"/>
              </a:solidFill>
              <a:latin typeface="Bookman Old Style" pitchFamily="18" charset="0"/>
              <a:cs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Участники проекта: </a:t>
            </a:r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обучающиеся разновозрастной группы (5-7 лет), педагоги, родители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dirty="0" smtClean="0">
              <a:solidFill>
                <a:schemeClr val="tx1"/>
              </a:solidFill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dirty="0" smtClean="0">
              <a:solidFill>
                <a:schemeClr val="tx1"/>
              </a:solidFill>
              <a:latin typeface="Bookman Old Style" pitchFamily="18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52400"/>
            <a:ext cx="6400800" cy="167640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/>
              <a:t>Новогодний театрализованный утренник по мотивам сказки Гофмана «Щелкунчик и мышиный король» с использованием музыки П.И.Чайковского из балета «Щелкунчик»</a:t>
            </a:r>
            <a:endParaRPr lang="ru-RU" sz="2400" dirty="0"/>
          </a:p>
        </p:txBody>
      </p:sp>
      <p:pic>
        <p:nvPicPr>
          <p:cNvPr id="4" name="Рисунок 3" descr="IMG-20230121-WA002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381000"/>
            <a:ext cx="2266950" cy="3022600"/>
          </a:xfrm>
          <a:prstGeom prst="rect">
            <a:avLst/>
          </a:prstGeom>
        </p:spPr>
      </p:pic>
      <p:pic>
        <p:nvPicPr>
          <p:cNvPr id="5" name="Рисунок 4" descr="IMG-20230121-WA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2057400"/>
            <a:ext cx="3587262" cy="4572000"/>
          </a:xfrm>
          <a:prstGeom prst="rect">
            <a:avLst/>
          </a:prstGeom>
        </p:spPr>
      </p:pic>
      <p:pic>
        <p:nvPicPr>
          <p:cNvPr id="7" name="Рисунок 6" descr="IMG-20230121-WA0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895600"/>
            <a:ext cx="2781300" cy="370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52401"/>
            <a:ext cx="8763000" cy="8382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000" dirty="0" smtClean="0"/>
              <a:t>А в новогодние и рождественские праздники родители с детьми находили изображения Щелкунчика, гуляя по нашему городу (и не только), и фотографировали их.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Ёлка в ГУМе ( зима 21-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00200"/>
            <a:ext cx="2514600" cy="4097867"/>
          </a:xfrm>
          <a:prstGeom prst="rect">
            <a:avLst/>
          </a:prstGeom>
        </p:spPr>
      </p:pic>
      <p:pic>
        <p:nvPicPr>
          <p:cNvPr id="5" name="Рисунок 4" descr="Ёлка в Пассаж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1600200"/>
            <a:ext cx="2743200" cy="3966685"/>
          </a:xfrm>
          <a:prstGeom prst="rect">
            <a:avLst/>
          </a:prstGeom>
        </p:spPr>
      </p:pic>
      <p:pic>
        <p:nvPicPr>
          <p:cNvPr id="6" name="Рисунок 5" descr="Ёлка на Дворцово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1676400"/>
            <a:ext cx="3086100" cy="3962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6096000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Москва, ГУМ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705600" y="6096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Пассаж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6096000"/>
            <a:ext cx="376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Дворцовая площадь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Щелкунчик. Шереметьевский дворе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5140454" cy="3433663"/>
          </a:xfrm>
        </p:spPr>
      </p:pic>
      <p:pic>
        <p:nvPicPr>
          <p:cNvPr id="5" name="Рисунок 4" descr="объявление на Конюшенно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457200"/>
            <a:ext cx="2705100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52400"/>
            <a:ext cx="342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Шереметьевский дворец</a:t>
            </a:r>
            <a:endParaRPr lang="ru-RU" dirty="0"/>
          </a:p>
        </p:txBody>
      </p:sp>
      <p:pic>
        <p:nvPicPr>
          <p:cNvPr id="7" name="Рисунок 6" descr="Ёлка у Гостиного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937000"/>
            <a:ext cx="2190750" cy="269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9000" y="5638800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Гостиный двор</a:t>
            </a:r>
            <a:endParaRPr lang="ru-RU" dirty="0"/>
          </a:p>
        </p:txBody>
      </p:sp>
      <p:pic>
        <p:nvPicPr>
          <p:cNvPr id="9" name="Рисунок 8" descr="Щелкучик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4419600"/>
            <a:ext cx="3276600" cy="2183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467600" cy="6858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5715000" cy="914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/>
              <a:t>Коллективный поход в театр </a:t>
            </a:r>
          </a:p>
          <a:p>
            <a:pPr algn="ctr">
              <a:buNone/>
            </a:pPr>
            <a:r>
              <a:rPr lang="ru-RU" sz="2400" dirty="0" smtClean="0"/>
              <a:t>на балет «Щелкунчик»</a:t>
            </a:r>
            <a:endParaRPr lang="ru-RU" sz="2400" dirty="0"/>
          </a:p>
        </p:txBody>
      </p:sp>
      <p:pic>
        <p:nvPicPr>
          <p:cNvPr id="5" name="Рисунок 4" descr="IMG-20230105-WA0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990600"/>
            <a:ext cx="3161632" cy="4191000"/>
          </a:xfrm>
          <a:prstGeom prst="rect">
            <a:avLst/>
          </a:prstGeom>
        </p:spPr>
      </p:pic>
      <p:pic>
        <p:nvPicPr>
          <p:cNvPr id="6" name="Рисунок 5" descr="IMG-20230105-WA0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2743200"/>
            <a:ext cx="2971800" cy="3962400"/>
          </a:xfrm>
          <a:prstGeom prst="rect">
            <a:avLst/>
          </a:prstGeom>
        </p:spPr>
      </p:pic>
      <p:pic>
        <p:nvPicPr>
          <p:cNvPr id="7" name="Рисунок 6" descr="IMG-20230105-WA0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228600"/>
            <a:ext cx="27432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228601"/>
            <a:ext cx="8763000" cy="7620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Индивидуальные походы в театр (с родителями)</a:t>
            </a:r>
            <a:endParaRPr lang="ru-RU" dirty="0"/>
          </a:p>
        </p:txBody>
      </p:sp>
      <p:pic>
        <p:nvPicPr>
          <p:cNvPr id="4" name="Рисунок 3" descr="646305db-6704-4642-83e7-b51049453dce.jpg"/>
          <p:cNvPicPr>
            <a:picLocks noChangeAspect="1"/>
          </p:cNvPicPr>
          <p:nvPr/>
        </p:nvPicPr>
        <p:blipFill>
          <a:blip r:embed="rId2" cstate="print"/>
          <a:srcRect l="14286" t="32143"/>
          <a:stretch>
            <a:fillRect/>
          </a:stretch>
        </p:blipFill>
        <p:spPr>
          <a:xfrm>
            <a:off x="228600" y="1295400"/>
            <a:ext cx="3962400" cy="2895600"/>
          </a:xfrm>
          <a:prstGeom prst="rect">
            <a:avLst/>
          </a:prstGeom>
        </p:spPr>
      </p:pic>
      <p:pic>
        <p:nvPicPr>
          <p:cNvPr id="5" name="Рисунок 4" descr="e51ab4a7-0bb8-4453-ba56-f0b87c4351d9.jpg"/>
          <p:cNvPicPr>
            <a:picLocks noChangeAspect="1"/>
          </p:cNvPicPr>
          <p:nvPr/>
        </p:nvPicPr>
        <p:blipFill>
          <a:blip r:embed="rId3" cstate="print"/>
          <a:srcRect l="14167" t="31111" r="15833" b="4444"/>
          <a:stretch>
            <a:fillRect/>
          </a:stretch>
        </p:blipFill>
        <p:spPr>
          <a:xfrm>
            <a:off x="4800600" y="1295400"/>
            <a:ext cx="4191000" cy="2893786"/>
          </a:xfrm>
          <a:prstGeom prst="rect">
            <a:avLst/>
          </a:prstGeom>
        </p:spPr>
      </p:pic>
      <p:pic>
        <p:nvPicPr>
          <p:cNvPr id="6" name="Рисунок 5" descr="IMG-20230121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2362200"/>
            <a:ext cx="32004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5334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Отзывы родителей о проекте</a:t>
            </a:r>
            <a:endParaRPr lang="ru-RU" sz="2400" dirty="0"/>
          </a:p>
        </p:txBody>
      </p:sp>
      <p:pic>
        <p:nvPicPr>
          <p:cNvPr id="7" name="Содержимое 6" descr="IMG-20230122-WA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9477" y="1066800"/>
            <a:ext cx="3825999" cy="4953000"/>
          </a:xfrm>
        </p:spPr>
      </p:pic>
      <p:pic>
        <p:nvPicPr>
          <p:cNvPr id="8" name="Рисунок 7" descr="IMG-20230122-WA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8322" y="1066800"/>
            <a:ext cx="3825999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-20230122-WA0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4061445" cy="5410200"/>
          </a:xfrm>
        </p:spPr>
      </p:pic>
      <p:pic>
        <p:nvPicPr>
          <p:cNvPr id="8" name="Рисунок 7" descr="IMG-20230122-WA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5046" y="457200"/>
            <a:ext cx="4179168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Презентация проекта родителям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Содержимое 3" descr="2023-01-22_19-52-3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19473" y="1554163"/>
            <a:ext cx="5657453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Содержимое 3" descr="IMG-20230123-WA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5122" y="1554163"/>
            <a:ext cx="8046155" cy="452596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« Способность понимать прекрасное умом и сердцем наиболее успешно развивается тогда, когда ребёнок активно воссоздаёт художественные образы в своём воображении при восприятии произведений искусств, одновременно участвуя в доступных ему формах художественной деятельности».</a:t>
            </a:r>
          </a:p>
          <a:p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А.В. Запорожец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7085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dirty="0" smtClean="0"/>
              <a:t>Дошкольное детство – это период, предназначенный для творчества и активного познания окружающего мира.</a:t>
            </a:r>
          </a:p>
          <a:p>
            <a:pPr>
              <a:buNone/>
            </a:pPr>
            <a:r>
              <a:rPr lang="ru-RU" sz="1600" dirty="0" smtClean="0"/>
              <a:t>      В эстетическом воспитании средством является искусство,</a:t>
            </a:r>
          </a:p>
          <a:p>
            <a:pPr>
              <a:buNone/>
            </a:pPr>
            <a:r>
              <a:rPr lang="ru-RU" sz="1600" dirty="0" smtClean="0"/>
              <a:t>                                                 условием – художественная деятельность детей.</a:t>
            </a:r>
          </a:p>
          <a:p>
            <a:pPr>
              <a:buNone/>
            </a:pPr>
            <a:r>
              <a:rPr lang="ru-RU" sz="1600" dirty="0" smtClean="0"/>
              <a:t>      Наш проект задуман как сочетание практически всех видов деятельности художественно-эстетического развития, а также затрагивает познавательно-речевое. Каждый ребёнок сможет проявить себя в художественном творчестве, музыкальной деятельности и, несомненно, получит огромное удовольствие от соприкосновения с мировыми шедеврами литературы, музыки и балетного искусства.</a:t>
            </a:r>
          </a:p>
          <a:p>
            <a:pPr>
              <a:buNone/>
            </a:pPr>
            <a:r>
              <a:rPr lang="ru-RU" sz="1600" dirty="0" smtClean="0"/>
              <a:t>      На наш взгляд сюжет сказки Э.Т.А. Гофмана «Щелкунчик и Мышиный король» хорошо подходит для постановки в детском саду с детьми старшего дошкольного возраста. Он хорошо демонстрирует борьбу добра и зла, учит сопереживать и помогать героям сказки. </a:t>
            </a:r>
          </a:p>
          <a:p>
            <a:pPr>
              <a:buNone/>
            </a:pPr>
            <a:r>
              <a:rPr lang="ru-RU" sz="1600" dirty="0" smtClean="0"/>
              <a:t>      Кроме того, анкетирование родителей, проведенное в октябре 2022 года показало, что большинство родителей готовы принять участие в данном проекте.</a:t>
            </a: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 smtClean="0"/>
              <a:t>Способствовать накоплению опыта восприятия высокохудожественных произведений и  развивать  на этой основе эмоциональную отзывчивость  на произведения музыки и литературы.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Создать  условия для социально-коммуникативного, познавательного, речевого, художественно-эстетического развития детей путем вовлечения их в театрализовано-игровую деятельность на основе сказки Э. Гофмана «Щелкунчик и мышиный король».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Вовлечь детей и родителей в совместную художественную творческую деятельность.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Подготовительный этап проекта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000" dirty="0" smtClean="0"/>
              <a:t>Знакомство детей </a:t>
            </a:r>
          </a:p>
          <a:p>
            <a:pPr algn="ctr">
              <a:buNone/>
            </a:pPr>
            <a:r>
              <a:rPr lang="ru-RU" sz="2000" dirty="0" smtClean="0"/>
              <a:t>со сказкой Гофмана </a:t>
            </a:r>
          </a:p>
          <a:p>
            <a:pPr algn="ctr">
              <a:buNone/>
            </a:pPr>
            <a:r>
              <a:rPr lang="ru-RU" sz="2000" dirty="0" smtClean="0"/>
              <a:t>«Щелкунчик </a:t>
            </a:r>
          </a:p>
          <a:p>
            <a:pPr algn="ctr">
              <a:buNone/>
            </a:pPr>
            <a:r>
              <a:rPr lang="ru-RU" sz="2000" dirty="0" smtClean="0"/>
              <a:t>и мышиный король»</a:t>
            </a:r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r>
              <a:rPr lang="ru-RU" sz="2000" dirty="0" smtClean="0"/>
              <a:t>Мы читали детям два варианта сказки – полный и сокращённый (адаптированный)</a:t>
            </a:r>
            <a:endParaRPr lang="ru-RU" sz="2000" dirty="0"/>
          </a:p>
        </p:txBody>
      </p:sp>
      <p:pic>
        <p:nvPicPr>
          <p:cNvPr id="5" name="Рисунок 4" descr="20221230_1026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62049" y="1738448"/>
            <a:ext cx="3705497" cy="2819400"/>
          </a:xfrm>
          <a:prstGeom prst="rect">
            <a:avLst/>
          </a:prstGeom>
        </p:spPr>
      </p:pic>
      <p:pic>
        <p:nvPicPr>
          <p:cNvPr id="6" name="Рисунок 5" descr="20221230_102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53075" y="1762125"/>
            <a:ext cx="3733800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609599"/>
            <a:ext cx="8305800" cy="76199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IMG_948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905000"/>
            <a:ext cx="3394472" cy="4525962"/>
          </a:xfrm>
        </p:spPr>
      </p:pic>
      <p:pic>
        <p:nvPicPr>
          <p:cNvPr id="5" name="Рисунок 4" descr="IMG_948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905000"/>
            <a:ext cx="3371850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457200"/>
            <a:ext cx="501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 затем дети сами рассматривали книги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28601"/>
            <a:ext cx="3886200" cy="182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Дети встретились</a:t>
            </a:r>
          </a:p>
          <a:p>
            <a:pPr>
              <a:buNone/>
            </a:pPr>
            <a:r>
              <a:rPr lang="ru-RU" sz="2400" dirty="0" smtClean="0"/>
              <a:t> с героями сказки,</a:t>
            </a:r>
          </a:p>
          <a:p>
            <a:pPr>
              <a:buNone/>
            </a:pPr>
            <a:r>
              <a:rPr lang="ru-RU" sz="2400" dirty="0" smtClean="0"/>
              <a:t> посмотрев мультфильм </a:t>
            </a:r>
          </a:p>
          <a:p>
            <a:pPr>
              <a:buNone/>
            </a:pPr>
            <a:r>
              <a:rPr lang="ru-RU" sz="2400" dirty="0" smtClean="0"/>
              <a:t> о Щелкунчике</a:t>
            </a:r>
            <a:endParaRPr lang="ru-RU" sz="2400" dirty="0"/>
          </a:p>
        </p:txBody>
      </p:sp>
      <p:pic>
        <p:nvPicPr>
          <p:cNvPr id="4" name="Рисунок 3" descr="20221206_121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2590800"/>
            <a:ext cx="44958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0" y="510540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Родители ответили на вопросы нашей анкеты и получили информацию о ходе и задачах проекта </a:t>
            </a:r>
            <a:endParaRPr lang="ru-RU" sz="2400" dirty="0"/>
          </a:p>
        </p:txBody>
      </p:sp>
      <p:pic>
        <p:nvPicPr>
          <p:cNvPr id="6" name="Рисунок 5" descr="IMG-20230123-W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457200"/>
            <a:ext cx="31242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Основной этап проекта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 flipV="1">
            <a:off x="152400" y="182882"/>
            <a:ext cx="152400" cy="45719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7526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Создание оркестрово-танцевальной композиции на музыку «Испанского танца» из балета «Щелкунчик»</a:t>
            </a:r>
          </a:p>
          <a:p>
            <a:r>
              <a:rPr lang="ru-RU" dirty="0" smtClean="0"/>
              <a:t>Включение номера («Танец экзотических фруктов») в сценарий осеннего праздника</a:t>
            </a:r>
            <a:endParaRPr lang="ru-RU" dirty="0"/>
          </a:p>
        </p:txBody>
      </p:sp>
      <p:pic>
        <p:nvPicPr>
          <p:cNvPr id="7" name="Рисунок 6" descr="2023-01-21_12-02-49.png"/>
          <p:cNvPicPr>
            <a:picLocks noChangeAspect="1"/>
          </p:cNvPicPr>
          <p:nvPr/>
        </p:nvPicPr>
        <p:blipFill>
          <a:blip r:embed="rId2" cstate="print"/>
          <a:srcRect l="6956" t="10416" b="14584"/>
          <a:stretch>
            <a:fillRect/>
          </a:stretch>
        </p:blipFill>
        <p:spPr>
          <a:xfrm>
            <a:off x="304800" y="3276600"/>
            <a:ext cx="4076700" cy="2743200"/>
          </a:xfrm>
          <a:prstGeom prst="rect">
            <a:avLst/>
          </a:prstGeom>
        </p:spPr>
      </p:pic>
      <p:pic>
        <p:nvPicPr>
          <p:cNvPr id="6" name="Рисунок 5" descr="IMG-20230122-WA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2895600"/>
            <a:ext cx="44704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424</TotalTime>
  <Words>532</Words>
  <Application>Microsoft Office PowerPoint</Application>
  <PresentationFormat>Экран (4:3)</PresentationFormat>
  <Paragraphs>89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Детско-родительский проект  « Сказка о Щелкунчике в художественно-эстетическом развитии детей»</vt:lpstr>
      <vt:lpstr>Слайд 2</vt:lpstr>
      <vt:lpstr>Слайд 3</vt:lpstr>
      <vt:lpstr>актуальность</vt:lpstr>
      <vt:lpstr>цель</vt:lpstr>
      <vt:lpstr>Подготовительный этап проекта</vt:lpstr>
      <vt:lpstr>Слайд 7</vt:lpstr>
      <vt:lpstr>Слайд 8</vt:lpstr>
      <vt:lpstr>Основной этап проекта</vt:lpstr>
      <vt:lpstr>Занятия, посвящённые знакомству детей с музыкой Чайковского из балета «Щелкунчик»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Заключительный этап проекта</vt:lpstr>
      <vt:lpstr>Слайд 20</vt:lpstr>
      <vt:lpstr>Слайд 21</vt:lpstr>
      <vt:lpstr>Слайд 22</vt:lpstr>
      <vt:lpstr>Слайд 23</vt:lpstr>
      <vt:lpstr>Слайд 24</vt:lpstr>
      <vt:lpstr>Отзывы родителей о проекте</vt:lpstr>
      <vt:lpstr>Слайд 26</vt:lpstr>
      <vt:lpstr>Презентация проекта родителям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50</cp:revision>
  <dcterms:created xsi:type="dcterms:W3CDTF">2023-01-21T16:51:07Z</dcterms:created>
  <dcterms:modified xsi:type="dcterms:W3CDTF">2023-01-23T07:43:08Z</dcterms:modified>
</cp:coreProperties>
</file>