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5" r:id="rId5"/>
    <p:sldId id="266" r:id="rId6"/>
    <p:sldId id="259" r:id="rId7"/>
    <p:sldId id="267" r:id="rId8"/>
    <p:sldId id="268" r:id="rId9"/>
    <p:sldId id="260" r:id="rId10"/>
    <p:sldId id="269" r:id="rId11"/>
    <p:sldId id="270" r:id="rId12"/>
    <p:sldId id="271" r:id="rId13"/>
    <p:sldId id="261" r:id="rId14"/>
    <p:sldId id="272" r:id="rId15"/>
    <p:sldId id="274" r:id="rId16"/>
    <p:sldId id="286" r:id="rId17"/>
    <p:sldId id="287" r:id="rId18"/>
    <p:sldId id="288" r:id="rId19"/>
    <p:sldId id="289" r:id="rId20"/>
    <p:sldId id="262" r:id="rId21"/>
    <p:sldId id="275" r:id="rId22"/>
    <p:sldId id="276" r:id="rId23"/>
    <p:sldId id="277" r:id="rId24"/>
    <p:sldId id="263" r:id="rId25"/>
    <p:sldId id="278" r:id="rId26"/>
    <p:sldId id="279" r:id="rId27"/>
    <p:sldId id="281" r:id="rId28"/>
    <p:sldId id="264" r:id="rId29"/>
    <p:sldId id="282" r:id="rId30"/>
    <p:sldId id="283" r:id="rId31"/>
    <p:sldId id="284" r:id="rId32"/>
    <p:sldId id="285"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B3B9A8-6318-4358-A02E-D0A20251592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A03DDA0B-FB97-420D-BCC7-5904FD6E1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C78AF4A-5726-454E-A7B2-F22C1B6AE656}"/>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5" name="Нижний колонтитул 4">
            <a:extLst>
              <a:ext uri="{FF2B5EF4-FFF2-40B4-BE49-F238E27FC236}">
                <a16:creationId xmlns:a16="http://schemas.microsoft.com/office/drawing/2014/main" id="{2A641EBE-58A3-4BC9-92BE-9158770B7F4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E73CB33-2647-4C61-BEE5-C0F351F5067B}"/>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3559959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27757D-C846-449F-BBC1-F7F5FB0E894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0BE0482-23CA-4E8A-B970-AC9A882B5EE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5C3227E-D6CD-404C-8F04-EB000533A3E4}"/>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5" name="Нижний колонтитул 4">
            <a:extLst>
              <a:ext uri="{FF2B5EF4-FFF2-40B4-BE49-F238E27FC236}">
                <a16:creationId xmlns:a16="http://schemas.microsoft.com/office/drawing/2014/main" id="{554FF9C6-2D2D-40DE-88D3-90F2A339D2F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934D1F2-F5F2-46D8-8BFF-07691542B726}"/>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102037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48CE79E-2CFD-43CB-8417-4863A889C42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3036C22-A91E-4E40-A490-F03E47C9973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5918E20-05B5-40F0-8E93-EC4D98C25ED8}"/>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5" name="Нижний колонтитул 4">
            <a:extLst>
              <a:ext uri="{FF2B5EF4-FFF2-40B4-BE49-F238E27FC236}">
                <a16:creationId xmlns:a16="http://schemas.microsoft.com/office/drawing/2014/main" id="{8E82F5DF-B041-454E-A13A-2A2CE68D33C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64D86C7-34B2-479F-9F8D-F9F59C716173}"/>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78585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90F02C-E6F4-4070-A49E-711C7C8F2CD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60AE47D-A1AA-4B1A-97CB-495690E9B55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CCB9787-5EF2-4242-8657-D856473D3A98}"/>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5" name="Нижний колонтитул 4">
            <a:extLst>
              <a:ext uri="{FF2B5EF4-FFF2-40B4-BE49-F238E27FC236}">
                <a16:creationId xmlns:a16="http://schemas.microsoft.com/office/drawing/2014/main" id="{32E5193E-F858-466F-9562-EFF232E3B6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8CF5D37-C37B-403F-B401-74D474F8F994}"/>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7430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FD5690-3408-4B88-B389-3575DC8E03A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E606D9A-754D-42D5-BD3E-9F48FDD771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D5BAEFD-67A8-4442-9BA5-F874A89B6634}"/>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5" name="Нижний колонтитул 4">
            <a:extLst>
              <a:ext uri="{FF2B5EF4-FFF2-40B4-BE49-F238E27FC236}">
                <a16:creationId xmlns:a16="http://schemas.microsoft.com/office/drawing/2014/main" id="{41A24006-7072-42DC-98EA-EA77F2A3CA8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4FFC27B-004E-4CC4-9F69-143C72A65AA4}"/>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223204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BAE4E1-4860-4B0D-A0C0-CCB00FF45A2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A90CD1D-5EE9-494E-BEB8-50F284953D7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0EC5729-E4D5-43C1-A572-D5E654EB998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E72DF08-1C04-4B7E-A11A-3E13686B9B15}"/>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6" name="Нижний колонтитул 5">
            <a:extLst>
              <a:ext uri="{FF2B5EF4-FFF2-40B4-BE49-F238E27FC236}">
                <a16:creationId xmlns:a16="http://schemas.microsoft.com/office/drawing/2014/main" id="{B665D494-4C4A-4212-9031-6F170E93B83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BC1590E-9FC1-4997-B729-60FCC77AFABA}"/>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5544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AB5575-C46B-47CE-AF49-72CD2B41945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63A21A9-36AF-4A5A-AC70-6F7786EF1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74B67F3-870C-4D7A-BAF9-09386D1BD47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B32AA66-B519-4317-B68E-1BBB755544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5174962-1BB1-46D9-A61C-5FBDE4FD498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529742F-E9AB-422A-801C-4D35CE3D6740}"/>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8" name="Нижний колонтитул 7">
            <a:extLst>
              <a:ext uri="{FF2B5EF4-FFF2-40B4-BE49-F238E27FC236}">
                <a16:creationId xmlns:a16="http://schemas.microsoft.com/office/drawing/2014/main" id="{A3AA5050-CB80-41B5-B719-735CF826F2D3}"/>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CE24597-5D14-41FD-86F4-A807B6678E1D}"/>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216369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DD3EA7-AD6D-4C15-9DC3-906FC23AD90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299AEF7-BA69-462E-85D3-C7971E5A2255}"/>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4" name="Нижний колонтитул 3">
            <a:extLst>
              <a:ext uri="{FF2B5EF4-FFF2-40B4-BE49-F238E27FC236}">
                <a16:creationId xmlns:a16="http://schemas.microsoft.com/office/drawing/2014/main" id="{A82FEB57-0F63-4BBE-8656-14D480B8363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63139FE-FBD0-4578-B90F-DBB6E2D3F44B}"/>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4228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5031B73-91DA-4168-BA82-FD7F2F138ACB}"/>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3" name="Нижний колонтитул 2">
            <a:extLst>
              <a:ext uri="{FF2B5EF4-FFF2-40B4-BE49-F238E27FC236}">
                <a16:creationId xmlns:a16="http://schemas.microsoft.com/office/drawing/2014/main" id="{C26802B6-B5FC-4E73-BB8B-93D2F367BFB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CD91F46-707F-4D04-9B3A-09919BD45355}"/>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22656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FD4FE6-3CEE-4620-81EC-58ABFAF878F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AEC2A78-032F-4269-9734-4E2C077966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0B7BB83-4770-4D66-89C0-406BC55AC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3D3D579-8C78-4064-9F3B-3744E7CCD593}"/>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6" name="Нижний колонтитул 5">
            <a:extLst>
              <a:ext uri="{FF2B5EF4-FFF2-40B4-BE49-F238E27FC236}">
                <a16:creationId xmlns:a16="http://schemas.microsoft.com/office/drawing/2014/main" id="{D1826CC2-8D36-422A-8136-9E4C32A90CF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2B27294-CA64-4FFC-892C-2E1073DE8B6A}"/>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5410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9A5CFC-46B8-4C88-9B56-C593E01B76B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DFA9E5C-60EF-4DE6-836E-8A7A862BBD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AA8D43E-F921-4FE0-9546-138888A98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3217817-4882-45DC-B748-870D6EF3245C}"/>
              </a:ext>
            </a:extLst>
          </p:cNvPr>
          <p:cNvSpPr>
            <a:spLocks noGrp="1"/>
          </p:cNvSpPr>
          <p:nvPr>
            <p:ph type="dt" sz="half" idx="10"/>
          </p:nvPr>
        </p:nvSpPr>
        <p:spPr/>
        <p:txBody>
          <a:bodyPr/>
          <a:lstStyle/>
          <a:p>
            <a:fld id="{C2692B2B-8513-4348-8B10-95D81DABDE06}" type="datetimeFigureOut">
              <a:rPr lang="ru-RU" smtClean="0"/>
              <a:t>11.01.2024</a:t>
            </a:fld>
            <a:endParaRPr lang="ru-RU"/>
          </a:p>
        </p:txBody>
      </p:sp>
      <p:sp>
        <p:nvSpPr>
          <p:cNvPr id="6" name="Нижний колонтитул 5">
            <a:extLst>
              <a:ext uri="{FF2B5EF4-FFF2-40B4-BE49-F238E27FC236}">
                <a16:creationId xmlns:a16="http://schemas.microsoft.com/office/drawing/2014/main" id="{4EADDB9E-1AAB-4510-91B3-45468D887E4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5F19166-8921-49DA-8083-2B0010BE4623}"/>
              </a:ext>
            </a:extLst>
          </p:cNvPr>
          <p:cNvSpPr>
            <a:spLocks noGrp="1"/>
          </p:cNvSpPr>
          <p:nvPr>
            <p:ph type="sldNum" sz="quarter" idx="12"/>
          </p:nvPr>
        </p:nvSpPr>
        <p:spPr/>
        <p:txBody>
          <a:bodyPr/>
          <a:lstStyle/>
          <a:p>
            <a:fld id="{8A52511E-4064-4CD6-A6BE-D9C5DA025460}" type="slidenum">
              <a:rPr lang="ru-RU" smtClean="0"/>
              <a:t>‹#›</a:t>
            </a:fld>
            <a:endParaRPr lang="ru-RU"/>
          </a:p>
        </p:txBody>
      </p:sp>
    </p:spTree>
    <p:extLst>
      <p:ext uri="{BB962C8B-B14F-4D97-AF65-F5344CB8AC3E}">
        <p14:creationId xmlns:p14="http://schemas.microsoft.com/office/powerpoint/2010/main" val="823943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D6159E-8602-45ED-AE10-3BD0B2E4A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0BDC08C-53BB-4611-BA8B-5F5A4E79F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800D08-6073-42C5-92F0-3D032856C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92B2B-8513-4348-8B10-95D81DABDE06}" type="datetimeFigureOut">
              <a:rPr lang="ru-RU" smtClean="0"/>
              <a:t>11.01.2024</a:t>
            </a:fld>
            <a:endParaRPr lang="ru-RU"/>
          </a:p>
        </p:txBody>
      </p:sp>
      <p:sp>
        <p:nvSpPr>
          <p:cNvPr id="5" name="Нижний колонтитул 4">
            <a:extLst>
              <a:ext uri="{FF2B5EF4-FFF2-40B4-BE49-F238E27FC236}">
                <a16:creationId xmlns:a16="http://schemas.microsoft.com/office/drawing/2014/main" id="{EEECF333-892F-4338-9EFF-40D1B439E3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A2AE06D-C8C3-4E76-AB7F-9449FA0DF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2511E-4064-4CD6-A6BE-D9C5DA025460}" type="slidenum">
              <a:rPr lang="ru-RU" smtClean="0"/>
              <a:t>‹#›</a:t>
            </a:fld>
            <a:endParaRPr lang="ru-RU"/>
          </a:p>
        </p:txBody>
      </p:sp>
    </p:spTree>
    <p:extLst>
      <p:ext uri="{BB962C8B-B14F-4D97-AF65-F5344CB8AC3E}">
        <p14:creationId xmlns:p14="http://schemas.microsoft.com/office/powerpoint/2010/main" val="1750247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BAD58A-05D9-4F3C-B4F5-AF86818759AC}"/>
              </a:ext>
            </a:extLst>
          </p:cNvPr>
          <p:cNvSpPr>
            <a:spLocks noGrp="1"/>
          </p:cNvSpPr>
          <p:nvPr>
            <p:ph type="title"/>
          </p:nvPr>
        </p:nvSpPr>
        <p:spPr>
          <a:xfrm>
            <a:off x="838200" y="365125"/>
            <a:ext cx="10515600" cy="1407691"/>
          </a:xfrm>
        </p:spPr>
        <p:txBody>
          <a:bodyPr>
            <a:normAutofit fontScale="90000"/>
          </a:bodyPr>
          <a:lstStyle/>
          <a:p>
            <a:pPr algn="ctr"/>
            <a:r>
              <a:rPr kumimoji="0" lang="ru-RU" sz="1600" b="0" i="0" u="none" strike="noStrike" kern="1200" cap="none" spc="-1"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ГБДОУ № 74 Василеостровского района Санкт-Петербурга</a:t>
            </a:r>
            <a:br>
              <a:rPr kumimoji="0" lang="ru-RU" sz="1600" b="0" i="0" u="none" strike="noStrike" kern="1200" cap="none" spc="-1"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1600" b="0" i="0" u="none" strike="noStrike" kern="1200" cap="none" spc="-1"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Воспитатель Московская Р.В.</a:t>
            </a:r>
            <a:br>
              <a:rPr kumimoji="0" lang="ru-RU" sz="1600" b="0" i="0" u="none" strike="noStrike" kern="1200" cap="none" spc="-1"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lang="ru-RU" sz="2000" b="1" dirty="0">
                <a:solidFill>
                  <a:srgbClr val="FF0000"/>
                </a:solidFill>
                <a:latin typeface="Comic Sans MS" panose="030F0702030302020204" pitchFamily="66" charset="0"/>
              </a:rPr>
            </a:br>
            <a:r>
              <a:rPr lang="ru-RU" sz="2700" b="1" dirty="0">
                <a:solidFill>
                  <a:srgbClr val="FF0000"/>
                </a:solidFill>
                <a:latin typeface="Comic Sans MS" panose="030F0702030302020204" pitchFamily="66" charset="0"/>
              </a:rPr>
              <a:t>Книга-самоделка «Дошкольники о Петербурге»</a:t>
            </a:r>
            <a:br>
              <a:rPr lang="ru-RU" sz="2700" b="1" dirty="0">
                <a:solidFill>
                  <a:srgbClr val="FF0000"/>
                </a:solidFill>
                <a:latin typeface="Comic Sans MS" panose="030F0702030302020204" pitchFamily="66" charset="0"/>
              </a:rPr>
            </a:br>
            <a:r>
              <a:rPr lang="ru-RU" sz="4000" b="1" dirty="0">
                <a:solidFill>
                  <a:srgbClr val="FF0000"/>
                </a:solidFill>
                <a:latin typeface="Comic Sans MS" panose="030F0702030302020204" pitchFamily="66" charset="0"/>
              </a:rPr>
              <a:t>Дети детям о </a:t>
            </a:r>
            <a:r>
              <a:rPr lang="ru-RU" sz="2700" b="1" dirty="0">
                <a:solidFill>
                  <a:srgbClr val="FF0000"/>
                </a:solidFill>
                <a:latin typeface="Comic Sans MS" panose="030F0702030302020204" pitchFamily="66" charset="0"/>
              </a:rPr>
              <a:t> </a:t>
            </a:r>
            <a:r>
              <a:rPr lang="ru-RU" sz="4000" b="1" dirty="0">
                <a:solidFill>
                  <a:srgbClr val="FF0000"/>
                </a:solidFill>
                <a:latin typeface="Comic Sans MS" panose="030F0702030302020204" pitchFamily="66" charset="0"/>
              </a:rPr>
              <a:t>Санкт- Петербурге</a:t>
            </a:r>
          </a:p>
        </p:txBody>
      </p:sp>
      <p:pic>
        <p:nvPicPr>
          <p:cNvPr id="7" name="Объект 6">
            <a:extLst>
              <a:ext uri="{FF2B5EF4-FFF2-40B4-BE49-F238E27FC236}">
                <a16:creationId xmlns:a16="http://schemas.microsoft.com/office/drawing/2014/main" id="{6C473D73-E614-44BC-881D-2F7FBFE7C4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1" y="1894730"/>
            <a:ext cx="8798766" cy="4598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9731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71FBD3-3EA6-431C-9188-783257D25CA6}"/>
              </a:ext>
            </a:extLst>
          </p:cNvPr>
          <p:cNvSpPr>
            <a:spLocks noGrp="1"/>
          </p:cNvSpPr>
          <p:nvPr>
            <p:ph type="title"/>
          </p:nvPr>
        </p:nvSpPr>
        <p:spPr/>
        <p:txBody>
          <a:bodyPr>
            <a:normAutofit fontScale="90000"/>
          </a:bodyPr>
          <a:lstStyle/>
          <a:p>
            <a:r>
              <a:rPr lang="ru-RU" sz="1800" dirty="0">
                <a:solidFill>
                  <a:prstClr val="black"/>
                </a:solidFill>
                <a:latin typeface="Times New Roman" panose="02020603050405020304" pitchFamily="18" charset="0"/>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ru-RU" sz="18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t>Ростральные колонны.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Раньше это были маяки. Колоны называются Ростральными из-за украшающих их ростр – носовых частей кораблей. У подножия колонн статуи, которые  изображают разные реки: Неву и Волхов, Волгу и Днепр. По особым праздникам на колоннах-маяках зажигают огонь.</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6" name="Объект 5">
            <a:extLst>
              <a:ext uri="{FF2B5EF4-FFF2-40B4-BE49-F238E27FC236}">
                <a16:creationId xmlns:a16="http://schemas.microsoft.com/office/drawing/2014/main" id="{950F21C5-4519-46AC-B355-AEBBC3C58A5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018" t="8865" r="8707" b="7722"/>
          <a:stretch/>
        </p:blipFill>
        <p:spPr>
          <a:xfrm>
            <a:off x="789936" y="1690688"/>
            <a:ext cx="4705795" cy="4351338"/>
          </a:xfrm>
          <a:prstGeom prst="rect">
            <a:avLst/>
          </a:prstGeom>
          <a:ln>
            <a:noFill/>
          </a:ln>
          <a:effectLst>
            <a:outerShdw blurRad="292100" dist="139700" dir="2700000" algn="tl" rotWithShape="0">
              <a:srgbClr val="333333">
                <a:alpha val="65000"/>
              </a:srgbClr>
            </a:outerShdw>
          </a:effectLst>
        </p:spPr>
      </p:pic>
      <p:pic>
        <p:nvPicPr>
          <p:cNvPr id="8" name="Объект 7">
            <a:extLst>
              <a:ext uri="{FF2B5EF4-FFF2-40B4-BE49-F238E27FC236}">
                <a16:creationId xmlns:a16="http://schemas.microsoft.com/office/drawing/2014/main" id="{100B0754-2FBE-421D-A6C4-EEC15B6D8FB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90" b="9727"/>
          <a:stretch/>
        </p:blipFill>
        <p:spPr>
          <a:xfrm>
            <a:off x="6376892" y="1690688"/>
            <a:ext cx="5137084"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0210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2AAD89F5-1443-4158-904D-74FB9DAC665D}"/>
              </a:ext>
            </a:extLst>
          </p:cNvPr>
          <p:cNvSpPr>
            <a:spLocks noGrp="1"/>
          </p:cNvSpPr>
          <p:nvPr>
            <p:ph type="title"/>
          </p:nvPr>
        </p:nvSpPr>
        <p:spPr/>
        <p:txBody>
          <a:bodyPr>
            <a:normAutofit fontScale="90000"/>
          </a:bodyPr>
          <a:lstStyle/>
          <a:p>
            <a:r>
              <a:rPr kumimoji="0" lang="ru-RU" sz="20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t>				</a:t>
            </a:r>
            <a:r>
              <a:rPr kumimoji="0" lang="ru-RU" sz="36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t>Здание Биржи</a:t>
            </a:r>
            <a:br>
              <a:rPr lang="ru-RU" sz="2000" dirty="0">
                <a:solidFill>
                  <a:prstClr val="black"/>
                </a:solidFill>
                <a:latin typeface="Times New Roman" panose="02020603050405020304" pitchFamily="18" charset="0"/>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«Биржа» от лат. кошелёк. Здесь купцы договаривались о продаже своих товаров.</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12" name="Объект 11">
            <a:extLst>
              <a:ext uri="{FF2B5EF4-FFF2-40B4-BE49-F238E27FC236}">
                <a16:creationId xmlns:a16="http://schemas.microsoft.com/office/drawing/2014/main" id="{E2661C9A-D743-4F02-8CB4-3D0D84194E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3892" y="1890939"/>
            <a:ext cx="9364216"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0114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746B99-043D-4C80-AE00-77A65B48CB70}"/>
              </a:ext>
            </a:extLst>
          </p:cNvPr>
          <p:cNvSpPr>
            <a:spLocks noGrp="1"/>
          </p:cNvSpPr>
          <p:nvPr>
            <p:ph type="title"/>
          </p:nvPr>
        </p:nvSpPr>
        <p:spPr/>
        <p:txBody>
          <a:bodyPr>
            <a:normAutofit/>
          </a:bodyPr>
          <a:lstStyle/>
          <a:p>
            <a:r>
              <a:rPr kumimoji="0" lang="ru-RU" sz="20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t>	</a:t>
            </a:r>
            <a:r>
              <a:rPr kumimoji="0" lang="ru-RU" sz="36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t>Здания Северного и Южного пакгаузов</a:t>
            </a:r>
            <a:br>
              <a:rPr kumimoji="0" lang="ru-RU" sz="20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Раньше здесь хранили товары, которые доставляли корабли.  </a:t>
            </a:r>
            <a:endParaRPr lang="ru-RU" dirty="0"/>
          </a:p>
        </p:txBody>
      </p:sp>
      <p:sp>
        <p:nvSpPr>
          <p:cNvPr id="6" name="Текст 5">
            <a:extLst>
              <a:ext uri="{FF2B5EF4-FFF2-40B4-BE49-F238E27FC236}">
                <a16:creationId xmlns:a16="http://schemas.microsoft.com/office/drawing/2014/main" id="{5D3ED4EB-F111-4F5F-BFA0-08120B5F0A8F}"/>
              </a:ext>
            </a:extLst>
          </p:cNvPr>
          <p:cNvSpPr>
            <a:spLocks noGrp="1"/>
          </p:cNvSpPr>
          <p:nvPr>
            <p:ph type="body" idx="1"/>
          </p:nvPr>
        </p:nvSpPr>
        <p:spPr/>
        <p:txBody>
          <a:bodyPr/>
          <a:lstStyle/>
          <a:p>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Сейчас в Южном пакгаузе - </a:t>
            </a:r>
            <a:r>
              <a:rPr kumimoji="0" lang="ru-RU" sz="18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t>Зоологический музей</a:t>
            </a:r>
            <a:endParaRPr lang="ru-RU" dirty="0"/>
          </a:p>
        </p:txBody>
      </p:sp>
      <p:pic>
        <p:nvPicPr>
          <p:cNvPr id="11" name="Объект 10">
            <a:extLst>
              <a:ext uri="{FF2B5EF4-FFF2-40B4-BE49-F238E27FC236}">
                <a16:creationId xmlns:a16="http://schemas.microsoft.com/office/drawing/2014/main" id="{E7D8666B-D6DC-4911-94A6-51F6582C4EC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176" y="2862191"/>
            <a:ext cx="5157787" cy="2970353"/>
          </a:xfrm>
          <a:prstGeom prst="rect">
            <a:avLst/>
          </a:prstGeom>
          <a:ln>
            <a:noFill/>
          </a:ln>
          <a:effectLst>
            <a:outerShdw blurRad="292100" dist="139700" dir="2700000" algn="tl" rotWithShape="0">
              <a:srgbClr val="333333">
                <a:alpha val="65000"/>
              </a:srgbClr>
            </a:outerShdw>
          </a:effectLst>
        </p:spPr>
      </p:pic>
      <p:sp>
        <p:nvSpPr>
          <p:cNvPr id="8" name="Текст 7">
            <a:extLst>
              <a:ext uri="{FF2B5EF4-FFF2-40B4-BE49-F238E27FC236}">
                <a16:creationId xmlns:a16="http://schemas.microsoft.com/office/drawing/2014/main" id="{2422C2D0-C06C-4617-91AE-FABD8FBCC285}"/>
              </a:ext>
            </a:extLst>
          </p:cNvPr>
          <p:cNvSpPr>
            <a:spLocks noGrp="1"/>
          </p:cNvSpPr>
          <p:nvPr>
            <p:ph type="body" sz="quarter" idx="3"/>
          </p:nvPr>
        </p:nvSpPr>
        <p:spPr/>
        <p:txBody>
          <a:bodyPr/>
          <a:lstStyle/>
          <a:p>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В Северном – </a:t>
            </a:r>
            <a:r>
              <a:rPr kumimoji="0" lang="ru-RU" sz="20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t>Музей почвоведения</a:t>
            </a:r>
            <a:br>
              <a:rPr kumimoji="0" lang="ru-RU" sz="2000" b="0" i="0" u="none" strike="noStrike" kern="1200" cap="none" spc="0" normalizeH="0" baseline="0" noProof="0" dirty="0">
                <a:ln>
                  <a:noFill/>
                </a:ln>
                <a:solidFill>
                  <a:srgbClr val="00B0F0"/>
                </a:solidFill>
                <a:effectLst/>
                <a:uLnTx/>
                <a:uFillTx/>
                <a:latin typeface="Comic Sans MS" panose="030F0702030302020204" pitchFamily="66" charset="0"/>
                <a:ea typeface="+mj-ea"/>
                <a:cs typeface="Times New Roman" panose="02020603050405020304" pitchFamily="18" charset="0"/>
              </a:rPr>
            </a:br>
            <a:endParaRPr lang="ru-RU" dirty="0"/>
          </a:p>
        </p:txBody>
      </p:sp>
      <p:pic>
        <p:nvPicPr>
          <p:cNvPr id="13" name="Объект 12">
            <a:extLst>
              <a:ext uri="{FF2B5EF4-FFF2-40B4-BE49-F238E27FC236}">
                <a16:creationId xmlns:a16="http://schemas.microsoft.com/office/drawing/2014/main" id="{45A554A8-F0F4-41CF-B3BC-D3E13384DF5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85081" y="2842148"/>
            <a:ext cx="5070306" cy="29703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7413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6D247D-B0B7-471F-A035-3A4EDCD89EF8}"/>
              </a:ext>
            </a:extLst>
          </p:cNvPr>
          <p:cNvSpPr>
            <a:spLocks noGrp="1"/>
          </p:cNvSpPr>
          <p:nvPr>
            <p:ph type="title"/>
          </p:nvPr>
        </p:nvSpPr>
        <p:spPr>
          <a:xfrm>
            <a:off x="438539" y="365125"/>
            <a:ext cx="10915261" cy="2107487"/>
          </a:xfrm>
        </p:spPr>
        <p:txBody>
          <a:bodyPr>
            <a:normAutofit fontScale="90000"/>
          </a:bodyPr>
          <a:lstStyle/>
          <a:p>
            <a:r>
              <a:rPr lang="ru-RU" sz="3600" dirty="0">
                <a:solidFill>
                  <a:srgbClr val="996633"/>
                </a:solidFill>
                <a:latin typeface="Comic Sans MS" panose="030F0702030302020204" pitchFamily="66" charset="0"/>
              </a:rPr>
              <a:t>			Исаакиевский собор</a:t>
            </a:r>
            <a:br>
              <a:rPr lang="ru-RU" sz="2000" dirty="0">
                <a:solidFill>
                  <a:srgbClr val="996633"/>
                </a:solidFill>
                <a:latin typeface="Comic Sans MS" panose="030F0702030302020204" pitchFamily="66" charset="0"/>
              </a:rPr>
            </a:br>
            <a:r>
              <a:rPr lang="ru-RU" sz="2000" dirty="0">
                <a:solidFill>
                  <a:srgbClr val="996633"/>
                </a:solidFill>
                <a:latin typeface="Comic Sans MS" panose="030F0702030302020204" pitchFamily="66" charset="0"/>
              </a:rPr>
              <a:t>	</a:t>
            </a:r>
            <a:r>
              <a:rPr lang="ru-RU" sz="1800" dirty="0">
                <a:latin typeface="Times New Roman" panose="02020603050405020304" pitchFamily="18" charset="0"/>
                <a:cs typeface="Times New Roman" panose="02020603050405020304" pitchFamily="18" charset="0"/>
              </a:rPr>
              <a:t>Первый Исаакиевский собор построили при Петре </a:t>
            </a:r>
            <a:r>
              <a:rPr lang="en-US" sz="1800" dirty="0">
                <a:latin typeface="Times New Roman" panose="02020603050405020304" pitchFamily="18" charset="0"/>
                <a:cs typeface="Times New Roman" panose="02020603050405020304" pitchFamily="18" charset="0"/>
              </a:rPr>
              <a:t>I</a:t>
            </a:r>
            <a:r>
              <a:rPr lang="ru-RU" sz="1800" dirty="0">
                <a:latin typeface="Times New Roman" panose="02020603050405020304" pitchFamily="18" charset="0"/>
                <a:cs typeface="Times New Roman" panose="02020603050405020304" pitchFamily="18" charset="0"/>
              </a:rPr>
              <a:t>. Назвали в честь Исаакия Далматского, потому что Пётр родился в день этого святого, 12 июня.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Первый собор был маленьким, деревянным и стоял на месте фонтана в Александровском саду, второй – был каменный и стоял он на месте Медного всадника, а мрамор третьего Павел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a:t>
            </a:r>
            <a:r>
              <a:rPr lang="ru-RU" sz="1800" dirty="0">
                <a:solidFill>
                  <a:prstClr val="black"/>
                </a:solidFill>
                <a:latin typeface="Times New Roman" panose="02020603050405020304" pitchFamily="18" charset="0"/>
                <a:cs typeface="Times New Roman" panose="02020603050405020304" pitchFamily="18" charset="0"/>
              </a:rPr>
              <a:t> приказал перенести для строительства своего замка – Михайловского.</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Современное здание собора является четвёртым, его архитектором стал Огюст </a:t>
            </a:r>
            <a:r>
              <a:rPr lang="ru-RU" sz="1800" dirty="0" err="1">
                <a:latin typeface="Times New Roman" panose="02020603050405020304" pitchFamily="18" charset="0"/>
                <a:cs typeface="Times New Roman" panose="02020603050405020304" pitchFamily="18" charset="0"/>
              </a:rPr>
              <a:t>Монферран</a:t>
            </a:r>
            <a:r>
              <a:rPr lang="ru-RU" sz="1800" dirty="0">
                <a:latin typeface="Times New Roman" panose="02020603050405020304" pitchFamily="18" charset="0"/>
                <a:cs typeface="Times New Roman" panose="02020603050405020304" pitchFamily="18" charset="0"/>
              </a:rPr>
              <a:t>, строительство курировал сам Николай I. Строительство продолжалось  с 1818 по 1858 год.</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DB436E43-9950-4B4E-B54B-963CC36D1D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1478" y="2472612"/>
            <a:ext cx="7697754" cy="4208105"/>
          </a:xfrm>
        </p:spPr>
      </p:pic>
    </p:spTree>
    <p:extLst>
      <p:ext uri="{BB962C8B-B14F-4D97-AF65-F5344CB8AC3E}">
        <p14:creationId xmlns:p14="http://schemas.microsoft.com/office/powerpoint/2010/main" val="4043919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C0B246-7B62-4D8B-9E13-ADF473A519C9}"/>
              </a:ext>
            </a:extLst>
          </p:cNvPr>
          <p:cNvSpPr>
            <a:spLocks noGrp="1"/>
          </p:cNvSpPr>
          <p:nvPr>
            <p:ph type="title"/>
          </p:nvPr>
        </p:nvSpPr>
        <p:spPr>
          <a:xfrm>
            <a:off x="838199" y="365126"/>
            <a:ext cx="6458339" cy="2760630"/>
          </a:xfrm>
        </p:spPr>
        <p:txBody>
          <a:bodyPr>
            <a:normAutofit fontScale="90000"/>
          </a:bodyPr>
          <a:lstStyle/>
          <a:p>
            <a:r>
              <a:rPr kumimoji="0" lang="ru-RU" sz="3600" b="0" i="0" u="none" strike="noStrike" kern="1200" cap="none" spc="0" normalizeH="0" baseline="0" noProof="0" dirty="0">
                <a:ln>
                  <a:noFill/>
                </a:ln>
                <a:solidFill>
                  <a:srgbClr val="996633"/>
                </a:solidFill>
                <a:effectLst/>
                <a:uLnTx/>
                <a:uFillTx/>
                <a:latin typeface="Comic Sans MS" panose="030F0702030302020204" pitchFamily="66" charset="0"/>
                <a:ea typeface="+mj-ea"/>
                <a:cs typeface="+mj-cs"/>
              </a:rPr>
              <a:t>Памятник Николаю </a:t>
            </a:r>
            <a:r>
              <a:rPr kumimoji="0" lang="en-US" sz="3600" b="0" i="0" u="none" strike="noStrike" kern="1200" cap="none" spc="0" normalizeH="0" baseline="0" noProof="0" dirty="0">
                <a:ln>
                  <a:noFill/>
                </a:ln>
                <a:solidFill>
                  <a:srgbClr val="996633"/>
                </a:solidFill>
                <a:effectLst/>
                <a:uLnTx/>
                <a:uFillTx/>
                <a:latin typeface="Comic Sans MS" panose="030F0702030302020204" pitchFamily="66" charset="0"/>
                <a:ea typeface="+mj-ea"/>
                <a:cs typeface="+mj-cs"/>
              </a:rPr>
              <a:t>I</a:t>
            </a:r>
            <a:r>
              <a:rPr kumimoji="0" lang="ru-RU" sz="3600" b="0" i="0" u="none" strike="noStrike" kern="1200" cap="none" spc="0" normalizeH="0" baseline="0" noProof="0" dirty="0">
                <a:ln>
                  <a:noFill/>
                </a:ln>
                <a:solidFill>
                  <a:srgbClr val="996633"/>
                </a:solidFill>
                <a:effectLst/>
                <a:uLnTx/>
                <a:uFillTx/>
                <a:latin typeface="Comic Sans MS" panose="030F0702030302020204" pitchFamily="66" charset="0"/>
                <a:ea typeface="+mj-ea"/>
                <a:cs typeface="+mj-cs"/>
              </a:rPr>
              <a:t> </a:t>
            </a:r>
            <a:br>
              <a:rPr kumimoji="0" lang="ru-RU" sz="3600" b="0" i="0" u="none" strike="noStrike" kern="1200" cap="none" spc="0" normalizeH="0" baseline="0" noProof="0" dirty="0">
                <a:ln>
                  <a:noFill/>
                </a:ln>
                <a:solidFill>
                  <a:srgbClr val="996633"/>
                </a:solidFill>
                <a:effectLst/>
                <a:uLnTx/>
                <a:uFillTx/>
                <a:latin typeface="Comic Sans MS" panose="030F0702030302020204" pitchFamily="66" charset="0"/>
                <a:ea typeface="+mj-ea"/>
                <a:cs typeface="+mj-cs"/>
              </a:rPr>
            </a:br>
            <a:br>
              <a:rPr kumimoji="0" lang="ru-RU" sz="3600" b="0" i="0" u="none" strike="noStrike" kern="1200" cap="none" spc="0" normalizeH="0" baseline="0" noProof="0" dirty="0">
                <a:ln>
                  <a:noFill/>
                </a:ln>
                <a:solidFill>
                  <a:srgbClr val="996633"/>
                </a:solidFill>
                <a:effectLst/>
                <a:uLnTx/>
                <a:uFillTx/>
                <a:latin typeface="Comic Sans MS" panose="030F0702030302020204" pitchFamily="66" charset="0"/>
                <a:ea typeface="+mj-ea"/>
                <a:cs typeface="+mj-cs"/>
              </a:rPr>
            </a:br>
            <a:r>
              <a:rPr lang="ru-RU" sz="1800" dirty="0">
                <a:latin typeface="Times New Roman" panose="02020603050405020304" pitchFamily="18" charset="0"/>
                <a:ea typeface="+mj-ea"/>
                <a:cs typeface="Times New Roman" panose="02020603050405020304" pitchFamily="18" charset="0"/>
              </a:rPr>
              <a:t>У</a:t>
            </a:r>
            <a:r>
              <a:rPr kumimoji="0" lang="ru-RU" sz="18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становлен</a:t>
            </a:r>
            <a:r>
              <a:rPr kumimoji="0" lang="ru-RU"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на Исаакиевской площади в Санкт-Петербурге. Расположен между Мариинским дворцом и Исаакиевским собором. Памятник начал строиться в 1856 году по проекту архитектора Огюста </a:t>
            </a:r>
            <a:r>
              <a:rPr kumimoji="0" lang="ru-RU" sz="18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Монферрана</a:t>
            </a:r>
            <a:r>
              <a:rPr kumimoji="0" lang="ru-RU"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и был открыт в 1859 года.</a:t>
            </a:r>
            <a:br>
              <a:rPr kumimoji="0" lang="ru-RU"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br>
            <a:r>
              <a:rPr kumimoji="0" lang="ru-RU"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Первый в России конный памятник у которого всего две точки опоры.</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5" name="Объект 4">
            <a:extLst>
              <a:ext uri="{FF2B5EF4-FFF2-40B4-BE49-F238E27FC236}">
                <a16:creationId xmlns:a16="http://schemas.microsoft.com/office/drawing/2014/main" id="{A3CF74DA-76CE-4B7F-976B-D9CC412727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64976" y="1806965"/>
            <a:ext cx="3468122"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16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E9617A-63EB-47F9-80A6-0444D19DCEA5}"/>
              </a:ext>
            </a:extLst>
          </p:cNvPr>
          <p:cNvSpPr>
            <a:spLocks noGrp="1"/>
          </p:cNvSpPr>
          <p:nvPr>
            <p:ph type="title"/>
          </p:nvPr>
        </p:nvSpPr>
        <p:spPr>
          <a:xfrm>
            <a:off x="6662056" y="1240971"/>
            <a:ext cx="4691743" cy="2491274"/>
          </a:xfrm>
        </p:spPr>
        <p:txBody>
          <a:bodyPr>
            <a:normAutofit/>
          </a:bodyPr>
          <a:lstStyle/>
          <a:p>
            <a:r>
              <a:rPr kumimoji="0" lang="ru-RU" sz="3600" b="0" i="0" u="none" strike="noStrike" kern="1200" cap="none" spc="0" normalizeH="0" baseline="0" noProof="0" dirty="0">
                <a:ln>
                  <a:noFill/>
                </a:ln>
                <a:solidFill>
                  <a:srgbClr val="996633"/>
                </a:solidFill>
                <a:effectLst/>
                <a:uLnTx/>
                <a:uFillTx/>
                <a:latin typeface="Comic Sans MS" panose="030F0702030302020204" pitchFamily="66" charset="0"/>
                <a:cs typeface="Times New Roman" panose="02020603050405020304" pitchFamily="18" charset="0"/>
              </a:rPr>
              <a:t>Синий мост</a:t>
            </a:r>
            <a:br>
              <a:rPr kumimoji="0" lang="ru-RU" sz="2000" b="0" i="0" u="none" strike="noStrike" kern="1200" cap="none" spc="0" normalizeH="0" baseline="0" noProof="0" dirty="0">
                <a:ln>
                  <a:noFill/>
                </a:ln>
                <a:solidFill>
                  <a:srgbClr val="996633"/>
                </a:solidFill>
                <a:effectLst/>
                <a:uLnTx/>
                <a:uFillTx/>
                <a:latin typeface="Times New Roman" panose="02020603050405020304" pitchFamily="18" charset="0"/>
                <a:cs typeface="Times New Roman" panose="02020603050405020304" pitchFamily="18" charset="0"/>
              </a:rPr>
            </a:br>
            <a:r>
              <a:rPr kumimoji="0" lang="ru-RU" sz="2000" b="0" i="0" u="none" strike="noStrike" kern="1200" cap="none" spc="0" normalizeH="0" baseline="0" noProof="0" dirty="0">
                <a:ln>
                  <a:noFill/>
                </a:ln>
                <a:solidFill>
                  <a:srgbClr val="996633"/>
                </a:solidFill>
                <a:effectLst/>
                <a:uLnTx/>
                <a:uFillTx/>
                <a:latin typeface="Times New Roman" panose="02020603050405020304" pitchFamily="18" charset="0"/>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Самый широкий мост, его ширина 97 метров. На спуске у моста установлен гранитный столб – «шкала Нептуна» с отметкой подъема воды во время сильнейших наводнений.</a:t>
            </a:r>
            <a:endParaRPr lang="ru-RU"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73DE924C-7B4D-4236-B0A0-9C54C50F14F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92" t="2860" r="2433" b="5792"/>
          <a:stretch/>
        </p:blipFill>
        <p:spPr>
          <a:xfrm>
            <a:off x="410547" y="952192"/>
            <a:ext cx="6074229" cy="4713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6938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88CCE2-123B-4BEC-8523-D547AA508270}"/>
              </a:ext>
            </a:extLst>
          </p:cNvPr>
          <p:cNvSpPr>
            <a:spLocks noGrp="1"/>
          </p:cNvSpPr>
          <p:nvPr>
            <p:ph type="title"/>
          </p:nvPr>
        </p:nvSpPr>
        <p:spPr/>
        <p:txBody>
          <a:bodyPr>
            <a:normAutofit fontScale="90000"/>
          </a:bodyPr>
          <a:lstStyle/>
          <a:p>
            <a:r>
              <a:rPr lang="ru-RU" sz="3600" dirty="0">
                <a:solidFill>
                  <a:srgbClr val="FF0000"/>
                </a:solidFill>
                <a:latin typeface="Comic Sans MS" panose="030F0702030302020204" pitchFamily="66" charset="0"/>
              </a:rPr>
              <a:t>			Казанский собор</a:t>
            </a:r>
            <a:br>
              <a:rPr lang="ru-RU" sz="3600" dirty="0">
                <a:solidFill>
                  <a:srgbClr val="FF0000"/>
                </a:solidFill>
                <a:latin typeface="Comic Sans MS" panose="030F0702030302020204" pitchFamily="66" charset="0"/>
              </a:rPr>
            </a:br>
            <a:r>
              <a:rPr lang="ru-RU" sz="3600" dirty="0">
                <a:solidFill>
                  <a:srgbClr val="FF0000"/>
                </a:solidFill>
                <a:latin typeface="Comic Sans MS" panose="030F0702030302020204" pitchFamily="66" charset="0"/>
              </a:rPr>
              <a:t>	</a:t>
            </a:r>
            <a:r>
              <a:rPr lang="ru-RU" sz="1800" dirty="0">
                <a:latin typeface="Times New Roman" panose="02020603050405020304" pitchFamily="18" charset="0"/>
                <a:cs typeface="Times New Roman" panose="02020603050405020304" pitchFamily="18" charset="0"/>
              </a:rPr>
              <a:t>Построен на Невском проспекте в 1801—1811 годах архитектором Андреем Воронихиным в стиле русского классицизма для хранения чтимого списка чудотворной иконы Божией Матери Казанской.  В 1812 году началась Отечественная война, русская армия во главе с великим полководцем Кутузовым победила Наполеона. Казанский собор стал символом русской победы!</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Если прогуляться в ближайшем окружении от  собора, то увидим:</a:t>
            </a:r>
          </a:p>
        </p:txBody>
      </p:sp>
      <p:pic>
        <p:nvPicPr>
          <p:cNvPr id="5" name="Объект 4">
            <a:extLst>
              <a:ext uri="{FF2B5EF4-FFF2-40B4-BE49-F238E27FC236}">
                <a16:creationId xmlns:a16="http://schemas.microsoft.com/office/drawing/2014/main" id="{F2250A10-C4F4-4072-89BC-245D18E3CC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2217510"/>
            <a:ext cx="6527007"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433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BC6D33-22FD-4075-AD10-52FA4B825D51}"/>
              </a:ext>
            </a:extLst>
          </p:cNvPr>
          <p:cNvSpPr>
            <a:spLocks noGrp="1"/>
          </p:cNvSpPr>
          <p:nvPr>
            <p:ph type="title"/>
          </p:nvPr>
        </p:nvSpPr>
        <p:spPr>
          <a:xfrm>
            <a:off x="5682343" y="365124"/>
            <a:ext cx="6055567" cy="5676901"/>
          </a:xfrm>
        </p:spPr>
        <p:txBody>
          <a:bodyPr/>
          <a:lstStyle/>
          <a:p>
            <a:r>
              <a:rPr kumimoji="0" lang="ru-RU" sz="3600" b="0" i="0" u="none" strike="noStrike" kern="1200" cap="none" spc="0" normalizeH="0" baseline="0" noProof="0" dirty="0">
                <a:ln>
                  <a:noFill/>
                </a:ln>
                <a:solidFill>
                  <a:srgbClr val="FF0000"/>
                </a:solidFill>
                <a:effectLst/>
                <a:uLnTx/>
                <a:uFillTx/>
                <a:latin typeface="Comic Sans MS" panose="030F0702030302020204" pitchFamily="66" charset="0"/>
              </a:rPr>
              <a:t>		Дом книги</a:t>
            </a:r>
            <a:br>
              <a:rPr kumimoji="0" lang="ru-RU" sz="3600" b="0" i="0" u="none" strike="noStrike" kern="1200" cap="none" spc="0" normalizeH="0" baseline="0" noProof="0" dirty="0">
                <a:ln>
                  <a:noFill/>
                </a:ln>
                <a:solidFill>
                  <a:srgbClr val="FF0000"/>
                </a:solidFill>
                <a:effectLst/>
                <a:uLnTx/>
                <a:uFillTx/>
                <a:latin typeface="Comic Sans MS" panose="030F0702030302020204" pitchFamily="66" charset="0"/>
              </a:rPr>
            </a:br>
            <a:r>
              <a:rPr kumimoji="0" lang="ru-RU"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напротив Казанского собора – старейший в городе книжный магазин. Его часто называют домом Зингера: он строился как «небоскреб», </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был построен в 1902—1904 годах по проекту архитектора Павла </a:t>
            </a:r>
            <a:r>
              <a:rPr kumimoji="0" lang="ru-RU"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Сюзора</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для компании «Зингер». </a:t>
            </a:r>
            <a:endParaRPr lang="ru-RU" sz="1600"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11385743-D54D-46D0-8641-0DDB843EB7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6503" y="1027905"/>
            <a:ext cx="4351338" cy="4351338"/>
          </a:xfrm>
        </p:spPr>
      </p:pic>
    </p:spTree>
    <p:extLst>
      <p:ext uri="{BB962C8B-B14F-4D97-AF65-F5344CB8AC3E}">
        <p14:creationId xmlns:p14="http://schemas.microsoft.com/office/powerpoint/2010/main" val="3885586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D73791-CA1A-4553-A07A-227498407350}"/>
              </a:ext>
            </a:extLst>
          </p:cNvPr>
          <p:cNvSpPr>
            <a:spLocks noGrp="1"/>
          </p:cNvSpPr>
          <p:nvPr>
            <p:ph type="title"/>
          </p:nvPr>
        </p:nvSpPr>
        <p:spPr>
          <a:xfrm>
            <a:off x="513184" y="365125"/>
            <a:ext cx="4627983" cy="5867724"/>
          </a:xfrm>
        </p:spPr>
        <p:txBody>
          <a:bodyPr/>
          <a:lstStyle/>
          <a:p>
            <a:r>
              <a:rPr kumimoji="0" lang="ru-RU" sz="3600" b="0" i="0" u="none" strike="noStrike" kern="1200" cap="none" spc="0" normalizeH="0" baseline="0" noProof="0" dirty="0">
                <a:ln>
                  <a:noFill/>
                </a:ln>
                <a:solidFill>
                  <a:srgbClr val="FF0000"/>
                </a:solidFill>
                <a:effectLst/>
                <a:uLnTx/>
                <a:uFillTx/>
                <a:latin typeface="Comic Sans MS" panose="030F0702030302020204" pitchFamily="66" charset="0"/>
              </a:rPr>
              <a:t>Банковский мост</a:t>
            </a:r>
            <a:br>
              <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lang="ru-RU" sz="1600" dirty="0">
                <a:solidFill>
                  <a:prstClr val="black"/>
                </a:solidFill>
                <a:latin typeface="Times New Roman" panose="02020603050405020304" pitchFamily="18" charset="0"/>
                <a:cs typeface="Times New Roman" panose="02020603050405020304" pitchFamily="18" charset="0"/>
              </a:rPr>
              <a:t>В</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П</a:t>
            </a:r>
            <a:r>
              <a:rPr kumimoji="0" lang="ru-RU"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етербурге</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всего три подвесных пешеходных мостика: Банковский, Львиный, </a:t>
            </a:r>
            <a:r>
              <a:rPr kumimoji="0" lang="ru-RU"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Почтамский</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Банковский самый знаменитый! Назвали его так из-за того, что рядом располагался Ассигнационный банк. Крылатые грифоны на мосту, хранители кладов, должны были охранять банк и первые бумажные деньги в России –ассигнации.</a:t>
            </a:r>
            <a:endParaRPr lang="ru-RU" sz="1600"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FB3063EF-8186-4405-8849-55E0998122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4438" y="990277"/>
            <a:ext cx="6527007"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9228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1D5E4-2536-4646-8C6A-43A9759C7DFE}"/>
              </a:ext>
            </a:extLst>
          </p:cNvPr>
          <p:cNvSpPr>
            <a:spLocks noGrp="1"/>
          </p:cNvSpPr>
          <p:nvPr>
            <p:ph type="title"/>
          </p:nvPr>
        </p:nvSpPr>
        <p:spPr>
          <a:xfrm>
            <a:off x="838200" y="65314"/>
            <a:ext cx="10515600" cy="1249931"/>
          </a:xfrm>
        </p:spPr>
        <p:txBody>
          <a:bodyPr>
            <a:normAutofit fontScale="90000"/>
          </a:bodyPr>
          <a:lstStyle/>
          <a:p>
            <a:r>
              <a:rPr lang="ru-RU" sz="3600" dirty="0">
                <a:solidFill>
                  <a:srgbClr val="FF0000"/>
                </a:solidFill>
                <a:latin typeface="Comic Sans MS" panose="030F0702030302020204" pitchFamily="66" charset="0"/>
                <a:cs typeface="Times New Roman" panose="02020603050405020304" pitchFamily="18" charset="0"/>
              </a:rPr>
              <a:t>	</a:t>
            </a:r>
            <a:r>
              <a:rPr lang="ru-RU" sz="1800" dirty="0">
                <a:solidFill>
                  <a:srgbClr val="FF0000"/>
                </a:solidFill>
                <a:latin typeface="Comic Sans MS" panose="030F0702030302020204" pitchFamily="66" charset="0"/>
                <a:cs typeface="Times New Roman" panose="02020603050405020304" pitchFamily="18" charset="0"/>
              </a:rPr>
              <a:t>			</a:t>
            </a:r>
            <a:r>
              <a:rPr lang="ru-RU" sz="4000" dirty="0">
                <a:solidFill>
                  <a:srgbClr val="FF0000"/>
                </a:solidFill>
                <a:latin typeface="Comic Sans MS" panose="030F0702030302020204" pitchFamily="66" charset="0"/>
                <a:cs typeface="Times New Roman" panose="02020603050405020304" pitchFamily="18" charset="0"/>
              </a:rPr>
              <a:t>Аничков мост</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Один из самых известных мостов Санкт-Петербурга. Современный Аничков мост был построен в период с 1784 по 1785 год по проекту архитектора Василия Баженова.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Мост знаменит скульптурными группами «Укрощение коня человеком», созданными скульптором П. К. Клодтом и ставшими одним из символов города.</a:t>
            </a:r>
          </a:p>
        </p:txBody>
      </p:sp>
      <p:pic>
        <p:nvPicPr>
          <p:cNvPr id="11" name="Объект 10">
            <a:extLst>
              <a:ext uri="{FF2B5EF4-FFF2-40B4-BE49-F238E27FC236}">
                <a16:creationId xmlns:a16="http://schemas.microsoft.com/office/drawing/2014/main" id="{C96EAEDF-65C4-43F9-85AE-421BCD16CD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 t="5918" r="12315" b="31894"/>
          <a:stretch/>
        </p:blipFill>
        <p:spPr>
          <a:xfrm>
            <a:off x="681136" y="1501857"/>
            <a:ext cx="5554824" cy="2462244"/>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33C3E326-C1BE-4B2C-8925-950F2EEEC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493" y="1380375"/>
            <a:ext cx="3817287" cy="2538299"/>
          </a:xfrm>
          <a:prstGeom prst="rect">
            <a:avLst/>
          </a:prstGeom>
          <a:ln>
            <a:no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id="{63401F28-53AD-4D6C-9952-311C16295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302" y="4040157"/>
            <a:ext cx="3595396" cy="2696547"/>
          </a:xfrm>
          <a:prstGeom prst="rect">
            <a:avLst/>
          </a:prstGeom>
          <a:ln>
            <a:noFill/>
          </a:ln>
          <a:effectLst>
            <a:outerShdw blurRad="292100" dist="139700" dir="2700000" algn="tl" rotWithShape="0">
              <a:srgbClr val="333333">
                <a:alpha val="65000"/>
              </a:srgbClr>
            </a:outerShdw>
          </a:effectLst>
        </p:spPr>
      </p:pic>
      <p:pic>
        <p:nvPicPr>
          <p:cNvPr id="17" name="Рисунок 16">
            <a:extLst>
              <a:ext uri="{FF2B5EF4-FFF2-40B4-BE49-F238E27FC236}">
                <a16:creationId xmlns:a16="http://schemas.microsoft.com/office/drawing/2014/main" id="{86A874F4-3500-4E43-95DD-300EC935A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23" y="4145606"/>
            <a:ext cx="3517713" cy="2647079"/>
          </a:xfrm>
          <a:prstGeom prst="rect">
            <a:avLst/>
          </a:prstGeom>
          <a:ln>
            <a:no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1048DA3D-AE7C-4C0B-BD92-B1ED4C68E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1" y="4089625"/>
            <a:ext cx="3828143" cy="2647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0597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0ADD0D7-E542-484D-BF1A-C0ECD24EF727}"/>
              </a:ext>
            </a:extLst>
          </p:cNvPr>
          <p:cNvSpPr>
            <a:spLocks noGrp="1"/>
          </p:cNvSpPr>
          <p:nvPr>
            <p:ph type="title"/>
          </p:nvPr>
        </p:nvSpPr>
        <p:spPr>
          <a:xfrm>
            <a:off x="373223" y="429208"/>
            <a:ext cx="11439331" cy="2416629"/>
          </a:xfrm>
        </p:spPr>
        <p:txBody>
          <a:bodyPr>
            <a:normAutofit/>
          </a:bodyPr>
          <a:lstStyle/>
          <a:p>
            <a:r>
              <a:rPr lang="ru-RU" sz="2000" dirty="0">
                <a:solidFill>
                  <a:srgbClr val="0070C0"/>
                </a:solidFill>
                <a:latin typeface="Comic Sans MS" panose="030F0702030302020204" pitchFamily="66" charset="0"/>
              </a:rPr>
              <a:t>		</a:t>
            </a:r>
            <a:r>
              <a:rPr lang="ru-RU" sz="4000" dirty="0">
                <a:solidFill>
                  <a:srgbClr val="0070C0"/>
                </a:solidFill>
                <a:latin typeface="Comic Sans MS" panose="030F0702030302020204" pitchFamily="66" charset="0"/>
              </a:rPr>
              <a:t>Петропавловская крепость</a:t>
            </a:r>
            <a:br>
              <a:rPr lang="ru-RU" sz="2000" dirty="0">
                <a:solidFill>
                  <a:srgbClr val="0070C0"/>
                </a:solidFill>
                <a:latin typeface="Comic Sans MS" panose="030F0702030302020204" pitchFamily="66" charset="0"/>
              </a:rPr>
            </a:br>
            <a:r>
              <a:rPr lang="ru-RU" sz="2000" dirty="0">
                <a:solidFill>
                  <a:srgbClr val="0070C0"/>
                </a:solidFill>
                <a:latin typeface="Comic Sans MS" panose="030F0702030302020204" pitchFamily="66" charset="0"/>
              </a:rPr>
              <a:t>	</a:t>
            </a:r>
            <a:r>
              <a:rPr lang="ru-RU" sz="2000" dirty="0">
                <a:latin typeface="Times New Roman" panose="02020603050405020304" pitchFamily="18" charset="0"/>
                <a:cs typeface="Times New Roman" panose="02020603050405020304" pitchFamily="18" charset="0"/>
              </a:rPr>
              <a:t>27 мая 1703 года на Заячьем острове была заложена крепость. Пётр </a:t>
            </a:r>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назвал ее Санкт-Питер- </a:t>
            </a:r>
            <a:r>
              <a:rPr lang="ru-RU" sz="2000" dirty="0" err="1">
                <a:latin typeface="Times New Roman" panose="02020603050405020304" pitchFamily="18" charset="0"/>
                <a:cs typeface="Times New Roman" panose="02020603050405020304" pitchFamily="18" charset="0"/>
              </a:rPr>
              <a:t>Бурх</a:t>
            </a:r>
            <a:r>
              <a:rPr lang="ru-RU" sz="2000" dirty="0">
                <a:latin typeface="Times New Roman" panose="02020603050405020304" pitchFamily="18" charset="0"/>
                <a:cs typeface="Times New Roman" panose="02020603050405020304" pitchFamily="18" charset="0"/>
              </a:rPr>
              <a:t> (город Святого Петра). С нее началось строительство города. Крепость нужна была для защиты от шведов. У нее толстые стены – куртины, мощные башни – бастионы и надежные укрепления - равелины.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a16="http://schemas.microsoft.com/office/drawing/2014/main" id="{0C142E41-A14E-4A61-991C-259FE2B957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468" y="2568442"/>
            <a:ext cx="8029827" cy="37204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133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EFE1D7-2B64-4880-BFAD-B84CEA9756A2}"/>
              </a:ext>
            </a:extLst>
          </p:cNvPr>
          <p:cNvSpPr>
            <a:spLocks noGrp="1"/>
          </p:cNvSpPr>
          <p:nvPr>
            <p:ph type="title"/>
          </p:nvPr>
        </p:nvSpPr>
        <p:spPr>
          <a:xfrm>
            <a:off x="5840962" y="956388"/>
            <a:ext cx="5512837" cy="2122714"/>
          </a:xfrm>
        </p:spPr>
        <p:txBody>
          <a:bodyPr>
            <a:normAutofit fontScale="90000"/>
          </a:bodyPr>
          <a:lstStyle/>
          <a:p>
            <a:r>
              <a:rPr lang="ru-RU" sz="2000" dirty="0">
                <a:solidFill>
                  <a:srgbClr val="7030A0"/>
                </a:solidFill>
                <a:latin typeface="Comic Sans MS" panose="030F0702030302020204" pitchFamily="66" charset="0"/>
              </a:rPr>
              <a:t>		</a:t>
            </a:r>
            <a:r>
              <a:rPr lang="ru-RU" sz="4000" dirty="0">
                <a:solidFill>
                  <a:srgbClr val="7030A0"/>
                </a:solidFill>
                <a:latin typeface="Comic Sans MS" panose="030F0702030302020204" pitchFamily="66" charset="0"/>
              </a:rPr>
              <a:t>Храм Воскресения Христова или «Спас на Крови»</a:t>
            </a:r>
            <a:br>
              <a:rPr lang="ru-RU" sz="2000" dirty="0">
                <a:solidFill>
                  <a:srgbClr val="7030A0"/>
                </a:solidFill>
                <a:latin typeface="Comic Sans MS" panose="030F0702030302020204" pitchFamily="66" charset="0"/>
              </a:rPr>
            </a:br>
            <a:r>
              <a:rPr lang="ru-RU" sz="2000" dirty="0">
                <a:solidFill>
                  <a:srgbClr val="7030A0"/>
                </a:solidFill>
                <a:latin typeface="Comic Sans MS" panose="030F0702030302020204" pitchFamily="66" charset="0"/>
              </a:rPr>
              <a:t>	</a:t>
            </a:r>
            <a:r>
              <a:rPr lang="ru-RU" sz="2000" dirty="0">
                <a:latin typeface="Times New Roman" panose="02020603050405020304" pitchFamily="18" charset="0"/>
                <a:cs typeface="Times New Roman" panose="02020603050405020304" pitchFamily="18" charset="0"/>
              </a:rPr>
              <a:t>Храм построен на том месте, где было совершено покушение на императора Александр </a:t>
            </a:r>
            <a:r>
              <a:rPr lang="en-US" sz="2000" dirty="0">
                <a:latin typeface="Times New Roman" panose="02020603050405020304" pitchFamily="18" charset="0"/>
                <a:cs typeface="Times New Roman" panose="02020603050405020304" pitchFamily="18" charset="0"/>
              </a:rPr>
              <a:t>II</a:t>
            </a:r>
            <a:r>
              <a:rPr lang="ru-RU" sz="2000" dirty="0">
                <a:latin typeface="Times New Roman" panose="02020603050405020304" pitchFamily="18" charset="0"/>
                <a:cs typeface="Times New Roman" panose="02020603050405020304" pitchFamily="18" charset="0"/>
              </a:rPr>
              <a:t>.</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«Спас на Крови» настоящий музей мозаики, ее площадь составляет 7000 квадратных метров, наружные  стены украшены  134 гербами русских городов, храм выполнен в русском стиле имеет 9 луковичных глав, 6 из которых покрыты цветной эмалью.</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А в окрестностях можно увидеть:</a:t>
            </a:r>
            <a:br>
              <a:rPr lang="ru-RU" sz="2000" dirty="0">
                <a:latin typeface="Times New Roman" panose="02020603050405020304" pitchFamily="18" charset="0"/>
                <a:cs typeface="Times New Roman" panose="02020603050405020304" pitchFamily="18" charset="0"/>
              </a:rPr>
            </a:br>
            <a:endParaRPr lang="ru-RU" sz="2000" dirty="0">
              <a:solidFill>
                <a:srgbClr val="7030A0"/>
              </a:solidFill>
              <a:latin typeface="Comic Sans MS" panose="030F0702030302020204" pitchFamily="66" charset="0"/>
              <a:cs typeface="Times New Roman" panose="02020603050405020304" pitchFamily="18" charset="0"/>
            </a:endParaRPr>
          </a:p>
        </p:txBody>
      </p:sp>
      <p:pic>
        <p:nvPicPr>
          <p:cNvPr id="5" name="Объект 4">
            <a:extLst>
              <a:ext uri="{FF2B5EF4-FFF2-40B4-BE49-F238E27FC236}">
                <a16:creationId xmlns:a16="http://schemas.microsoft.com/office/drawing/2014/main" id="{88F0FED6-8244-44E0-A8BF-2EFC482B48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98" t="4549" r="4818" b="3329"/>
          <a:stretch/>
        </p:blipFill>
        <p:spPr>
          <a:xfrm>
            <a:off x="550506" y="956388"/>
            <a:ext cx="4861250" cy="5645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936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9B1BDE-B12B-4D58-BC98-C9624FDF0799}"/>
              </a:ext>
            </a:extLst>
          </p:cNvPr>
          <p:cNvSpPr>
            <a:spLocks noGrp="1"/>
          </p:cNvSpPr>
          <p:nvPr>
            <p:ph type="title"/>
          </p:nvPr>
        </p:nvSpPr>
        <p:spPr/>
        <p:txBody>
          <a:bodyPr/>
          <a:lstStyle/>
          <a:p>
            <a:r>
              <a:rPr kumimoji="0" lang="ru-RU" sz="1800" b="0" i="0" u="none" strike="noStrike" kern="1200" cap="none" spc="0" normalizeH="0" baseline="0" noProof="0" dirty="0">
                <a:ln>
                  <a:noFill/>
                </a:ln>
                <a:solidFill>
                  <a:srgbClr val="7030A0"/>
                </a:solidFill>
                <a:effectLst/>
                <a:uLnTx/>
                <a:uFillTx/>
                <a:latin typeface="Comic Sans MS" panose="030F0702030302020204" pitchFamily="66" charset="0"/>
                <a:ea typeface="+mj-ea"/>
                <a:cs typeface="Times New Roman" panose="02020603050405020304" pitchFamily="18" charset="0"/>
              </a:rPr>
              <a:t>			</a:t>
            </a:r>
            <a:r>
              <a:rPr kumimoji="0" lang="ru-RU" sz="3600" b="0" i="0" u="none" strike="noStrike" kern="1200" cap="none" spc="0" normalizeH="0" baseline="0" noProof="0" dirty="0">
                <a:ln>
                  <a:noFill/>
                </a:ln>
                <a:solidFill>
                  <a:srgbClr val="7030A0"/>
                </a:solidFill>
                <a:effectLst/>
                <a:uLnTx/>
                <a:uFillTx/>
                <a:latin typeface="Comic Sans MS" panose="030F0702030302020204" pitchFamily="66" charset="0"/>
                <a:ea typeface="+mj-ea"/>
                <a:cs typeface="Times New Roman" panose="02020603050405020304" pitchFamily="18" charset="0"/>
              </a:rPr>
              <a:t>Михайловский сад</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Цветочную решетку которого называют «чугунным кружевом»;</a:t>
            </a:r>
            <a:endParaRPr lang="ru-RU" dirty="0"/>
          </a:p>
        </p:txBody>
      </p:sp>
      <p:pic>
        <p:nvPicPr>
          <p:cNvPr id="5" name="Объект 4">
            <a:extLst>
              <a:ext uri="{FF2B5EF4-FFF2-40B4-BE49-F238E27FC236}">
                <a16:creationId xmlns:a16="http://schemas.microsoft.com/office/drawing/2014/main" id="{452F540C-48A7-456B-A646-0655F5C70B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03" y="2377107"/>
            <a:ext cx="5326924" cy="3538600"/>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5270A959-8FB9-4F7E-BA42-5550E7386F96}"/>
              </a:ext>
            </a:extLst>
          </p:cNvPr>
          <p:cNvPicPr>
            <a:picLocks noChangeAspect="1"/>
          </p:cNvPicPr>
          <p:nvPr/>
        </p:nvPicPr>
        <p:blipFill rotWithShape="1">
          <a:blip r:embed="rId3">
            <a:extLst>
              <a:ext uri="{28A0092B-C50C-407E-A947-70E740481C1C}">
                <a14:useLocalDpi xmlns:a14="http://schemas.microsoft.com/office/drawing/2010/main" val="0"/>
              </a:ext>
            </a:extLst>
          </a:blip>
          <a:srcRect l="5969" r="5715" b="-1225"/>
          <a:stretch/>
        </p:blipFill>
        <p:spPr>
          <a:xfrm>
            <a:off x="6161864" y="2377106"/>
            <a:ext cx="5618733" cy="3622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5829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A88DDD-9737-42E9-B71B-D462C0C5553A}"/>
              </a:ext>
            </a:extLst>
          </p:cNvPr>
          <p:cNvSpPr>
            <a:spLocks noGrp="1"/>
          </p:cNvSpPr>
          <p:nvPr>
            <p:ph type="title"/>
          </p:nvPr>
        </p:nvSpPr>
        <p:spPr>
          <a:xfrm>
            <a:off x="838200" y="365125"/>
            <a:ext cx="3892420" cy="3479087"/>
          </a:xfrm>
        </p:spPr>
        <p:txBody>
          <a:bodyPr>
            <a:normAutofit/>
          </a:bodyPr>
          <a:lstStyle/>
          <a:p>
            <a:r>
              <a:rPr kumimoji="0" lang="ru-RU" sz="3600" b="0" i="0" u="none" strike="noStrike" kern="1200" cap="none" spc="0" normalizeH="0" baseline="0" noProof="0" dirty="0">
                <a:ln>
                  <a:noFill/>
                </a:ln>
                <a:solidFill>
                  <a:srgbClr val="7030A0"/>
                </a:solidFill>
                <a:effectLst/>
                <a:uLnTx/>
                <a:uFillTx/>
                <a:latin typeface="Comic Sans MS" panose="030F0702030302020204" pitchFamily="66" charset="0"/>
                <a:ea typeface="+mj-ea"/>
                <a:cs typeface="Times New Roman" panose="02020603050405020304" pitchFamily="18" charset="0"/>
              </a:rPr>
              <a:t>Русский музей</a:t>
            </a:r>
            <a:br>
              <a:rPr kumimoji="0" lang="ru-RU" sz="3600" b="0" i="0" u="none" strike="noStrike" kern="1200" cap="none" spc="0" normalizeH="0" baseline="0" noProof="0" dirty="0">
                <a:ln>
                  <a:noFill/>
                </a:ln>
                <a:solidFill>
                  <a:srgbClr val="7030A0"/>
                </a:solidFill>
                <a:effectLst/>
                <a:uLnTx/>
                <a:uFillTx/>
                <a:latin typeface="Comic Sans MS" panose="030F0702030302020204" pitchFamily="66" charset="0"/>
                <a:ea typeface="+mj-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Первый музей русского изобразительного искусства в прекрасном Михайловском дворце;</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5" name="Объект 4">
            <a:extLst>
              <a:ext uri="{FF2B5EF4-FFF2-40B4-BE49-F238E27FC236}">
                <a16:creationId xmlns:a16="http://schemas.microsoft.com/office/drawing/2014/main" id="{5E37B98B-4038-4D78-89CB-9F91E24CA0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2248" y="1499053"/>
            <a:ext cx="6879585"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438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F8B653-2207-4802-AB43-48579CC55B54}"/>
              </a:ext>
            </a:extLst>
          </p:cNvPr>
          <p:cNvSpPr>
            <a:spLocks noGrp="1"/>
          </p:cNvSpPr>
          <p:nvPr>
            <p:ph type="title"/>
          </p:nvPr>
        </p:nvSpPr>
        <p:spPr/>
        <p:txBody>
          <a:bodyPr/>
          <a:lstStyle/>
          <a:p>
            <a:r>
              <a:rPr kumimoji="0" lang="ru-RU" sz="2000" b="0" i="0" u="none" strike="noStrike" kern="1200" cap="none" spc="0" normalizeH="0" baseline="0" noProof="0" dirty="0">
                <a:ln>
                  <a:noFill/>
                </a:ln>
                <a:solidFill>
                  <a:srgbClr val="7030A0"/>
                </a:solidFill>
                <a:effectLst/>
                <a:uLnTx/>
                <a:uFillTx/>
                <a:latin typeface="Comic Sans MS" panose="030F0702030302020204" pitchFamily="66" charset="0"/>
                <a:ea typeface="+mj-ea"/>
                <a:cs typeface="Times New Roman" panose="02020603050405020304" pitchFamily="18" charset="0"/>
              </a:rPr>
              <a:t>				</a:t>
            </a:r>
            <a:r>
              <a:rPr kumimoji="0" lang="ru-RU" sz="3600" b="0" i="0" u="none" strike="noStrike" kern="1200" cap="none" spc="0" normalizeH="0" baseline="0" noProof="0" dirty="0">
                <a:ln>
                  <a:noFill/>
                </a:ln>
                <a:solidFill>
                  <a:srgbClr val="7030A0"/>
                </a:solidFill>
                <a:effectLst/>
                <a:uLnTx/>
                <a:uFillTx/>
                <a:latin typeface="Comic Sans MS" panose="030F0702030302020204" pitchFamily="66" charset="0"/>
                <a:ea typeface="+mj-ea"/>
                <a:cs typeface="Times New Roman" panose="02020603050405020304" pitchFamily="18" charset="0"/>
              </a:rPr>
              <a:t>Тройной мост</a:t>
            </a:r>
            <a:br>
              <a:rPr kumimoji="0" lang="ru-RU" sz="2000" b="0" i="0" u="none" strike="noStrike" kern="1200" cap="none" spc="0" normalizeH="0" baseline="0" noProof="0" dirty="0">
                <a:ln>
                  <a:noFill/>
                </a:ln>
                <a:solidFill>
                  <a:srgbClr val="7030A0"/>
                </a:solidFill>
                <a:effectLst/>
                <a:uLnTx/>
                <a:uFillTx/>
                <a:latin typeface="Comic Sans MS" panose="030F0702030302020204" pitchFamily="66" charset="0"/>
                <a:ea typeface="+mj-ea"/>
                <a:cs typeface="Times New Roman" panose="02020603050405020304" pitchFamily="18" charset="0"/>
              </a:rPr>
            </a:br>
            <a:r>
              <a:rPr kumimoji="0" lang="ru-RU" sz="2000" b="0" i="0" u="none" strike="noStrike" kern="1200" cap="none" spc="0" normalizeH="0" baseline="0" noProof="0" dirty="0">
                <a:ln>
                  <a:noFill/>
                </a:ln>
                <a:solidFill>
                  <a:srgbClr val="7030A0"/>
                </a:solidFill>
                <a:effectLst/>
                <a:uLnTx/>
                <a:uFillTx/>
                <a:latin typeface="Comic Sans MS" panose="030F0702030302020204" pitchFamily="66" charset="0"/>
                <a:ea typeface="+mj-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Состоит из трех мостов: Мало-Конюшенного через Мойку, Театрального через кана Грибоедова и Пешеходного моста-дамбы между двумя реками.</a:t>
            </a:r>
            <a:endParaRPr lang="ru-RU" dirty="0"/>
          </a:p>
        </p:txBody>
      </p:sp>
      <p:pic>
        <p:nvPicPr>
          <p:cNvPr id="5" name="Объект 4">
            <a:extLst>
              <a:ext uri="{FF2B5EF4-FFF2-40B4-BE49-F238E27FC236}">
                <a16:creationId xmlns:a16="http://schemas.microsoft.com/office/drawing/2014/main" id="{C93F83D8-63C6-4E7D-9A01-529AF5021F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58" t="7578" r="2154" b="6649"/>
          <a:stretch/>
        </p:blipFill>
        <p:spPr>
          <a:xfrm>
            <a:off x="2410407" y="2146040"/>
            <a:ext cx="7371185" cy="3732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6745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3D02E6-3732-41B1-B553-ED6A2C820F97}"/>
              </a:ext>
            </a:extLst>
          </p:cNvPr>
          <p:cNvSpPr>
            <a:spLocks noGrp="1"/>
          </p:cNvSpPr>
          <p:nvPr>
            <p:ph type="title"/>
          </p:nvPr>
        </p:nvSpPr>
        <p:spPr>
          <a:xfrm rot="10800000" flipV="1">
            <a:off x="6316820" y="1240970"/>
            <a:ext cx="5719663" cy="3844213"/>
          </a:xfrm>
        </p:spPr>
        <p:txBody>
          <a:bodyPr>
            <a:normAutofit fontScale="90000"/>
          </a:bodyPr>
          <a:lstStyle/>
          <a:p>
            <a:pPr algn="l"/>
            <a:r>
              <a:rPr lang="ru-RU" sz="4000" dirty="0">
                <a:solidFill>
                  <a:srgbClr val="002060"/>
                </a:solidFill>
                <a:latin typeface="Comic Sans MS" panose="030F0702030302020204" pitchFamily="66" charset="0"/>
                <a:cs typeface="Times New Roman" panose="02020603050405020304" pitchFamily="18" charset="0"/>
              </a:rPr>
              <a:t>Михайловский (инженерный) замок</a:t>
            </a:r>
            <a:br>
              <a:rPr lang="ru-RU" sz="2000" dirty="0">
                <a:solidFill>
                  <a:srgbClr val="002060"/>
                </a:solidFill>
                <a:latin typeface="Comic Sans MS" panose="030F0702030302020204" pitchFamily="66" charset="0"/>
                <a:cs typeface="Times New Roman" panose="02020603050405020304" pitchFamily="18" charset="0"/>
              </a:rPr>
            </a:br>
            <a:br>
              <a:rPr lang="ru-RU" sz="2000" dirty="0">
                <a:solidFill>
                  <a:srgbClr val="002060"/>
                </a:solidFill>
                <a:latin typeface="Comic Sans MS" panose="030F0702030302020204" pitchFamily="66" charset="0"/>
                <a:cs typeface="Times New Roman" panose="02020603050405020304" pitchFamily="18" charset="0"/>
              </a:rPr>
            </a:br>
            <a:r>
              <a:rPr lang="ru-RU" sz="2000" b="0" i="0" dirty="0" err="1">
                <a:solidFill>
                  <a:srgbClr val="222324"/>
                </a:solidFill>
                <a:effectLst/>
                <a:latin typeface="Times New Roman" panose="02020603050405020304" pitchFamily="18" charset="0"/>
                <a:cs typeface="Times New Roman" panose="02020603050405020304" pitchFamily="18" charset="0"/>
              </a:rPr>
              <a:t>Замок</a:t>
            </a:r>
            <a:r>
              <a:rPr lang="ru-RU" sz="2000" b="0" i="0" dirty="0">
                <a:solidFill>
                  <a:srgbClr val="222324"/>
                </a:solidFill>
                <a:effectLst/>
                <a:latin typeface="Times New Roman" panose="02020603050405020304" pitchFamily="18" charset="0"/>
                <a:cs typeface="Times New Roman" panose="02020603050405020304" pitchFamily="18" charset="0"/>
              </a:rPr>
              <a:t> был построен  с 1797 по 1801 гг.(арх. </a:t>
            </a:r>
            <a:r>
              <a:rPr lang="ru-RU" sz="2000" b="0" i="0" dirty="0" err="1">
                <a:solidFill>
                  <a:srgbClr val="222324"/>
                </a:solidFill>
                <a:effectLst/>
                <a:latin typeface="Times New Roman" panose="02020603050405020304" pitchFamily="18" charset="0"/>
                <a:cs typeface="Times New Roman" panose="02020603050405020304" pitchFamily="18" charset="0"/>
              </a:rPr>
              <a:t>В.Баженов</a:t>
            </a:r>
            <a:r>
              <a:rPr lang="ru-RU" sz="2000" b="0" i="0" dirty="0">
                <a:solidFill>
                  <a:srgbClr val="222324"/>
                </a:solidFill>
                <a:effectLst/>
                <a:latin typeface="Times New Roman" panose="02020603050405020304" pitchFamily="18" charset="0"/>
                <a:cs typeface="Times New Roman" panose="02020603050405020304" pitchFamily="18" charset="0"/>
              </a:rPr>
              <a:t> и </a:t>
            </a:r>
            <a:r>
              <a:rPr lang="ru-RU" sz="2000" b="0" i="0" dirty="0" err="1">
                <a:solidFill>
                  <a:srgbClr val="222324"/>
                </a:solidFill>
                <a:effectLst/>
                <a:latin typeface="Times New Roman" panose="02020603050405020304" pitchFamily="18" charset="0"/>
                <a:cs typeface="Times New Roman" panose="02020603050405020304" pitchFamily="18" charset="0"/>
              </a:rPr>
              <a:t>В.Бренн</a:t>
            </a:r>
            <a:r>
              <a:rPr lang="ru-RU" sz="2000" b="0" i="0" dirty="0">
                <a:solidFill>
                  <a:srgbClr val="222324"/>
                </a:solidFill>
                <a:effectLst/>
                <a:latin typeface="Times New Roman" panose="02020603050405020304" pitchFamily="18" charset="0"/>
                <a:cs typeface="Times New Roman" panose="02020603050405020304" pitchFamily="18" charset="0"/>
              </a:rPr>
              <a:t>).</a:t>
            </a:r>
            <a:br>
              <a:rPr lang="ru-RU" sz="2000" b="0" i="0" dirty="0">
                <a:solidFill>
                  <a:srgbClr val="222324"/>
                </a:solidFill>
                <a:effectLst/>
                <a:latin typeface="Times New Roman" panose="02020603050405020304" pitchFamily="18" charset="0"/>
                <a:cs typeface="Times New Roman" panose="02020603050405020304" pitchFamily="18" charset="0"/>
              </a:rPr>
            </a:br>
            <a:r>
              <a:rPr lang="ru-RU" sz="2000" b="0" i="0" dirty="0">
                <a:solidFill>
                  <a:srgbClr val="222324"/>
                </a:solidFill>
                <a:effectLst/>
                <a:latin typeface="Times New Roman" panose="02020603050405020304" pitchFamily="18" charset="0"/>
                <a:cs typeface="Times New Roman" panose="02020603050405020304" pitchFamily="18" charset="0"/>
              </a:rPr>
              <a:t>	Михайловский замок был сооружен как настоящая средневековая крепость.</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	</a:t>
            </a:r>
            <a:r>
              <a:rPr lang="ru-RU" sz="2000" b="0" i="0" dirty="0">
                <a:solidFill>
                  <a:srgbClr val="000000"/>
                </a:solidFill>
                <a:effectLst/>
                <a:latin typeface="Times New Roman" panose="02020603050405020304" pitchFamily="18" charset="0"/>
                <a:cs typeface="Times New Roman" panose="02020603050405020304" pitchFamily="18" charset="0"/>
              </a:rPr>
              <a:t>Двор замка имеет необычную восьмиугольную форму. Замок возводился для рыцаря Мальтийского ордена, история которого начинается в 11 веке от похода крестоносцев.</a:t>
            </a:r>
            <a:br>
              <a:rPr lang="ru-RU" sz="2000" dirty="0">
                <a:solidFill>
                  <a:srgbClr val="002060"/>
                </a:solidFill>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64FE88F0-1395-45F2-BD26-C8EF516AD1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28" y="197174"/>
            <a:ext cx="5553348" cy="3354582"/>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6FD0EA56-672E-4A86-979D-7FC6DFACD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28" y="3765226"/>
            <a:ext cx="5553348"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7893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A696DD-B9B0-4D5D-AA63-0144C8D66024}"/>
              </a:ext>
            </a:extLst>
          </p:cNvPr>
          <p:cNvSpPr>
            <a:spLocks noGrp="1"/>
          </p:cNvSpPr>
          <p:nvPr>
            <p:ph type="title"/>
          </p:nvPr>
        </p:nvSpPr>
        <p:spPr>
          <a:xfrm>
            <a:off x="6671388" y="606490"/>
            <a:ext cx="5520612" cy="2901819"/>
          </a:xfrm>
        </p:spPr>
        <p:txBody>
          <a:bodyPr>
            <a:normAutofit/>
          </a:bodyPr>
          <a:lstStyle/>
          <a:p>
            <a:r>
              <a:rPr kumimoji="0" lang="ru-RU" sz="4000" i="0" u="none" strike="noStrike" kern="1200" cap="none" spc="0" normalizeH="0" baseline="0" noProof="0" dirty="0">
                <a:ln>
                  <a:noFill/>
                </a:ln>
                <a:solidFill>
                  <a:srgbClr val="0070C0"/>
                </a:solidFill>
                <a:effectLst/>
                <a:uLnTx/>
                <a:uFillTx/>
                <a:latin typeface="Comic Sans MS" panose="030F0702030302020204" pitchFamily="66" charset="0"/>
                <a:cs typeface="Times New Roman" panose="02020603050405020304" pitchFamily="18" charset="0"/>
              </a:rPr>
              <a:t>Памятник Петру </a:t>
            </a:r>
            <a:r>
              <a:rPr kumimoji="0" lang="en-US" sz="4000" i="0" u="none" strike="noStrike" kern="1200" cap="none" spc="0" normalizeH="0" baseline="0" noProof="0" dirty="0">
                <a:ln>
                  <a:noFill/>
                </a:ln>
                <a:solidFill>
                  <a:srgbClr val="0070C0"/>
                </a:solidFill>
                <a:effectLst/>
                <a:uLnTx/>
                <a:uFillTx/>
                <a:latin typeface="Comic Sans MS" panose="030F0702030302020204" pitchFamily="66" charset="0"/>
                <a:cs typeface="Times New Roman" panose="02020603050405020304" pitchFamily="18" charset="0"/>
              </a:rPr>
              <a:t>I</a:t>
            </a:r>
            <a:br>
              <a:rPr kumimoji="0" lang="ru-RU" sz="1800" b="0" i="0" u="none" strike="noStrike" kern="1200" cap="none" spc="0" normalizeH="0" baseline="0" noProof="0" dirty="0">
                <a:ln>
                  <a:noFill/>
                </a:ln>
                <a:solidFill>
                  <a:srgbClr val="002060"/>
                </a:solidFill>
                <a:effectLst/>
                <a:uLnTx/>
                <a:uFillTx/>
                <a:latin typeface="Comic Sans MS" panose="030F0702030302020204" pitchFamily="66" charset="0"/>
                <a:ea typeface="+mj-ea"/>
                <a:cs typeface="Times New Roman" panose="02020603050405020304" pitchFamily="18" charset="0"/>
              </a:rPr>
            </a:br>
            <a:r>
              <a:rPr kumimoji="0" lang="ru-RU" sz="1800" b="0" i="0" u="none" strike="noStrike" kern="1200" cap="none" spc="0" normalizeH="0" baseline="0" noProof="0" dirty="0">
                <a:ln>
                  <a:noFill/>
                </a:ln>
                <a:solidFill>
                  <a:srgbClr val="002060"/>
                </a:solidFill>
                <a:effectLst/>
                <a:uLnTx/>
                <a:uFillTx/>
                <a:latin typeface="Comic Sans MS" panose="030F0702030302020204" pitchFamily="66" charset="0"/>
                <a:ea typeface="+mj-ea"/>
                <a:cs typeface="Times New Roman" panose="02020603050405020304" pitchFamily="18" charset="0"/>
              </a:rPr>
              <a:t>	</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Модель памятника была изготовлена ещё при жизни </a:t>
            </a:r>
            <a:r>
              <a:rPr kumimoji="0" lang="ru-RU" sz="17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Пётра</a:t>
            </a:r>
            <a:r>
              <a:rPr kumimoji="0" lang="ru-RU" sz="1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Установили  памятник только при его правнуке Павле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b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9" name="Объект 8">
            <a:extLst>
              <a:ext uri="{FF2B5EF4-FFF2-40B4-BE49-F238E27FC236}">
                <a16:creationId xmlns:a16="http://schemas.microsoft.com/office/drawing/2014/main" id="{B62BFC49-54DC-4C77-BA21-B7662BB791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111" y="2174032"/>
            <a:ext cx="6410277" cy="4273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3639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8D2EFF-CDA8-42AB-84B7-25517951BCB7}"/>
              </a:ext>
            </a:extLst>
          </p:cNvPr>
          <p:cNvSpPr>
            <a:spLocks noGrp="1"/>
          </p:cNvSpPr>
          <p:nvPr>
            <p:ph type="title"/>
          </p:nvPr>
        </p:nvSpPr>
        <p:spPr>
          <a:xfrm>
            <a:off x="317241" y="365125"/>
            <a:ext cx="11532637" cy="1325563"/>
          </a:xfrm>
        </p:spPr>
        <p:txBody>
          <a:bodyPr>
            <a:normAutofit fontScale="90000"/>
          </a:bodyPr>
          <a:lstStyle/>
          <a:p>
            <a:r>
              <a:rPr kumimoji="0" lang="ru-RU" sz="4000" b="0" i="0" u="none" strike="noStrike" kern="1200" cap="none" spc="0" normalizeH="0" baseline="0" noProof="0" dirty="0">
                <a:ln>
                  <a:noFill/>
                </a:ln>
                <a:solidFill>
                  <a:srgbClr val="0070C0"/>
                </a:solidFill>
                <a:effectLst/>
                <a:uLnTx/>
                <a:uFillTx/>
                <a:latin typeface="Comic Sans MS" panose="030F0702030302020204" pitchFamily="66" charset="0"/>
                <a:cs typeface="Times New Roman" panose="02020603050405020304" pitchFamily="18" charset="0"/>
              </a:rPr>
              <a:t>			Памятник Павлу </a:t>
            </a:r>
            <a:r>
              <a:rPr kumimoji="0" lang="en-US" sz="4000" b="0" i="0" u="none" strike="noStrike" kern="1200" cap="none" spc="0" normalizeH="0" baseline="0" noProof="0" dirty="0">
                <a:ln>
                  <a:noFill/>
                </a:ln>
                <a:solidFill>
                  <a:srgbClr val="0070C0"/>
                </a:solidFill>
                <a:effectLst/>
                <a:uLnTx/>
                <a:uFillTx/>
                <a:latin typeface="Comic Sans MS" panose="030F0702030302020204" pitchFamily="66" charset="0"/>
                <a:cs typeface="Times New Roman" panose="02020603050405020304" pitchFamily="18" charset="0"/>
              </a:rPr>
              <a:t>I</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Его открытие было приурочено к 300 –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летию</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Санкт-Петербурга. Памятник представляет собой фигуру императора, восседающего на троне, который, кстати, скопирован с оригинала, хранящегося в Эрмитаже. На голове у правителя российская императорская корона. На груди — мальтийский крест и орден Святого Андрея Первозванного.</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9" name="Рисунок 8">
            <a:extLst>
              <a:ext uri="{FF2B5EF4-FFF2-40B4-BE49-F238E27FC236}">
                <a16:creationId xmlns:a16="http://schemas.microsoft.com/office/drawing/2014/main" id="{F5FFD70F-C311-4C69-BE9D-CCA4E1F89D5D}"/>
              </a:ext>
            </a:extLst>
          </p:cNvPr>
          <p:cNvPicPr>
            <a:picLocks noChangeAspect="1"/>
          </p:cNvPicPr>
          <p:nvPr/>
        </p:nvPicPr>
        <p:blipFill rotWithShape="1">
          <a:blip r:embed="rId2">
            <a:extLst>
              <a:ext uri="{28A0092B-C50C-407E-A947-70E740481C1C}">
                <a14:useLocalDpi xmlns:a14="http://schemas.microsoft.com/office/drawing/2010/main" val="0"/>
              </a:ext>
            </a:extLst>
          </a:blip>
          <a:srcRect l="6640" t="5796" r="7999" b="4742"/>
          <a:stretch/>
        </p:blipFill>
        <p:spPr>
          <a:xfrm>
            <a:off x="6178710" y="1791219"/>
            <a:ext cx="5905333" cy="4422970"/>
          </a:xfrm>
          <a:prstGeom prst="rect">
            <a:avLst/>
          </a:prstGeom>
          <a:ln>
            <a:noFill/>
          </a:ln>
          <a:effectLst>
            <a:outerShdw blurRad="292100" dist="139700" dir="2700000" algn="tl" rotWithShape="0">
              <a:srgbClr val="333333">
                <a:alpha val="65000"/>
              </a:srgbClr>
            </a:outerShdw>
          </a:effectLst>
        </p:spPr>
      </p:pic>
      <p:pic>
        <p:nvPicPr>
          <p:cNvPr id="13" name="Объект 12">
            <a:extLst>
              <a:ext uri="{FF2B5EF4-FFF2-40B4-BE49-F238E27FC236}">
                <a16:creationId xmlns:a16="http://schemas.microsoft.com/office/drawing/2014/main" id="{8404D8C1-40A4-4856-81AD-5FB5645C365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139" b="2570"/>
          <a:stretch/>
        </p:blipFill>
        <p:spPr>
          <a:xfrm>
            <a:off x="317241" y="1791219"/>
            <a:ext cx="5411755" cy="4488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511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172E2E-3B02-4A59-A3EB-1B96892435A8}"/>
              </a:ext>
            </a:extLst>
          </p:cNvPr>
          <p:cNvSpPr>
            <a:spLocks noGrp="1"/>
          </p:cNvSpPr>
          <p:nvPr>
            <p:ph type="title"/>
          </p:nvPr>
        </p:nvSpPr>
        <p:spPr/>
        <p:txBody>
          <a:bodyPr/>
          <a:lstStyle/>
          <a:p>
            <a:r>
              <a:rPr kumimoji="0" lang="ru-RU" sz="3600" b="0" i="0" u="none" strike="noStrike" kern="1200" cap="none" spc="0" normalizeH="0" baseline="0" noProof="0" dirty="0">
                <a:ln>
                  <a:noFill/>
                </a:ln>
                <a:solidFill>
                  <a:srgbClr val="002060"/>
                </a:solidFill>
                <a:effectLst/>
                <a:uLnTx/>
                <a:uFillTx/>
                <a:latin typeface="Comic Sans MS" panose="030F0702030302020204" pitchFamily="66" charset="0"/>
                <a:ea typeface="+mj-ea"/>
                <a:cs typeface="Times New Roman" panose="02020603050405020304" pitchFamily="18" charset="0"/>
              </a:rPr>
              <a:t>			Памятник Чижику-Пыжику</a:t>
            </a:r>
            <a:br>
              <a:rPr lang="ru-RU" sz="1800" dirty="0">
                <a:solidFill>
                  <a:prstClr val="black"/>
                </a:solidFill>
                <a:latin typeface="Times New Roman" panose="02020603050405020304" pitchFamily="18" charset="0"/>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Самый маленький памятник в Санкт-Петербурге. Высота фигурки – 11 см, масса – около 5 кг.</a:t>
            </a:r>
            <a:endParaRPr lang="ru-RU" dirty="0"/>
          </a:p>
        </p:txBody>
      </p:sp>
      <p:pic>
        <p:nvPicPr>
          <p:cNvPr id="5" name="Объект 4">
            <a:extLst>
              <a:ext uri="{FF2B5EF4-FFF2-40B4-BE49-F238E27FC236}">
                <a16:creationId xmlns:a16="http://schemas.microsoft.com/office/drawing/2014/main" id="{3FF83C58-1EE9-4452-B5AE-FFB5CD28FF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6317" y="3954851"/>
            <a:ext cx="4518612" cy="2538024"/>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E54B108B-F2F8-4B5C-83F0-C12AC7299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21" y="1604864"/>
            <a:ext cx="6257824" cy="4161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4459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8233D6-A9BB-4026-A3A9-AC4AF49F4AAF}"/>
              </a:ext>
            </a:extLst>
          </p:cNvPr>
          <p:cNvSpPr>
            <a:spLocks noGrp="1"/>
          </p:cNvSpPr>
          <p:nvPr>
            <p:ph type="title"/>
          </p:nvPr>
        </p:nvSpPr>
        <p:spPr>
          <a:xfrm>
            <a:off x="429208" y="261257"/>
            <a:ext cx="11476653" cy="1875453"/>
          </a:xfrm>
        </p:spPr>
        <p:txBody>
          <a:bodyPr>
            <a:normAutofit fontScale="90000"/>
          </a:bodyPr>
          <a:lstStyle/>
          <a:p>
            <a:r>
              <a:rPr lang="ru-RU" sz="2000" dirty="0">
                <a:solidFill>
                  <a:srgbClr val="00B050"/>
                </a:solidFill>
                <a:latin typeface="Comic Sans MS" panose="030F0702030302020204" pitchFamily="66" charset="0"/>
              </a:rPr>
              <a:t>					</a:t>
            </a:r>
            <a:r>
              <a:rPr lang="ru-RU" sz="4000" dirty="0">
                <a:solidFill>
                  <a:srgbClr val="00B050"/>
                </a:solidFill>
                <a:latin typeface="Comic Sans MS" panose="030F0702030302020204" pitchFamily="66" charset="0"/>
              </a:rPr>
              <a:t>Летний сад</a:t>
            </a:r>
            <a:br>
              <a:rPr lang="ru-RU" sz="2000" dirty="0">
                <a:solidFill>
                  <a:srgbClr val="00B050"/>
                </a:solidFill>
                <a:latin typeface="Comic Sans MS" panose="030F0702030302020204" pitchFamily="66" charset="0"/>
              </a:rPr>
            </a:br>
            <a:r>
              <a:rPr lang="ru-RU" sz="2000" dirty="0">
                <a:solidFill>
                  <a:srgbClr val="00B050"/>
                </a:solidFill>
                <a:latin typeface="Comic Sans MS" panose="030F0702030302020204" pitchFamily="66" charset="0"/>
              </a:rPr>
              <a:t>	</a:t>
            </a:r>
            <a:r>
              <a:rPr lang="ru-RU" sz="2000" dirty="0">
                <a:latin typeface="Times New Roman" panose="02020603050405020304" pitchFamily="18" charset="0"/>
                <a:cs typeface="Times New Roman" panose="02020603050405020304" pitchFamily="18" charset="0"/>
              </a:rPr>
              <a:t>Летний сад – самый первый	 в Петербурге, он был заложен в 1704 году. </a:t>
            </a:r>
            <a:r>
              <a:rPr kumimoji="0" lang="ru-RU"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Пётр </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хотел устроить сад «лучше, чем у французского короля в Версале». На аллеях как по линеечке стояли ровно подстриженные кусты, деревья, и даже зелёные лабиринты. Среди них - мраморные статуи, фонтаны и затеи. Сначала Летний сад был императорским. Потом в нем разрешили гулять по четвергам и воскресениям но только прилично одетым людям. И здесь есть много чего интересного:</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AE6D038D-6B5D-4520-9D2D-D57204EB4D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156" y="1992087"/>
            <a:ext cx="4846718" cy="3797559"/>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284D652D-2FE9-471A-B934-1988B4100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796" y="1970315"/>
            <a:ext cx="3805334" cy="3805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8527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857EAC-7F99-471C-9C51-C12F9311CC70}"/>
              </a:ext>
            </a:extLst>
          </p:cNvPr>
          <p:cNvSpPr>
            <a:spLocks noGrp="1"/>
          </p:cNvSpPr>
          <p:nvPr>
            <p:ph type="title"/>
          </p:nvPr>
        </p:nvSpPr>
        <p:spPr/>
        <p:txBody>
          <a:bodyPr>
            <a:normAutofit fontScale="90000"/>
          </a:bodyPr>
          <a:lstStyle/>
          <a:p>
            <a:r>
              <a:rPr kumimoji="0" lang="ru-RU" sz="1800" b="0" i="0" u="none" strike="noStrike" kern="1200" cap="none" spc="0" normalizeH="0" baseline="0" noProof="0" dirty="0">
                <a:ln>
                  <a:noFill/>
                </a:ln>
                <a:solidFill>
                  <a:srgbClr val="00B050"/>
                </a:solidFill>
                <a:effectLst/>
                <a:uLnTx/>
                <a:uFillTx/>
                <a:latin typeface="Comic Sans MS" panose="030F0702030302020204" pitchFamily="66" charset="0"/>
                <a:ea typeface="+mj-ea"/>
                <a:cs typeface="Times New Roman" panose="02020603050405020304" pitchFamily="18" charset="0"/>
              </a:rPr>
              <a:t>			</a:t>
            </a:r>
            <a:r>
              <a:rPr kumimoji="0" lang="ru-RU" sz="4000" b="0" i="0" u="none" strike="noStrike" kern="1200" cap="none" spc="0" normalizeH="0" baseline="0" noProof="0" dirty="0">
                <a:ln>
                  <a:noFill/>
                </a:ln>
                <a:solidFill>
                  <a:srgbClr val="00B050"/>
                </a:solidFill>
                <a:effectLst/>
                <a:uLnTx/>
                <a:uFillTx/>
                <a:latin typeface="Comic Sans MS" panose="030F0702030302020204" pitchFamily="66" charset="0"/>
                <a:ea typeface="+mj-ea"/>
                <a:cs typeface="Times New Roman" panose="02020603050405020304" pitchFamily="18" charset="0"/>
              </a:rPr>
              <a:t>Летний дворец Петра </a:t>
            </a:r>
            <a:r>
              <a:rPr kumimoji="0" lang="en-US" sz="4000" b="0" i="0" u="none" strike="noStrike" kern="1200" cap="none" spc="0" normalizeH="0" baseline="0" noProof="0" dirty="0">
                <a:ln>
                  <a:noFill/>
                </a:ln>
                <a:solidFill>
                  <a:srgbClr val="00B050"/>
                </a:solidFill>
                <a:effectLst/>
                <a:uLnTx/>
                <a:uFillTx/>
                <a:latin typeface="Times New Roman" panose="02020603050405020304" pitchFamily="18" charset="0"/>
                <a:ea typeface="+mj-ea"/>
                <a:cs typeface="Times New Roman" panose="02020603050405020304" pitchFamily="18" charset="0"/>
              </a:rPr>
              <a:t>I</a:t>
            </a:r>
            <a:r>
              <a:rPr kumimoji="0" lang="ru-RU" sz="4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Раньше дворец с трёх сторон был окружён водой. Лодки причаливали прямо у входа. Теперь осталась только часть пристани –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гаванец</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5" name="Объект 4">
            <a:extLst>
              <a:ext uri="{FF2B5EF4-FFF2-40B4-BE49-F238E27FC236}">
                <a16:creationId xmlns:a16="http://schemas.microsoft.com/office/drawing/2014/main" id="{9C5A4BC9-1435-4DA0-BB7A-2EDB249B5A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3240" y="1769641"/>
            <a:ext cx="6296148"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060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8940EE-16E4-41FE-BE58-8890A9B00E60}"/>
              </a:ext>
            </a:extLst>
          </p:cNvPr>
          <p:cNvSpPr>
            <a:spLocks noGrp="1"/>
          </p:cNvSpPr>
          <p:nvPr>
            <p:ph type="title"/>
          </p:nvPr>
        </p:nvSpPr>
        <p:spPr>
          <a:xfrm>
            <a:off x="838200" y="365125"/>
            <a:ext cx="10976844" cy="1743593"/>
          </a:xfrm>
        </p:spPr>
        <p:txBody>
          <a:bodyPr>
            <a:normAutofit/>
          </a:bodyPr>
          <a:lstStyle/>
          <a:p>
            <a:r>
              <a:rPr lang="ru-RU" sz="2400" dirty="0">
                <a:solidFill>
                  <a:srgbClr val="C00000"/>
                </a:solidFill>
                <a:latin typeface="Comic Sans MS" panose="030F0702030302020204" pitchFamily="66" charset="0"/>
              </a:rPr>
              <a:t>				</a:t>
            </a:r>
            <a:r>
              <a:rPr lang="ru-RU" sz="3600" dirty="0">
                <a:solidFill>
                  <a:srgbClr val="C00000"/>
                </a:solidFill>
                <a:latin typeface="Comic Sans MS" panose="030F0702030302020204" pitchFamily="66" charset="0"/>
              </a:rPr>
              <a:t>Дворцовая Площадь</a:t>
            </a:r>
            <a:br>
              <a:rPr lang="ru-RU" sz="3600" dirty="0">
                <a:solidFill>
                  <a:srgbClr val="C00000"/>
                </a:solidFill>
                <a:latin typeface="Comic Sans MS" panose="030F0702030302020204" pitchFamily="66" charset="0"/>
              </a:rPr>
            </a:br>
            <a:r>
              <a:rPr lang="ru-RU" sz="2400" dirty="0">
                <a:solidFill>
                  <a:srgbClr val="C00000"/>
                </a:solidFill>
                <a:latin typeface="Comic Sans MS" panose="030F0702030302020204" pitchFamily="66" charset="0"/>
              </a:rPr>
              <a:t>	Зимний дворец. </a:t>
            </a:r>
            <a:r>
              <a:rPr lang="ru-RU" sz="1800" dirty="0">
                <a:latin typeface="Times New Roman" panose="02020603050405020304" pitchFamily="18" charset="0"/>
                <a:cs typeface="Times New Roman" panose="02020603050405020304" pitchFamily="18" charset="0"/>
              </a:rPr>
              <a:t>Раньше в нем жили российские императоры, а теперь здесь самый известный музей Санкт-Петербурга,</a:t>
            </a:r>
            <a:r>
              <a:rPr lang="ru-RU" sz="2400" dirty="0">
                <a:solidFill>
                  <a:srgbClr val="C00000"/>
                </a:solidFill>
                <a:latin typeface="Comic Sans MS" panose="030F0702030302020204" pitchFamily="66" charset="0"/>
              </a:rPr>
              <a:t> Эрмитаж.</a:t>
            </a:r>
            <a:br>
              <a:rPr lang="ru-RU" sz="1800" dirty="0">
                <a:solidFill>
                  <a:srgbClr val="C00000"/>
                </a:solidFill>
                <a:latin typeface="Comic Sans MS" panose="030F0702030302020204" pitchFamily="66" charset="0"/>
              </a:rPr>
            </a:br>
            <a:r>
              <a:rPr lang="ru-RU" sz="1800" dirty="0">
                <a:solidFill>
                  <a:srgbClr val="C00000"/>
                </a:solidFill>
                <a:latin typeface="Comic Sans MS" panose="030F0702030302020204" pitchFamily="66" charset="0"/>
              </a:rPr>
              <a:t>	</a:t>
            </a:r>
            <a:endParaRPr lang="ru-RU" sz="2400"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C2D5DC6F-3D14-49FD-9C27-10FCAB137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775" y="2230016"/>
            <a:ext cx="7744408" cy="41021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011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B611B4-1012-4BFD-BD84-326185A50223}"/>
              </a:ext>
            </a:extLst>
          </p:cNvPr>
          <p:cNvSpPr>
            <a:spLocks noGrp="1"/>
          </p:cNvSpPr>
          <p:nvPr>
            <p:ph type="title"/>
          </p:nvPr>
        </p:nvSpPr>
        <p:spPr/>
        <p:txBody>
          <a:bodyPr>
            <a:normAutofit fontScale="90000"/>
          </a:bodyPr>
          <a:lstStyle/>
          <a:p>
            <a:r>
              <a:rPr kumimoji="0" lang="ru-RU" sz="3600" b="0" i="0" u="none" strike="noStrike" kern="1200" cap="none" spc="0" normalizeH="0" baseline="0" noProof="0" dirty="0">
                <a:ln>
                  <a:noFill/>
                </a:ln>
                <a:solidFill>
                  <a:srgbClr val="00B050"/>
                </a:solidFill>
                <a:effectLst/>
                <a:uLnTx/>
                <a:uFillTx/>
                <a:latin typeface="Comic Sans MS" panose="030F0702030302020204" pitchFamily="66" charset="0"/>
                <a:ea typeface="+mj-ea"/>
                <a:cs typeface="Times New Roman" panose="02020603050405020304" pitchFamily="18" charset="0"/>
              </a:rPr>
              <a:t>	Скульптуры и </a:t>
            </a:r>
            <a:r>
              <a:rPr lang="ru-RU" sz="4000" dirty="0">
                <a:solidFill>
                  <a:srgbClr val="00B050"/>
                </a:solidFill>
                <a:latin typeface="Comic Sans MS" panose="030F0702030302020204" pitchFamily="66" charset="0"/>
                <a:cs typeface="Times New Roman" panose="02020603050405020304" pitchFamily="18" charset="0"/>
              </a:rPr>
              <a:t>ф</a:t>
            </a:r>
            <a:r>
              <a:rPr kumimoji="0" lang="ru-RU" sz="4000" b="0" i="0" u="none" strike="noStrike" kern="1200" cap="none" spc="0" normalizeH="0" baseline="0" noProof="0" dirty="0" err="1">
                <a:ln>
                  <a:noFill/>
                </a:ln>
                <a:solidFill>
                  <a:srgbClr val="00B050"/>
                </a:solidFill>
                <a:effectLst/>
                <a:uLnTx/>
                <a:uFillTx/>
                <a:latin typeface="Comic Sans MS" panose="030F0702030302020204" pitchFamily="66" charset="0"/>
                <a:ea typeface="+mj-ea"/>
                <a:cs typeface="Times New Roman" panose="02020603050405020304" pitchFamily="18" charset="0"/>
              </a:rPr>
              <a:t>онтаны</a:t>
            </a:r>
            <a:r>
              <a:rPr kumimoji="0" lang="ru-RU" sz="4000" b="0" i="0" u="none" strike="noStrike" kern="1200" cap="none" spc="0" normalizeH="0" baseline="0" noProof="0" dirty="0">
                <a:ln>
                  <a:noFill/>
                </a:ln>
                <a:solidFill>
                  <a:srgbClr val="00B050"/>
                </a:solidFill>
                <a:effectLst/>
                <a:uLnTx/>
                <a:uFillTx/>
                <a:latin typeface="Comic Sans MS" panose="030F0702030302020204" pitchFamily="66" charset="0"/>
                <a:ea typeface="+mj-ea"/>
                <a:cs typeface="Times New Roman" panose="02020603050405020304" pitchFamily="18" charset="0"/>
              </a:rPr>
              <a:t> </a:t>
            </a:r>
            <a:r>
              <a:rPr lang="ru-RU" sz="4000" dirty="0">
                <a:solidFill>
                  <a:srgbClr val="00B050"/>
                </a:solidFill>
                <a:latin typeface="Comic Sans MS" panose="030F0702030302020204" pitchFamily="66" charset="0"/>
                <a:cs typeface="Times New Roman" panose="02020603050405020304" pitchFamily="18" charset="0"/>
              </a:rPr>
              <a:t>Л</a:t>
            </a:r>
            <a:r>
              <a:rPr kumimoji="0" lang="ru-RU" sz="4000" b="0" i="0" u="none" strike="noStrike" kern="1200" cap="none" spc="0" normalizeH="0" baseline="0" noProof="0" dirty="0" err="1">
                <a:ln>
                  <a:noFill/>
                </a:ln>
                <a:solidFill>
                  <a:srgbClr val="00B050"/>
                </a:solidFill>
                <a:effectLst/>
                <a:uLnTx/>
                <a:uFillTx/>
                <a:latin typeface="Comic Sans MS" panose="030F0702030302020204" pitchFamily="66" charset="0"/>
                <a:ea typeface="+mj-ea"/>
                <a:cs typeface="Times New Roman" panose="02020603050405020304" pitchFamily="18" charset="0"/>
              </a:rPr>
              <a:t>етнего</a:t>
            </a:r>
            <a:r>
              <a:rPr kumimoji="0" lang="ru-RU" sz="4000" b="0" i="0" u="none" strike="noStrike" kern="1200" cap="none" spc="0" normalizeH="0" baseline="0" noProof="0" dirty="0">
                <a:ln>
                  <a:noFill/>
                </a:ln>
                <a:solidFill>
                  <a:srgbClr val="00B050"/>
                </a:solidFill>
                <a:effectLst/>
                <a:uLnTx/>
                <a:uFillTx/>
                <a:latin typeface="Comic Sans MS" panose="030F0702030302020204" pitchFamily="66" charset="0"/>
                <a:ea typeface="+mj-ea"/>
                <a:cs typeface="Times New Roman" panose="02020603050405020304" pitchFamily="18" charset="0"/>
              </a:rPr>
              <a:t> сада</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Изначально Петр I закупил скульптуры в Италии, и к самому началу работ над Летним Садом их было около 30, спустя 18 лет — более 100.</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При Петре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в Летнем саду было много фонтанов. Воду для них брали из речки Безымянный Ерик, которую стали называть Фонтанкой.</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sp>
        <p:nvSpPr>
          <p:cNvPr id="10" name="Текст 9">
            <a:extLst>
              <a:ext uri="{FF2B5EF4-FFF2-40B4-BE49-F238E27FC236}">
                <a16:creationId xmlns:a16="http://schemas.microsoft.com/office/drawing/2014/main" id="{DEB56B22-F14E-41B1-8FFF-D0DF83683C78}"/>
              </a:ext>
            </a:extLst>
          </p:cNvPr>
          <p:cNvSpPr>
            <a:spLocks noGrp="1"/>
          </p:cNvSpPr>
          <p:nvPr>
            <p:ph type="body" sz="quarter" idx="3"/>
          </p:nvPr>
        </p:nvSpPr>
        <p:spPr/>
        <p:txBody>
          <a:bodyPr>
            <a:normAutofit/>
          </a:bodyPr>
          <a:lstStyle/>
          <a:p>
            <a:pPr algn="ctr"/>
            <a:r>
              <a:rPr lang="ru-RU" sz="1600" b="0" dirty="0">
                <a:latin typeface="Times New Roman" panose="02020603050405020304" pitchFamily="18" charset="0"/>
                <a:cs typeface="Times New Roman" panose="02020603050405020304" pitchFamily="18" charset="0"/>
              </a:rPr>
              <a:t>Фонтан «Коронный» самый знаменитый и самый крупный фонтан Летнего Сада</a:t>
            </a:r>
          </a:p>
        </p:txBody>
      </p:sp>
      <p:pic>
        <p:nvPicPr>
          <p:cNvPr id="7" name="Рисунок 6">
            <a:extLst>
              <a:ext uri="{FF2B5EF4-FFF2-40B4-BE49-F238E27FC236}">
                <a16:creationId xmlns:a16="http://schemas.microsoft.com/office/drawing/2014/main" id="{4B6D333A-6169-4B4B-B745-3F5F978A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678" y="2743254"/>
            <a:ext cx="5361064" cy="3251191"/>
          </a:xfrm>
          <a:prstGeom prst="rect">
            <a:avLst/>
          </a:prstGeom>
          <a:ln>
            <a:noFill/>
          </a:ln>
          <a:effectLst>
            <a:outerShdw blurRad="292100" dist="139700" dir="2700000" algn="tl" rotWithShape="0">
              <a:srgbClr val="333333">
                <a:alpha val="65000"/>
              </a:srgbClr>
            </a:outerShdw>
          </a:effectLst>
        </p:spPr>
      </p:pic>
      <p:pic>
        <p:nvPicPr>
          <p:cNvPr id="18" name="Объект 17">
            <a:extLst>
              <a:ext uri="{FF2B5EF4-FFF2-40B4-BE49-F238E27FC236}">
                <a16:creationId xmlns:a16="http://schemas.microsoft.com/office/drawing/2014/main" id="{DC634DE0-7DB3-4ED7-B80B-7C85E5BE0C3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83568" y="1802113"/>
            <a:ext cx="3125219" cy="4690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7359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3676DF-FDE2-4539-BE9A-F2BED4A374F1}"/>
              </a:ext>
            </a:extLst>
          </p:cNvPr>
          <p:cNvSpPr>
            <a:spLocks noGrp="1"/>
          </p:cNvSpPr>
          <p:nvPr>
            <p:ph type="title"/>
          </p:nvPr>
        </p:nvSpPr>
        <p:spPr>
          <a:xfrm>
            <a:off x="838199" y="365125"/>
            <a:ext cx="10666445" cy="1325563"/>
          </a:xfrm>
        </p:spPr>
        <p:txBody>
          <a:bodyPr>
            <a:normAutofit fontScale="90000"/>
          </a:bodyPr>
          <a:lstStyle/>
          <a:p>
            <a:r>
              <a:rPr kumimoji="0" lang="ru-RU" sz="4000" b="0" i="0" u="none" strike="noStrike" kern="1200" cap="none" spc="0" normalizeH="0" baseline="0" noProof="0" dirty="0">
                <a:ln>
                  <a:noFill/>
                </a:ln>
                <a:solidFill>
                  <a:srgbClr val="00B050"/>
                </a:solidFill>
                <a:effectLst/>
                <a:uLnTx/>
                <a:uFillTx/>
                <a:latin typeface="Comic Sans MS" panose="030F0702030302020204" pitchFamily="66" charset="0"/>
                <a:ea typeface="+mj-ea"/>
                <a:cs typeface="Times New Roman" panose="02020603050405020304" pitchFamily="18" charset="0"/>
              </a:rPr>
              <a:t>			Памятник Крылову</a:t>
            </a:r>
            <a:br>
              <a:rPr lang="ru-RU" sz="4000" dirty="0">
                <a:solidFill>
                  <a:prstClr val="black"/>
                </a:solidFill>
                <a:latin typeface="Times New Roman" panose="02020603050405020304" pitchFamily="18" charset="0"/>
                <a:cs typeface="Times New Roman" panose="02020603050405020304" pitchFamily="18" charset="0"/>
              </a:rPr>
            </a:b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Известный баснописец изображен сидящем на камне, в его руках — книга, которую он перелистывает. На пьедестале – персонажи 36 самых известных басен Крылова</a:t>
            </a:r>
            <a:b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5" name="Объект 4">
            <a:extLst>
              <a:ext uri="{FF2B5EF4-FFF2-40B4-BE49-F238E27FC236}">
                <a16:creationId xmlns:a16="http://schemas.microsoft.com/office/drawing/2014/main" id="{A9B37C20-BC8E-4EA2-B952-C6AF30B05A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966" t="287" r="11849"/>
          <a:stretch/>
        </p:blipFill>
        <p:spPr>
          <a:xfrm>
            <a:off x="485194" y="1968760"/>
            <a:ext cx="4861248" cy="4029467"/>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11AB9080-C717-42B7-8D41-3CBDF6595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6406114" y="1918120"/>
            <a:ext cx="5305102" cy="3978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1803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9C0B6C-B6C6-436B-9B3C-F08BEC0F3107}"/>
              </a:ext>
            </a:extLst>
          </p:cNvPr>
          <p:cNvSpPr>
            <a:spLocks noGrp="1"/>
          </p:cNvSpPr>
          <p:nvPr>
            <p:ph type="title"/>
          </p:nvPr>
        </p:nvSpPr>
        <p:spPr/>
        <p:txBody>
          <a:bodyPr>
            <a:normAutofit fontScale="90000"/>
          </a:bodyPr>
          <a:lstStyle/>
          <a:p>
            <a:r>
              <a:rPr kumimoji="0" lang="ru-RU" sz="3600" b="0" i="0" u="none" strike="noStrike" kern="1200" cap="none" spc="0" normalizeH="0" baseline="0" noProof="0" dirty="0">
                <a:ln>
                  <a:noFill/>
                </a:ln>
                <a:solidFill>
                  <a:srgbClr val="00B050"/>
                </a:solidFill>
                <a:effectLst/>
                <a:uLnTx/>
                <a:uFillTx/>
                <a:latin typeface="Comic Sans MS" panose="030F0702030302020204" pitchFamily="66" charset="0"/>
                <a:ea typeface="+mj-ea"/>
                <a:cs typeface="Times New Roman" panose="02020603050405020304" pitchFamily="18" charset="0"/>
              </a:rPr>
              <a:t>			Решётка Летнего сада</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Самая знаменитая ограда города – одна из самых красивых в Санкт-Петербурге. Её авторы - Юрий Матвеевич Фельтен и другие. </a:t>
            </a:r>
            <a:r>
              <a:rPr lang="ru-RU" sz="2000" dirty="0">
                <a:solidFill>
                  <a:prstClr val="black"/>
                </a:solidFill>
                <a:latin typeface="Times New Roman" panose="02020603050405020304" pitchFamily="18" charset="0"/>
                <a:cs typeface="Times New Roman" panose="02020603050405020304" pitchFamily="18" charset="0"/>
              </a:rPr>
              <a:t>Если верить легендам то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в 1930-х г. американцы предлагали продать эту решетку за сто паровозов…</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4" name="Объект 3">
            <a:extLst>
              <a:ext uri="{FF2B5EF4-FFF2-40B4-BE49-F238E27FC236}">
                <a16:creationId xmlns:a16="http://schemas.microsoft.com/office/drawing/2014/main" id="{B0A65C72-E354-4D40-8E35-00D4D97685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180" y="1984245"/>
            <a:ext cx="6694366" cy="4351338"/>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9C71EE9B-72FE-44BC-B33C-D07576025431}"/>
              </a:ext>
            </a:extLst>
          </p:cNvPr>
          <p:cNvPicPr>
            <a:picLocks noChangeAspect="1"/>
          </p:cNvPicPr>
          <p:nvPr/>
        </p:nvPicPr>
        <p:blipFill rotWithShape="1">
          <a:blip r:embed="rId3">
            <a:extLst>
              <a:ext uri="{28A0092B-C50C-407E-A947-70E740481C1C}">
                <a14:useLocalDpi xmlns:a14="http://schemas.microsoft.com/office/drawing/2010/main" val="0"/>
              </a:ext>
            </a:extLst>
          </a:blip>
          <a:srcRect l="2000" t="17415" r="1609" b="19135"/>
          <a:stretch/>
        </p:blipFill>
        <p:spPr>
          <a:xfrm>
            <a:off x="7315399" y="2537927"/>
            <a:ext cx="4422511" cy="2911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8046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AFB1E0-4E79-4E98-AE07-7968420660E8}"/>
              </a:ext>
            </a:extLst>
          </p:cNvPr>
          <p:cNvSpPr>
            <a:spLocks noGrp="1"/>
          </p:cNvSpPr>
          <p:nvPr>
            <p:ph type="title"/>
          </p:nvPr>
        </p:nvSpPr>
        <p:spPr>
          <a:xfrm>
            <a:off x="4861249" y="365125"/>
            <a:ext cx="7100596" cy="5709104"/>
          </a:xfrm>
        </p:spPr>
        <p:txBody>
          <a:bodyPr>
            <a:normAutofit/>
          </a:bodyPr>
          <a:lstStyle/>
          <a:p>
            <a:r>
              <a:rPr kumimoji="0" lang="ru-RU" sz="3600" b="0" i="0" u="none" strike="noStrike" kern="1200" cap="none" spc="0" normalizeH="0" baseline="0" noProof="0" dirty="0">
                <a:ln>
                  <a:noFill/>
                </a:ln>
                <a:solidFill>
                  <a:srgbClr val="C00000"/>
                </a:solidFill>
                <a:effectLst/>
                <a:uLnTx/>
                <a:uFillTx/>
                <a:latin typeface="Comic Sans MS" panose="030F0702030302020204" pitchFamily="66" charset="0"/>
                <a:ea typeface="+mj-ea"/>
                <a:cs typeface="+mj-cs"/>
              </a:rPr>
              <a:t>Александровская    колонна</a:t>
            </a:r>
            <a:br>
              <a:rPr lang="ru-RU" sz="1600" dirty="0">
                <a:solidFill>
                  <a:srgbClr val="C00000"/>
                </a:solidFill>
                <a:latin typeface="Comic Sans MS" panose="030F0702030302020204" pitchFamily="66" charset="0"/>
              </a:rPr>
            </a:b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В центре площади стоит колонна высотой с 16-ти этажный дом – самая высокая в мире,  сделанная</a:t>
            </a:r>
            <a:r>
              <a:rPr kumimoji="0" lang="ru-RU" sz="2200" b="0" i="0" u="none" strike="noStrike" kern="1200" cap="none" spc="0" normalizeH="0" baseline="0" noProof="0" dirty="0">
                <a:ln>
                  <a:noFill/>
                </a:ln>
                <a:solidFill>
                  <a:srgbClr val="C00000"/>
                </a:solidFill>
                <a:effectLst/>
                <a:uLnTx/>
                <a:uFillTx/>
                <a:latin typeface="Comic Sans MS" panose="030F0702030302020204" pitchFamily="66" charset="0"/>
                <a:ea typeface="+mj-ea"/>
                <a:cs typeface="+mj-cs"/>
              </a:rPr>
              <a:t> </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из цельного гранита созданная О. </a:t>
            </a:r>
            <a:r>
              <a:rPr kumimoji="0" lang="ru-RU" sz="16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Монфераном</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Она поставлена в честь победы русских войск над Наполеоном.</a:t>
            </a:r>
            <a:b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endParaRPr lang="ru-RU" dirty="0"/>
          </a:p>
        </p:txBody>
      </p:sp>
      <p:pic>
        <p:nvPicPr>
          <p:cNvPr id="12" name="Объект 11">
            <a:extLst>
              <a:ext uri="{FF2B5EF4-FFF2-40B4-BE49-F238E27FC236}">
                <a16:creationId xmlns:a16="http://schemas.microsoft.com/office/drawing/2014/main" id="{223B174D-52EF-4AD5-BDE4-FCD8D97487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132" t="2646" r="4917" b="6865"/>
          <a:stretch/>
        </p:blipFill>
        <p:spPr>
          <a:xfrm>
            <a:off x="636001" y="365125"/>
            <a:ext cx="4159934" cy="5840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6617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FC87CD-952E-47B2-B62F-3F5CCBAE8FCE}"/>
              </a:ext>
            </a:extLst>
          </p:cNvPr>
          <p:cNvSpPr>
            <a:spLocks noGrp="1"/>
          </p:cNvSpPr>
          <p:nvPr>
            <p:ph type="title"/>
          </p:nvPr>
        </p:nvSpPr>
        <p:spPr/>
        <p:txBody>
          <a:bodyPr>
            <a:normAutofit fontScale="90000"/>
          </a:bodyPr>
          <a:lstStyle/>
          <a:p>
            <a:pPr algn="ctr"/>
            <a:r>
              <a:rPr kumimoji="0" lang="ru-RU" sz="2200" b="0" i="0" u="none" strike="noStrike" kern="1200" cap="none" spc="0" normalizeH="0" baseline="0" noProof="0" dirty="0">
                <a:ln>
                  <a:noFill/>
                </a:ln>
                <a:solidFill>
                  <a:srgbClr val="C00000"/>
                </a:solidFill>
                <a:effectLst/>
                <a:uLnTx/>
                <a:uFillTx/>
                <a:latin typeface="Comic Sans MS" panose="030F0702030302020204" pitchFamily="66" charset="0"/>
                <a:ea typeface="+mj-ea"/>
                <a:cs typeface="Times New Roman" panose="02020603050405020304" pitchFamily="18" charset="0"/>
              </a:rPr>
              <a:t>	</a:t>
            </a:r>
            <a:r>
              <a:rPr kumimoji="0" lang="ru-RU" sz="4000" b="0" i="0" u="none" strike="noStrike" kern="1200" cap="none" spc="0" normalizeH="0" baseline="0" noProof="0" dirty="0">
                <a:ln>
                  <a:noFill/>
                </a:ln>
                <a:solidFill>
                  <a:srgbClr val="C00000"/>
                </a:solidFill>
                <a:effectLst/>
                <a:uLnTx/>
                <a:uFillTx/>
                <a:latin typeface="Comic Sans MS" panose="030F0702030302020204" pitchFamily="66" charset="0"/>
                <a:ea typeface="+mj-ea"/>
                <a:cs typeface="Times New Roman" panose="02020603050405020304" pitchFamily="18" charset="0"/>
              </a:rPr>
              <a:t>Здание Главного штаба</a:t>
            </a:r>
            <a:br>
              <a:rPr kumimoji="0" lang="ru-RU" sz="2000" b="0" i="0" u="none" strike="noStrike" kern="1200" cap="none" spc="0" normalizeH="0" baseline="0" noProof="0" dirty="0">
                <a:ln>
                  <a:noFill/>
                </a:ln>
                <a:solidFill>
                  <a:srgbClr val="C00000"/>
                </a:solidFill>
                <a:effectLst/>
                <a:uLnTx/>
                <a:uFillTx/>
                <a:latin typeface="Comic Sans MS" panose="030F0702030302020204" pitchFamily="66" charset="0"/>
                <a:ea typeface="+mj-ea"/>
                <a:cs typeface="Times New Roman" panose="02020603050405020304" pitchFamily="18" charset="0"/>
              </a:rPr>
            </a:br>
            <a:r>
              <a:rPr kumimoji="0" lang="ru-RU" sz="2000" b="0" i="0" u="none" strike="noStrike" kern="1200" cap="none" spc="0" normalizeH="0" baseline="0" noProof="0" dirty="0">
                <a:ln>
                  <a:noFill/>
                </a:ln>
                <a:solidFill>
                  <a:srgbClr val="C00000"/>
                </a:solidFill>
                <a:effectLst/>
                <a:uLnTx/>
                <a:uFillTx/>
                <a:latin typeface="Comic Sans MS" panose="030F0702030302020204" pitchFamily="66" charset="0"/>
                <a:ea typeface="+mj-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Раньше здесь собирались самые главные военачальники, командующие армией. Сейчас половина здания (Западное крыло) принадлежит военным, а другая половина (Восточное крыло) – Эрмитажу. Между ними  - </a:t>
            </a:r>
            <a:r>
              <a:rPr kumimoji="0" lang="ru-RU" sz="2000" b="0" i="0" u="none" strike="noStrike" kern="1200" cap="none" spc="0" normalizeH="0" baseline="0" noProof="0" dirty="0">
                <a:ln>
                  <a:noFill/>
                </a:ln>
                <a:solidFill>
                  <a:srgbClr val="C00000"/>
                </a:solidFill>
                <a:effectLst/>
                <a:uLnTx/>
                <a:uFillTx/>
                <a:latin typeface="Comic Sans MS" panose="030F0702030302020204" pitchFamily="66" charset="0"/>
                <a:ea typeface="+mj-ea"/>
                <a:cs typeface="Times New Roman" panose="02020603050405020304" pitchFamily="18" charset="0"/>
              </a:rPr>
              <a:t>Триумфальная арка с Колесницей Славы.</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sz="2000" dirty="0"/>
          </a:p>
        </p:txBody>
      </p:sp>
      <p:pic>
        <p:nvPicPr>
          <p:cNvPr id="5" name="Рисунок 4">
            <a:extLst>
              <a:ext uri="{FF2B5EF4-FFF2-40B4-BE49-F238E27FC236}">
                <a16:creationId xmlns:a16="http://schemas.microsoft.com/office/drawing/2014/main" id="{C93DEAEB-6FEE-4409-BE29-CA32CE88B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323" y="1800809"/>
            <a:ext cx="7893696" cy="4208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552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51F82C-E361-4851-8B2C-9872639F7E82}"/>
              </a:ext>
            </a:extLst>
          </p:cNvPr>
          <p:cNvSpPr>
            <a:spLocks noGrp="1"/>
          </p:cNvSpPr>
          <p:nvPr>
            <p:ph type="title"/>
          </p:nvPr>
        </p:nvSpPr>
        <p:spPr>
          <a:xfrm>
            <a:off x="838200" y="233168"/>
            <a:ext cx="10806404" cy="2827273"/>
          </a:xfrm>
        </p:spPr>
        <p:txBody>
          <a:bodyPr>
            <a:normAutofit/>
          </a:bodyPr>
          <a:lstStyle/>
          <a:p>
            <a:r>
              <a:rPr lang="ru-RU" sz="2800" dirty="0">
                <a:solidFill>
                  <a:srgbClr val="FFC000"/>
                </a:solidFill>
                <a:latin typeface="Comic Sans MS" panose="030F0702030302020204" pitchFamily="66" charset="0"/>
              </a:rPr>
              <a:t>				</a:t>
            </a:r>
            <a:r>
              <a:rPr lang="ru-RU" sz="3600" dirty="0">
                <a:solidFill>
                  <a:srgbClr val="FFC000"/>
                </a:solidFill>
                <a:latin typeface="Comic Sans MS" panose="030F0702030302020204" pitchFamily="66" charset="0"/>
              </a:rPr>
              <a:t>Адмиралтейство</a:t>
            </a:r>
            <a:br>
              <a:rPr lang="ru-RU" sz="2800" dirty="0">
                <a:latin typeface="Comic Sans MS" panose="030F0702030302020204" pitchFamily="66" charset="0"/>
              </a:rPr>
            </a:br>
            <a:r>
              <a:rPr lang="ru-RU" sz="2800" dirty="0">
                <a:latin typeface="Comic Sans MS" panose="030F0702030302020204" pitchFamily="66" charset="0"/>
              </a:rPr>
              <a:t>	</a:t>
            </a:r>
            <a:r>
              <a:rPr lang="ru-RU" sz="2000" dirty="0">
                <a:latin typeface="Times New Roman" panose="02020603050405020304" pitchFamily="18" charset="0"/>
                <a:cs typeface="Times New Roman" panose="02020603050405020304" pitchFamily="18" charset="0"/>
              </a:rPr>
              <a:t> В Адмиралтействе раньше строили корабли. Выглядело здание как крепость  с высоким валом и рвом. Сам </a:t>
            </a:r>
            <a:r>
              <a:rPr kumimoji="0" lang="ru-RU"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Пётр </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лично работал на Адмиралтейской верфи главным корабельным мастером.</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В Адмиралтействе заседал Главный морской штаб России, создавался первый Военно-морской музей, работало военно-морское училище.</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p>
        </p:txBody>
      </p:sp>
      <p:pic>
        <p:nvPicPr>
          <p:cNvPr id="9" name="Объект 8">
            <a:extLst>
              <a:ext uri="{FF2B5EF4-FFF2-40B4-BE49-F238E27FC236}">
                <a16:creationId xmlns:a16="http://schemas.microsoft.com/office/drawing/2014/main" id="{06B1F155-C3BC-4292-BADD-462AB42FBB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697"/>
          <a:stretch/>
        </p:blipFill>
        <p:spPr>
          <a:xfrm>
            <a:off x="2500604" y="2540464"/>
            <a:ext cx="6783355" cy="3823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460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9A9C2F-E5DC-42B3-82ED-78F1511C59C5}"/>
              </a:ext>
            </a:extLst>
          </p:cNvPr>
          <p:cNvSpPr>
            <a:spLocks noGrp="1"/>
          </p:cNvSpPr>
          <p:nvPr>
            <p:ph type="title"/>
          </p:nvPr>
        </p:nvSpPr>
        <p:spPr>
          <a:xfrm>
            <a:off x="839788" y="365125"/>
            <a:ext cx="10515600" cy="586597"/>
          </a:xfrm>
        </p:spPr>
        <p:txBody>
          <a:bodyPr>
            <a:normAutofit fontScale="90000"/>
          </a:bodyPr>
          <a:lstStyle/>
          <a:p>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ru-RU" sz="4000" b="0" i="0" u="none" strike="noStrike" kern="1200" cap="none" spc="0" normalizeH="0" baseline="0" noProof="0" dirty="0">
                <a:ln>
                  <a:noFill/>
                </a:ln>
                <a:solidFill>
                  <a:srgbClr val="FFC000"/>
                </a:solidFill>
                <a:effectLst/>
                <a:uLnTx/>
                <a:uFillTx/>
                <a:latin typeface="Comic Sans MS" panose="030F0702030302020204" pitchFamily="66" charset="0"/>
                <a:ea typeface="+mj-ea"/>
                <a:cs typeface="Times New Roman" panose="02020603050405020304" pitchFamily="18" charset="0"/>
              </a:rPr>
              <a:t>Александровский сад</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endParaRPr lang="ru-RU" sz="2000" dirty="0"/>
          </a:p>
        </p:txBody>
      </p:sp>
      <p:sp>
        <p:nvSpPr>
          <p:cNvPr id="6" name="Текст 5">
            <a:extLst>
              <a:ext uri="{FF2B5EF4-FFF2-40B4-BE49-F238E27FC236}">
                <a16:creationId xmlns:a16="http://schemas.microsoft.com/office/drawing/2014/main" id="{A03C813D-D1DD-4537-AFA9-410E142BEF9D}"/>
              </a:ext>
            </a:extLst>
          </p:cNvPr>
          <p:cNvSpPr>
            <a:spLocks noGrp="1"/>
          </p:cNvSpPr>
          <p:nvPr>
            <p:ph type="body" idx="1"/>
          </p:nvPr>
        </p:nvSpPr>
        <p:spPr>
          <a:xfrm>
            <a:off x="839788" y="839754"/>
            <a:ext cx="5157787" cy="1325563"/>
          </a:xfrm>
        </p:spPr>
        <p:txBody>
          <a:bodyPr>
            <a:normAutofit fontScale="85000" lnSpcReduction="10000"/>
          </a:bodyPr>
          <a:lstStyle/>
          <a:p>
            <a:r>
              <a:rPr kumimoji="0" lang="ru-RU" sz="2100" b="0" i="0" u="none" strike="noStrike" kern="1200" cap="none" spc="0" normalizeH="0" baseline="0" noProof="0" dirty="0">
                <a:ln>
                  <a:noFill/>
                </a:ln>
                <a:solidFill>
                  <a:srgbClr val="FFC000"/>
                </a:solidFill>
                <a:effectLst/>
                <a:uLnTx/>
                <a:uFillTx/>
                <a:latin typeface="Comic Sans MS" panose="030F0702030302020204" pitchFamily="66" charset="0"/>
                <a:ea typeface="+mj-ea"/>
                <a:cs typeface="Times New Roman" panose="02020603050405020304" pitchFamily="18" charset="0"/>
              </a:rPr>
              <a:t>«Танцующий фонтан»</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которому более 130 лет, раньше был самым большим в городе. «Танцует» под классическую музыку по праздникам.</a:t>
            </a:r>
            <a:b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sz="2100" dirty="0"/>
          </a:p>
        </p:txBody>
      </p:sp>
      <p:sp>
        <p:nvSpPr>
          <p:cNvPr id="8" name="Текст 7">
            <a:extLst>
              <a:ext uri="{FF2B5EF4-FFF2-40B4-BE49-F238E27FC236}">
                <a16:creationId xmlns:a16="http://schemas.microsoft.com/office/drawing/2014/main" id="{A402B67E-8B40-4EDC-949A-C6AC5FAB498A}"/>
              </a:ext>
            </a:extLst>
          </p:cNvPr>
          <p:cNvSpPr>
            <a:spLocks noGrp="1"/>
          </p:cNvSpPr>
          <p:nvPr>
            <p:ph type="body" sz="quarter" idx="3"/>
          </p:nvPr>
        </p:nvSpPr>
        <p:spPr>
          <a:xfrm>
            <a:off x="6172200" y="1179513"/>
            <a:ext cx="5183188" cy="863892"/>
          </a:xfrm>
        </p:spPr>
        <p:txBody>
          <a:bodyPr>
            <a:normAutofit fontScale="85000" lnSpcReduction="10000"/>
          </a:bodyPr>
          <a:lstStyle/>
          <a:p>
            <a:r>
              <a:rPr kumimoji="0" lang="ru-RU" sz="2100" b="0" i="0" u="none" strike="noStrike" kern="1200" cap="none" spc="0" normalizeH="0" baseline="0" noProof="0" dirty="0">
                <a:ln>
                  <a:noFill/>
                </a:ln>
                <a:solidFill>
                  <a:srgbClr val="FFC000"/>
                </a:solidFill>
                <a:effectLst/>
                <a:uLnTx/>
                <a:uFillTx/>
                <a:latin typeface="Comic Sans MS" panose="030F0702030302020204" pitchFamily="66" charset="0"/>
                <a:ea typeface="+mj-ea"/>
                <a:cs typeface="Times New Roman" panose="02020603050405020304" pitchFamily="18" charset="0"/>
              </a:rPr>
              <a:t>Дуб Александр </a:t>
            </a:r>
            <a:r>
              <a:rPr kumimoji="0" lang="en-US" sz="2100" b="0" i="0" u="none" strike="noStrike" kern="1200" cap="none" spc="0" normalizeH="0" baseline="0" noProof="0" dirty="0">
                <a:ln>
                  <a:noFill/>
                </a:ln>
                <a:solidFill>
                  <a:srgbClr val="FFC000"/>
                </a:solidFill>
                <a:effectLst/>
                <a:uLnTx/>
                <a:uFillTx/>
                <a:latin typeface="Comic Sans MS" panose="030F0702030302020204" pitchFamily="66" charset="0"/>
                <a:ea typeface="+mj-ea"/>
                <a:cs typeface="Times New Roman" panose="02020603050405020304" pitchFamily="18" charset="0"/>
              </a:rPr>
              <a:t>II</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Дубу больше 140 лет, его посадил император на открытие сада в 1874 году.</a:t>
            </a:r>
            <a:b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dirty="0"/>
          </a:p>
        </p:txBody>
      </p:sp>
      <p:pic>
        <p:nvPicPr>
          <p:cNvPr id="11" name="Объект 10">
            <a:extLst>
              <a:ext uri="{FF2B5EF4-FFF2-40B4-BE49-F238E27FC236}">
                <a16:creationId xmlns:a16="http://schemas.microsoft.com/office/drawing/2014/main" id="{E96222B9-E25B-427E-9D99-D4E610EE450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200582" y="2218451"/>
            <a:ext cx="5294949" cy="3971212"/>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BD9C98E9-5ECA-4D82-BBC9-BC777D661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11" y="2189243"/>
            <a:ext cx="4976360" cy="4000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162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678F8C-5B93-4E00-AF22-37A952ED3A0F}"/>
              </a:ext>
            </a:extLst>
          </p:cNvPr>
          <p:cNvSpPr>
            <a:spLocks noGrp="1"/>
          </p:cNvSpPr>
          <p:nvPr>
            <p:ph type="title"/>
          </p:nvPr>
        </p:nvSpPr>
        <p:spPr/>
        <p:txBody>
          <a:bodyPr>
            <a:normAutofit/>
          </a:bodyPr>
          <a:lstStyle/>
          <a:p>
            <a:r>
              <a:rPr kumimoji="0" lang="ru-RU" sz="3600" b="0" i="0" u="none" strike="noStrike" kern="1200" cap="none" spc="0" normalizeH="0" baseline="0" noProof="0" dirty="0">
                <a:ln>
                  <a:noFill/>
                </a:ln>
                <a:solidFill>
                  <a:srgbClr val="FFC000"/>
                </a:solidFill>
                <a:effectLst/>
                <a:uLnTx/>
                <a:uFillTx/>
                <a:latin typeface="Comic Sans MS" panose="030F0702030302020204" pitchFamily="66" charset="0"/>
                <a:ea typeface="+mj-ea"/>
                <a:cs typeface="Times New Roman" panose="02020603050405020304" pitchFamily="18" charset="0"/>
              </a:rPr>
              <a:t>	</a:t>
            </a:r>
            <a:endParaRPr lang="ru-RU" sz="2000" dirty="0"/>
          </a:p>
        </p:txBody>
      </p:sp>
      <p:sp>
        <p:nvSpPr>
          <p:cNvPr id="9" name="Текст 8">
            <a:extLst>
              <a:ext uri="{FF2B5EF4-FFF2-40B4-BE49-F238E27FC236}">
                <a16:creationId xmlns:a16="http://schemas.microsoft.com/office/drawing/2014/main" id="{48170B56-9919-402E-BB9B-31BD67BDBF6B}"/>
              </a:ext>
            </a:extLst>
          </p:cNvPr>
          <p:cNvSpPr>
            <a:spLocks noGrp="1"/>
          </p:cNvSpPr>
          <p:nvPr>
            <p:ph type="body" idx="1"/>
          </p:nvPr>
        </p:nvSpPr>
        <p:spPr>
          <a:xfrm>
            <a:off x="831850" y="5001208"/>
            <a:ext cx="10515600" cy="1374322"/>
          </a:xfrm>
        </p:spPr>
        <p:txBody>
          <a:bodyPr>
            <a:normAutofit fontScale="77500" lnSpcReduction="20000"/>
          </a:bodyPr>
          <a:lstStyle/>
          <a:p>
            <a:r>
              <a:rPr kumimoji="0" lang="ru-RU" sz="3600" b="0" i="0" u="none" strike="noStrike" kern="1200" cap="none" spc="0" normalizeH="0" baseline="0" noProof="0" dirty="0">
                <a:ln>
                  <a:noFill/>
                </a:ln>
                <a:solidFill>
                  <a:srgbClr val="FFC000"/>
                </a:solidFill>
                <a:effectLst/>
                <a:uLnTx/>
                <a:uFillTx/>
                <a:latin typeface="Comic Sans MS" panose="030F0702030302020204" pitchFamily="66" charset="0"/>
                <a:ea typeface="+mj-ea"/>
                <a:cs typeface="Times New Roman" panose="02020603050405020304" pitchFamily="18" charset="0"/>
              </a:rPr>
              <a:t>				</a:t>
            </a:r>
            <a:r>
              <a:rPr kumimoji="0" lang="ru-RU" sz="4200" b="0" i="0" u="none" strike="noStrike" kern="1200" cap="none" spc="0" normalizeH="0" baseline="0" noProof="0" dirty="0">
                <a:ln>
                  <a:noFill/>
                </a:ln>
                <a:solidFill>
                  <a:srgbClr val="FFC000"/>
                </a:solidFill>
                <a:effectLst/>
                <a:uLnTx/>
                <a:uFillTx/>
                <a:latin typeface="Comic Sans MS" panose="030F0702030302020204" pitchFamily="66" charset="0"/>
                <a:ea typeface="+mj-ea"/>
                <a:cs typeface="Times New Roman" panose="02020603050405020304" pitchFamily="18" charset="0"/>
              </a:rPr>
              <a:t>Медный всадник</a:t>
            </a:r>
            <a:b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Памятник Пётру </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a:t>
            </a:r>
            <a:endPar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r>
              <a:rPr lang="ru-RU" sz="2100" dirty="0">
                <a:solidFill>
                  <a:prstClr val="black"/>
                </a:solidFill>
                <a:latin typeface="Times New Roman" panose="02020603050405020304" pitchFamily="18" charset="0"/>
                <a:ea typeface="+mj-ea"/>
                <a:cs typeface="Times New Roman" panose="02020603050405020304" pitchFamily="18" charset="0"/>
              </a:rPr>
              <a:t>	С</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имволизирующий</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величие и мощь Российской империи. Этот величественный памятник, созданный  в 1768–1778 годах иллюстратором Фальконе и скульптором Клодом Бурдоном</a:t>
            </a:r>
            <a:b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ru-RU" sz="2100" dirty="0"/>
          </a:p>
        </p:txBody>
      </p:sp>
      <p:pic>
        <p:nvPicPr>
          <p:cNvPr id="8" name="Объект 7">
            <a:extLst>
              <a:ext uri="{FF2B5EF4-FFF2-40B4-BE49-F238E27FC236}">
                <a16:creationId xmlns:a16="http://schemas.microsoft.com/office/drawing/2014/main" id="{12093BF2-5012-4BDD-A177-CBBEE72257E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53951" y="236830"/>
            <a:ext cx="6802438" cy="4545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28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DC74DF-4B79-414F-B5B8-AF66DBF08F18}"/>
              </a:ext>
            </a:extLst>
          </p:cNvPr>
          <p:cNvSpPr>
            <a:spLocks noGrp="1"/>
          </p:cNvSpPr>
          <p:nvPr>
            <p:ph type="title"/>
          </p:nvPr>
        </p:nvSpPr>
        <p:spPr>
          <a:xfrm>
            <a:off x="559837" y="205274"/>
            <a:ext cx="11355355" cy="2341984"/>
          </a:xfrm>
        </p:spPr>
        <p:txBody>
          <a:bodyPr>
            <a:normAutofit/>
          </a:bodyPr>
          <a:lstStyle/>
          <a:p>
            <a:r>
              <a:rPr lang="ru-RU" sz="2000" dirty="0">
                <a:latin typeface="Times New Roman" panose="02020603050405020304" pitchFamily="18" charset="0"/>
                <a:cs typeface="Times New Roman" panose="02020603050405020304" pitchFamily="18" charset="0"/>
              </a:rPr>
              <a:t>			</a:t>
            </a:r>
            <a:r>
              <a:rPr lang="ru-RU" sz="3600" dirty="0">
                <a:solidFill>
                  <a:srgbClr val="00B0F0"/>
                </a:solidFill>
                <a:latin typeface="Comic Sans MS" panose="030F0702030302020204" pitchFamily="66" charset="0"/>
                <a:cs typeface="Times New Roman" panose="02020603050405020304" pitchFamily="18" charset="0"/>
              </a:rPr>
              <a:t>Стрелка Васильевского острова</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Санкт- Петербург вырос на островах, на сегодняшний день их 42. Самый большой – Васильевский. Своей Стрелкой он разделяет Неву на две части – Большую и Малую.</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Раньше на Стрелке был порт: приходили корабли, на площади шла торговля. Теперь Стрелка стала музейной: здесь </a:t>
            </a:r>
            <a:r>
              <a:rPr lang="ru-RU" sz="2000" dirty="0" err="1">
                <a:solidFill>
                  <a:srgbClr val="00B0F0"/>
                </a:solidFill>
                <a:latin typeface="Comic Sans MS" panose="030F0702030302020204" pitchFamily="66" charset="0"/>
                <a:cs typeface="Times New Roman" panose="02020603050405020304" pitchFamily="18" charset="0"/>
              </a:rPr>
              <a:t>Кунтскамера</a:t>
            </a:r>
            <a:r>
              <a:rPr lang="ru-RU" sz="2000" dirty="0">
                <a:solidFill>
                  <a:srgbClr val="00B0F0"/>
                </a:solidFill>
                <a:latin typeface="Comic Sans MS" panose="030F0702030302020204" pitchFamily="66"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и многие другие.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Самые примечательные места на Стрелке:</a:t>
            </a:r>
            <a:endParaRPr lang="ru-RU" sz="2000" dirty="0">
              <a:solidFill>
                <a:srgbClr val="00B0F0"/>
              </a:solidFill>
              <a:latin typeface="Comic Sans MS" panose="030F0702030302020204" pitchFamily="66" charset="0"/>
              <a:cs typeface="Times New Roman" panose="02020603050405020304" pitchFamily="18" charset="0"/>
            </a:endParaRPr>
          </a:p>
        </p:txBody>
      </p:sp>
      <p:pic>
        <p:nvPicPr>
          <p:cNvPr id="5" name="Объект 4">
            <a:extLst>
              <a:ext uri="{FF2B5EF4-FFF2-40B4-BE49-F238E27FC236}">
                <a16:creationId xmlns:a16="http://schemas.microsoft.com/office/drawing/2014/main" id="{38CE294B-3310-4FEA-BF39-B0B393597D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838" y="2556587"/>
            <a:ext cx="4851918" cy="3508311"/>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FF62ABD0-4352-4219-85BB-60637FA43F4C}"/>
              </a:ext>
            </a:extLst>
          </p:cNvPr>
          <p:cNvPicPr>
            <a:picLocks noChangeAspect="1"/>
          </p:cNvPicPr>
          <p:nvPr/>
        </p:nvPicPr>
        <p:blipFill rotWithShape="1">
          <a:blip r:embed="rId3">
            <a:extLst>
              <a:ext uri="{28A0092B-C50C-407E-A947-70E740481C1C}">
                <a14:useLocalDpi xmlns:a14="http://schemas.microsoft.com/office/drawing/2010/main" val="0"/>
              </a:ext>
            </a:extLst>
          </a:blip>
          <a:srcRect l="2907" t="8707" b="2992"/>
          <a:stretch/>
        </p:blipFill>
        <p:spPr>
          <a:xfrm>
            <a:off x="6008248" y="2556587"/>
            <a:ext cx="5743467" cy="3508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318646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1539</Words>
  <Application>Microsoft Office PowerPoint</Application>
  <PresentationFormat>Широкоэкранный</PresentationFormat>
  <Paragraphs>39</Paragraphs>
  <Slides>32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32</vt:i4>
      </vt:variant>
    </vt:vector>
  </HeadingPairs>
  <TitlesOfParts>
    <vt:vector size="38" baseType="lpstr">
      <vt:lpstr>Arial</vt:lpstr>
      <vt:lpstr>Calibri</vt:lpstr>
      <vt:lpstr>Calibri Light</vt:lpstr>
      <vt:lpstr>Comic Sans MS</vt:lpstr>
      <vt:lpstr>Times New Roman</vt:lpstr>
      <vt:lpstr>Тема Office</vt:lpstr>
      <vt:lpstr>ГБДОУ № 74 Василеостровского района Санкт-Петербурга Воспитатель Московская Р.В.  Книга-самоделка «Дошкольники о Петербурге» Дети детям о  Санкт- Петербурге</vt:lpstr>
      <vt:lpstr>  Петропавловская крепость  27 мая 1703 года на Заячьем острове была заложена крепость. Пётр Iназвал ее Санкт-Питер- Бурх (город Святого Петра). С нее началось строительство города. Крепость нужна была для защиты от шведов. У нее толстые стены – куртины, мощные башни – бастионы и надежные укрепления - равелины.  </vt:lpstr>
      <vt:lpstr>    Дворцовая Площадь  Зимний дворец. Раньше в нем жили российские императоры, а теперь здесь самый известный музей Санкт-Петербурга, Эрмитаж.  </vt:lpstr>
      <vt:lpstr>Александровская    колонна В центре площади стоит колонна высотой с 16-ти этажный дом – самая высокая в мире,  сделанная из цельного гранита созданная О. Монфераном! Она поставлена в честь победы русских войск над Наполеоном.  </vt:lpstr>
      <vt:lpstr> Здание Главного штаба  Раньше здесь собирались самые главные военачальники, командующие армией. Сейчас половина здания (Западное крыло) принадлежит военным, а другая половина (Восточное крыло) – Эрмитажу. Между ними  - Триумфальная арка с Колесницей Славы. </vt:lpstr>
      <vt:lpstr>    Адмиралтейство   В Адмиралтействе раньше строили корабли. Выглядело здание как крепость  с высоким валом и рвом. Сам Пётр I лично работал на Адмиралтейской верфи главным корабельным мастером.  В Адмиралтействе заседал Главный морской штаб России, создавался первый Военно-морской музей, работало военно-морское училище.   </vt:lpstr>
      <vt:lpstr>    Александровский сад   </vt:lpstr>
      <vt:lpstr> </vt:lpstr>
      <vt:lpstr>   Стрелка Васильевского острова  Санкт- Петербург вырос на островах, на сегодняшний день их 42. Самый большой – Васильевский. Своей Стрелкой он разделяет Неву на две части – Большую и Малую. Раньше на Стрелке был порт: приходили корабли, на площади шла торговля. Теперь Стрелка стала музейной: здесь Кунтскамера и многие другие.   Самые примечательные места на Стрелке:</vt:lpstr>
      <vt:lpstr>  Ростральные колонны. Раньше это были маяки. Колоны называются Ростральными из-за украшающих их ростр – носовых частей кораблей. У подножия колонн статуи, которые  изображают разные реки: Неву и Волхов, Волгу и Днепр. По особым праздникам на колоннах-маяках зажигают огонь. </vt:lpstr>
      <vt:lpstr>    Здание Биржи «Биржа» от лат. кошелёк. Здесь купцы договаривались о продаже своих товаров. </vt:lpstr>
      <vt:lpstr> Здания Северного и Южного пакгаузов  Раньше здесь хранили товары, которые доставляли корабли.  </vt:lpstr>
      <vt:lpstr>   Исаакиевский собор  Первый Исаакиевский собор построили при Петре I. Назвали в честь Исаакия Далматского, потому что Пётр родился в день этого святого, 12 июня.   Первый собор был маленьким, деревянным и стоял на месте фонтана в Александровском саду, второй – был каменный и стоял он на месте Медного всадника, а мрамор третьего Павел I приказал перенести для строительства своего замка – Михайловского.  Современное здание собора является четвёртым, его архитектором стал Огюст Монферран, строительство курировал сам Николай I. Строительство продолжалось  с 1818 по 1858 год. </vt:lpstr>
      <vt:lpstr>Памятник Николаю I   Установлен на Исаакиевской площади в Санкт-Петербурге. Расположен между Мариинским дворцом и Исаакиевским собором. Памятник начал строиться в 1856 году по проекту архитектора Огюста Монферрана и был открыт в 1859 года.  Первый в России конный памятник у которого всего две точки опоры. </vt:lpstr>
      <vt:lpstr>Синий мост  Самый широкий мост, его ширина 97 метров. На спуске у моста установлен гранитный столб – «шкала Нептуна» с отметкой подъема воды во время сильнейших наводнений.</vt:lpstr>
      <vt:lpstr>   Казанский собор  Построен на Невском проспекте в 1801—1811 годах архитектором Андреем Воронихиным в стиле русского классицизма для хранения чтимого списка чудотворной иконы Божией Матери Казанской.  В 1812 году началась Отечественная война, русская армия во главе с великим полководцем Кутузовым победила Наполеона. Казанский собор стал символом русской победы!  Если прогуляться в ближайшем окружении от  собора, то увидим:</vt:lpstr>
      <vt:lpstr>  Дом книги напротив Казанского собора – старейший в городе книжный магазин. Его часто называют домом Зингера: он строился как «небоскреб»,  был построен в 1902—1904 годах по проекту архитектора Павла Сюзора для компании «Зингер». </vt:lpstr>
      <vt:lpstr>Банковский мост В Петербурге всего три подвесных пешеходных мостика: Банковский, Львиный, Почтамский. Банковский самый знаменитый! Назвали его так из-за того, что рядом располагался Ассигнационный банк. Крылатые грифоны на мосту, хранители кладов, должны были охранять банк и первые бумажные деньги в России –ассигнации.</vt:lpstr>
      <vt:lpstr>    Аничков мост  Один из самых известных мостов Санкт-Петербурга. Современный Аничков мост был построен в период с 1784 по 1785 год по проекту архитектора Василия Баженова.   Мост знаменит скульптурными группами «Укрощение коня человеком», созданными скульптором П. К. Клодтом и ставшими одним из символов города.</vt:lpstr>
      <vt:lpstr>  Храм Воскресения Христова или «Спас на Крови»  Храм построен на том месте, где было совершено покушение на императора Александр II.  «Спас на Крови» настоящий музей мозаики, ее площадь составляет 7000 квадратных метров, наружные  стены украшены  134 гербами русских городов, храм выполнен в русском стиле имеет 9 луковичных глав, 6 из которых покрыты цветной эмалью.  А в окрестностях можно увидеть: </vt:lpstr>
      <vt:lpstr>   Михайловский сад Цветочную решетку которого называют «чугунным кружевом»;</vt:lpstr>
      <vt:lpstr>Русский музей  Первый музей русского изобразительного искусства в прекрасном Михайловском дворце; </vt:lpstr>
      <vt:lpstr>    Тройной мост  Состоит из трех мостов: Мало-Конюшенного через Мойку, Театрального через кана Грибоедова и Пешеходного моста-дамбы между двумя реками.</vt:lpstr>
      <vt:lpstr>Михайловский (инженерный) замок  Замок был построен  с 1797 по 1801 гг.(арх. В.Баженов и В.Бренн).  Михайловский замок был сооружен как настоящая средневековая крепость.  Двор замка имеет необычную восьмиугольную форму. Замок возводился для рыцаря Мальтийского ордена, история которого начинается в 11 веке от похода крестоносцев. </vt:lpstr>
      <vt:lpstr>Памятник Петру I  Модель памятника была изготовлена ещё при жизни Пётра I. Установили  памятник только при его правнуке Павле I. </vt:lpstr>
      <vt:lpstr>   Памятник Павлу I  Его открытие было приурочено к 300 – летию Санкт-Петербурга. Памятник представляет собой фигуру императора, восседающего на троне, который, кстати, скопирован с оригинала, хранящегося в Эрмитаже. На голове у правителя российская императорская корона. На груди — мальтийский крест и орден Святого Андрея Первозванного. </vt:lpstr>
      <vt:lpstr>   Памятник Чижику-Пыжику  Самый маленький памятник в Санкт-Петербурге. Высота фигурки – 11 см, масса – около 5 кг.</vt:lpstr>
      <vt:lpstr>     Летний сад  Летний сад – самый первый  в Петербурге, он был заложен в 1704 году. Пётр I хотел устроить сад «лучше, чем у французского короля в Версале». На аллеях как по линеечке стояли ровно подстриженные кусты, деревья, и даже зелёные лабиринты. Среди них - мраморные статуи, фонтаны и затеи. Сначала Летний сад был императорским. Потом в нем разрешили гулять по четвергам и воскресениям но только прилично одетым людям. И здесь есть много чего интересного: </vt:lpstr>
      <vt:lpstr>   Летний дворец Петра I  Раньше дворец с трёх сторон был окружён водой. Лодки причаливали прямо у входа. Теперь осталась только часть пристани – гаванец; </vt:lpstr>
      <vt:lpstr> Скульптуры и фонтаны Летнего сада  Изначально Петр I закупил скульптуры в Италии, и к самому началу работ над Летним Садом их было около 30, спустя 18 лет — более 100.  При Петре I в Летнем саду было много фонтанов. Воду для них брали из речки Безымянный Ерик, которую стали называть Фонтанкой. </vt:lpstr>
      <vt:lpstr>   Памятник Крылову Известный баснописец изображен сидящем на камне, в его руках — книга, которую он перелистывает. На пьедестале – персонажи 36 самых известных басен Крылова </vt:lpstr>
      <vt:lpstr>   Решётка Летнего сада  Самая знаменитая ограда города – одна из самых красивых в Санкт-Петербурге. Её авторы - Юрий Матвеевич Фельтен и другие. Если верить легендам то , в 1930-х г. американцы предлагали продать эту решетку за сто паровозов…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ГБДОУ № 74 Василеостровского района Санкт-Петербурга Воспитатель Московская Р.В.  Книга-самоделка «Дошкольники о Петербурге» Настоящий Петербург</dc:title>
  <dc:creator>Руслана Московская</dc:creator>
  <cp:lastModifiedBy>Руслана Московская</cp:lastModifiedBy>
  <cp:revision>22</cp:revision>
  <dcterms:created xsi:type="dcterms:W3CDTF">2023-11-21T11:08:21Z</dcterms:created>
  <dcterms:modified xsi:type="dcterms:W3CDTF">2024-01-11T18:38:17Z</dcterms:modified>
</cp:coreProperties>
</file>