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644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 начале реализации проекта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'[Копия опросы.xlsx]Лист2'!$H$2</c:f>
              <c:strCache>
                <c:ptCount val="1"/>
                <c:pt idx="0">
                  <c:v>Не знает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'[Копия опросы.xlsx]Лист2'!$I$1:$M$1</c:f>
              <c:strCache>
                <c:ptCount val="5"/>
                <c:pt idx="0">
                  <c:v>Какие врмена года ты знаешь?</c:v>
                </c:pt>
                <c:pt idx="1">
                  <c:v>Явление, когда светит солнце и льет ождь называется?</c:v>
                </c:pt>
                <c:pt idx="2">
                  <c:v>Чем измеряют температуру воздуха?</c:v>
                </c:pt>
                <c:pt idx="3">
                  <c:v>Как называется явление, когда с неба падают горошины льда?</c:v>
                </c:pt>
                <c:pt idx="4">
                  <c:v>Что такое снег?</c:v>
                </c:pt>
              </c:strCache>
            </c:strRef>
          </c:cat>
          <c:val>
            <c:numRef>
              <c:f>'[Копия опросы.xlsx]Лист2'!$I$2:$M$2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11</c:v>
                </c:pt>
                <c:pt idx="3">
                  <c:v>18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E1-4B7D-B7F4-A159962D45CE}"/>
            </c:ext>
          </c:extLst>
        </c:ser>
        <c:ser>
          <c:idx val="1"/>
          <c:order val="1"/>
          <c:tx>
            <c:strRef>
              <c:f>'[Копия опросы.xlsx]Лист2'!$H$3</c:f>
              <c:strCache>
                <c:ptCount val="1"/>
                <c:pt idx="0">
                  <c:v>Знает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'[Копия опросы.xlsx]Лист2'!$I$1:$M$1</c:f>
              <c:strCache>
                <c:ptCount val="5"/>
                <c:pt idx="0">
                  <c:v>Какие врмена года ты знаешь?</c:v>
                </c:pt>
                <c:pt idx="1">
                  <c:v>Явление, когда светит солнце и льет ождь называется?</c:v>
                </c:pt>
                <c:pt idx="2">
                  <c:v>Чем измеряют температуру воздуха?</c:v>
                </c:pt>
                <c:pt idx="3">
                  <c:v>Как называется явление, когда с неба падают горошины льда?</c:v>
                </c:pt>
                <c:pt idx="4">
                  <c:v>Что такое снег?</c:v>
                </c:pt>
              </c:strCache>
            </c:strRef>
          </c:cat>
          <c:val>
            <c:numRef>
              <c:f>'[Копия опросы.xlsx]Лист2'!$I$3:$M$3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E1-4B7D-B7F4-A159962D45CE}"/>
            </c:ext>
          </c:extLst>
        </c:ser>
        <c:ser>
          <c:idx val="2"/>
          <c:order val="2"/>
          <c:tx>
            <c:strRef>
              <c:f>'[Копия опросы.xlsx]Лист2'!$H$4</c:f>
              <c:strCache>
                <c:ptCount val="1"/>
                <c:pt idx="0">
                  <c:v>Частично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'[Копия опросы.xlsx]Лист2'!$I$1:$M$1</c:f>
              <c:strCache>
                <c:ptCount val="5"/>
                <c:pt idx="0">
                  <c:v>Какие врмена года ты знаешь?</c:v>
                </c:pt>
                <c:pt idx="1">
                  <c:v>Явление, когда светит солнце и льет ождь называется?</c:v>
                </c:pt>
                <c:pt idx="2">
                  <c:v>Чем измеряют температуру воздуха?</c:v>
                </c:pt>
                <c:pt idx="3">
                  <c:v>Как называется явление, когда с неба падают горошины льда?</c:v>
                </c:pt>
                <c:pt idx="4">
                  <c:v>Что такое снег?</c:v>
                </c:pt>
              </c:strCache>
            </c:strRef>
          </c:cat>
          <c:val>
            <c:numRef>
              <c:f>'[Копия опросы.xlsx]Лист2'!$I$4:$M$4</c:f>
              <c:numCache>
                <c:formatCode>General</c:formatCode>
                <c:ptCount val="5"/>
                <c:pt idx="0">
                  <c:v>10</c:v>
                </c:pt>
                <c:pt idx="1">
                  <c:v>4</c:v>
                </c:pt>
                <c:pt idx="2">
                  <c:v>5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E1-4B7D-B7F4-A159962D45C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161928144"/>
        <c:axId val="1372731616"/>
      </c:barChart>
      <c:catAx>
        <c:axId val="1161928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2731616"/>
        <c:crosses val="autoZero"/>
        <c:auto val="1"/>
        <c:lblAlgn val="ctr"/>
        <c:lblOffset val="100"/>
        <c:noMultiLvlLbl val="0"/>
      </c:catAx>
      <c:valAx>
        <c:axId val="137273161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6192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Завершение проекта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'[Копия опросы.xlsx]Лист3'!$H$2</c:f>
              <c:strCache>
                <c:ptCount val="1"/>
                <c:pt idx="0">
                  <c:v>Не знает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'[Копия опросы.xlsx]Лист3'!$I$1:$M$1</c:f>
              <c:strCache>
                <c:ptCount val="5"/>
                <c:pt idx="0">
                  <c:v>Какие врмена года ты знаешь?</c:v>
                </c:pt>
                <c:pt idx="1">
                  <c:v>Явление, когда светит солнце и льет ождь называется?</c:v>
                </c:pt>
                <c:pt idx="2">
                  <c:v>Чем измеряют температуру воздуха?</c:v>
                </c:pt>
                <c:pt idx="3">
                  <c:v>Как называется явление, когда с неба падают горошины льда?</c:v>
                </c:pt>
                <c:pt idx="4">
                  <c:v>Что такое снег?</c:v>
                </c:pt>
              </c:strCache>
            </c:strRef>
          </c:cat>
          <c:val>
            <c:numRef>
              <c:f>'[Копия опросы.xlsx]Лист3'!$I$2:$M$2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5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8A-448C-901F-518F7F38619D}"/>
            </c:ext>
          </c:extLst>
        </c:ser>
        <c:ser>
          <c:idx val="1"/>
          <c:order val="1"/>
          <c:tx>
            <c:strRef>
              <c:f>'[Копия опросы.xlsx]Лист3'!$H$3</c:f>
              <c:strCache>
                <c:ptCount val="1"/>
                <c:pt idx="0">
                  <c:v>Знает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'[Копия опросы.xlsx]Лист3'!$I$1:$M$1</c:f>
              <c:strCache>
                <c:ptCount val="5"/>
                <c:pt idx="0">
                  <c:v>Какие врмена года ты знаешь?</c:v>
                </c:pt>
                <c:pt idx="1">
                  <c:v>Явление, когда светит солнце и льет ождь называется?</c:v>
                </c:pt>
                <c:pt idx="2">
                  <c:v>Чем измеряют температуру воздуха?</c:v>
                </c:pt>
                <c:pt idx="3">
                  <c:v>Как называется явление, когда с неба падают горошины льда?</c:v>
                </c:pt>
                <c:pt idx="4">
                  <c:v>Что такое снег?</c:v>
                </c:pt>
              </c:strCache>
            </c:strRef>
          </c:cat>
          <c:val>
            <c:numRef>
              <c:f>'[Копия опросы.xlsx]Лист3'!$I$3:$M$3</c:f>
              <c:numCache>
                <c:formatCode>General</c:formatCode>
                <c:ptCount val="5"/>
                <c:pt idx="0">
                  <c:v>9</c:v>
                </c:pt>
                <c:pt idx="1">
                  <c:v>13</c:v>
                </c:pt>
                <c:pt idx="2">
                  <c:v>3</c:v>
                </c:pt>
                <c:pt idx="3">
                  <c:v>3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8A-448C-901F-518F7F38619D}"/>
            </c:ext>
          </c:extLst>
        </c:ser>
        <c:ser>
          <c:idx val="2"/>
          <c:order val="2"/>
          <c:tx>
            <c:strRef>
              <c:f>'[Копия опросы.xlsx]Лист3'!$H$4</c:f>
              <c:strCache>
                <c:ptCount val="1"/>
                <c:pt idx="0">
                  <c:v>Частично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'[Копия опросы.xlsx]Лист3'!$I$1:$M$1</c:f>
              <c:strCache>
                <c:ptCount val="5"/>
                <c:pt idx="0">
                  <c:v>Какие врмена года ты знаешь?</c:v>
                </c:pt>
                <c:pt idx="1">
                  <c:v>Явление, когда светит солнце и льет ождь называется?</c:v>
                </c:pt>
                <c:pt idx="2">
                  <c:v>Чем измеряют температуру воздуха?</c:v>
                </c:pt>
                <c:pt idx="3">
                  <c:v>Как называется явление, когда с неба падают горошины льда?</c:v>
                </c:pt>
                <c:pt idx="4">
                  <c:v>Что такое снег?</c:v>
                </c:pt>
              </c:strCache>
            </c:strRef>
          </c:cat>
          <c:val>
            <c:numRef>
              <c:f>'[Копия опросы.xlsx]Лист3'!$I$4:$M$4</c:f>
              <c:numCache>
                <c:formatCode>General</c:formatCode>
                <c:ptCount val="5"/>
                <c:pt idx="0">
                  <c:v>7</c:v>
                </c:pt>
                <c:pt idx="1">
                  <c:v>4</c:v>
                </c:pt>
                <c:pt idx="2">
                  <c:v>10</c:v>
                </c:pt>
                <c:pt idx="3">
                  <c:v>8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8A-448C-901F-518F7F38619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86942416"/>
        <c:axId val="941510128"/>
      </c:barChart>
      <c:catAx>
        <c:axId val="1486942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1510128"/>
        <c:crosses val="autoZero"/>
        <c:auto val="1"/>
        <c:lblAlgn val="ctr"/>
        <c:lblOffset val="100"/>
        <c:noMultiLvlLbl val="0"/>
      </c:catAx>
      <c:valAx>
        <c:axId val="94151012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694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Да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'[Копия опросы.xlsx]Лист1'!$H$2:$L$2</c:f>
              <c:strCache>
                <c:ptCount val="5"/>
                <c:pt idx="0">
                  <c:v>Хотелось бы вам поучаствовать в детско- родительском проекте?</c:v>
                </c:pt>
                <c:pt idx="1">
                  <c:v>Считаете ли вы изучение природных явлений, актуальным для детей 4-5 лет?</c:v>
                </c:pt>
                <c:pt idx="2">
                  <c:v>3. Интересна ли идея, создания магнитного календаря "Как одеться по погоде"?</c:v>
                </c:pt>
                <c:pt idx="3">
                  <c:v>4.Участвовали в создании календаря?</c:v>
                </c:pt>
                <c:pt idx="4">
                  <c:v>5.Просмотрели презентацию "Маршрут выходного дня"</c:v>
                </c:pt>
              </c:strCache>
            </c:strRef>
          </c:cat>
          <c:val>
            <c:numRef>
              <c:f>'[Копия опросы.xlsx]Лист1'!$H$3:$L$3</c:f>
              <c:numCache>
                <c:formatCode>General</c:formatCode>
                <c:ptCount val="5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10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6B-4571-AB7A-A30F8CD7F321}"/>
            </c:ext>
          </c:extLst>
        </c:ser>
        <c:ser>
          <c:idx val="1"/>
          <c:order val="1"/>
          <c:tx>
            <c:v>Нет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'[Копия опросы.xlsx]Лист1'!$H$2:$L$2</c:f>
              <c:strCache>
                <c:ptCount val="5"/>
                <c:pt idx="0">
                  <c:v>Хотелось бы вам поучаствовать в детско- родительском проекте?</c:v>
                </c:pt>
                <c:pt idx="1">
                  <c:v>Считаете ли вы изучение природных явлений, актуальным для детей 4-5 лет?</c:v>
                </c:pt>
                <c:pt idx="2">
                  <c:v>3. Интересна ли идея, создания магнитного календаря "Как одеться по погоде"?</c:v>
                </c:pt>
                <c:pt idx="3">
                  <c:v>4.Участвовали в создании календаря?</c:v>
                </c:pt>
                <c:pt idx="4">
                  <c:v>5.Просмотрели презентацию "Маршрут выходного дня"</c:v>
                </c:pt>
              </c:strCache>
            </c:strRef>
          </c:cat>
          <c:val>
            <c:numRef>
              <c:f>'[Копия опросы.xlsx]Лист1'!$H$4:$L$4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7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6B-4571-AB7A-A30F8CD7F3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82959632"/>
        <c:axId val="1119274624"/>
      </c:barChart>
      <c:catAx>
        <c:axId val="148295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9274624"/>
        <c:crosses val="autoZero"/>
        <c:auto val="1"/>
        <c:lblAlgn val="ctr"/>
        <c:lblOffset val="100"/>
        <c:noMultiLvlLbl val="0"/>
      </c:catAx>
      <c:valAx>
        <c:axId val="1119274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8295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68521-4703-4642-887C-906B6DAB9F37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B7E7D-D050-403E-B27E-23F01C3BF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9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B7E7D-D050-403E-B27E-23F01C3BFA8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3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41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0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938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682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303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286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321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704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67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8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72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41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45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59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56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1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027C438-26B9-43BD-84C9-0585E33CB12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417C484-20A4-4EDD-8E33-F6FD54985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59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4" r:id="rId14"/>
    <p:sldLayoutId id="2147484105" r:id="rId15"/>
    <p:sldLayoutId id="2147484106" r:id="rId16"/>
    <p:sldLayoutId id="21474841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детский сад № 14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компенсирующего вида Василеостровского района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Санкт-Петербурга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Исследовательский проект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наблюдения за погодными явлениями в дошкольном образовании детей 4-5 лет с ОВЗ ТНР»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 воспитатель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средней группы: Головкова Е.В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03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5" y="879375"/>
            <a:ext cx="2812784" cy="3750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54" y="879374"/>
            <a:ext cx="2921068" cy="38947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44" y="2348564"/>
            <a:ext cx="4459705" cy="334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0278" y="791855"/>
            <a:ext cx="1035678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 smtClean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Образовательный </a:t>
            </a:r>
            <a:r>
              <a:rPr lang="ru-RU" dirty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диалог с детьми «Как можно наблюдать за природными явлениями? Какие есть приборы измерения»</a:t>
            </a:r>
            <a:endParaRPr lang="ru-RU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85" y="1848050"/>
            <a:ext cx="2909439" cy="3879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99" y="1838697"/>
            <a:ext cx="2916454" cy="38886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28" y="1834149"/>
            <a:ext cx="2950344" cy="39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6632" y="818711"/>
            <a:ext cx="620714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Наблюдения </a:t>
            </a:r>
            <a:r>
              <a:rPr lang="ru-RU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за </a:t>
            </a:r>
            <a:r>
              <a:rPr lang="ru-RU" smtClean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погодными </a:t>
            </a:r>
            <a:r>
              <a:rPr lang="ru-RU" dirty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явлениями на прогулке</a:t>
            </a:r>
            <a:endParaRPr lang="ru-RU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11" y="1411275"/>
            <a:ext cx="3277603" cy="4370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55" y="1469294"/>
            <a:ext cx="3234089" cy="43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2783" y="853410"/>
            <a:ext cx="995252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 smtClean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Совместный </a:t>
            </a:r>
            <a:r>
              <a:rPr lang="ru-RU" dirty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выбор картинок для разных разделов из календаря </a:t>
            </a:r>
            <a:endParaRPr lang="ru-RU" dirty="0" smtClean="0">
              <a:latin typeface="Segoe Print" panose="02000600000000000000" pitchFamily="2" charset="0"/>
              <a:ea typeface="Calibri" panose="020F0502020204030204" pitchFamily="34" charset="0"/>
              <a:cs typeface="TimesNewRomanPSMT"/>
            </a:endParaRPr>
          </a:p>
          <a:p>
            <a:pPr algn="ctr">
              <a:lnSpc>
                <a:spcPct val="107000"/>
              </a:lnSpc>
            </a:pPr>
            <a:r>
              <a:rPr lang="ru-RU" dirty="0" smtClean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«</a:t>
            </a:r>
            <a:r>
              <a:rPr lang="ru-RU" dirty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Как одеться по погоде»</a:t>
            </a:r>
            <a:endParaRPr lang="ru-RU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37" y="1555714"/>
            <a:ext cx="3328837" cy="44384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46" y="1568680"/>
            <a:ext cx="3351196" cy="44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9316" y="866837"/>
            <a:ext cx="469712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dirty="0" smtClean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Календарь «Как одеться по погоде»</a:t>
            </a:r>
            <a:endParaRPr lang="ru-RU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9" y="1640543"/>
            <a:ext cx="2530663" cy="3374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27" y="2329313"/>
            <a:ext cx="2663793" cy="3551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75" y="1640543"/>
            <a:ext cx="2725576" cy="3634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306" y="2329313"/>
            <a:ext cx="2562321" cy="355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144" y="873179"/>
            <a:ext cx="6241816" cy="1371600"/>
          </a:xfrm>
        </p:spPr>
        <p:txBody>
          <a:bodyPr/>
          <a:lstStyle/>
          <a:p>
            <a:r>
              <a:rPr lang="ru-RU" b="1" i="1" dirty="0" smtClean="0"/>
              <a:t>Этап</a:t>
            </a:r>
            <a:br>
              <a:rPr lang="ru-RU" b="1" i="1" dirty="0" smtClean="0"/>
            </a:br>
            <a:r>
              <a:rPr lang="ru-RU" b="1" i="1" dirty="0" smtClean="0"/>
              <a:t>Заключительный:</a:t>
            </a:r>
            <a:endParaRPr lang="ru-RU" b="1" i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r="722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399" y="2415941"/>
            <a:ext cx="6241816" cy="3176337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NewRomanPSMT"/>
                <a:ea typeface="Calibri" panose="020F0502020204030204" pitchFamily="34" charset="0"/>
                <a:cs typeface="TimesNewRomanPSMT"/>
              </a:rPr>
              <a:t>1.Совместное деятельность педагога, родителей и детей –календарь «Как одеться по погоде»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NewRomanPSMT"/>
                <a:ea typeface="Calibri" panose="020F0502020204030204" pitchFamily="34" charset="0"/>
                <a:cs typeface="TimesNewRomanPSMT"/>
              </a:rPr>
              <a:t> 2.Посещение детей и родителей музея воды.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NewRomanPSMT"/>
                <a:ea typeface="Calibri" panose="020F0502020204030204" pitchFamily="34" charset="0"/>
                <a:cs typeface="TimesNewRomanPSMT"/>
              </a:rPr>
              <a:t>3.Подведение итогов (диаграммы)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8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0278" y="711018"/>
            <a:ext cx="1031828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07000"/>
              </a:lnSpc>
              <a:spcBef>
                <a:spcPct val="20000"/>
              </a:spcBef>
              <a:buClr>
                <a:srgbClr val="D9B247"/>
              </a:buClr>
              <a:buSzPct val="115000"/>
            </a:pP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Совместное 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деятельность педагога, родителей и детей –календарь «Как одеться по погоде»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03" y="2211537"/>
            <a:ext cx="4288293" cy="3031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00" y="1713564"/>
            <a:ext cx="3020929" cy="40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4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8286" y="905569"/>
            <a:ext cx="9846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Посещение 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детей и родителей музея воды.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96" y="1588168"/>
            <a:ext cx="2931093" cy="3908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2" y="1588168"/>
            <a:ext cx="2931093" cy="3908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50" y="1588168"/>
            <a:ext cx="2931093" cy="39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4540" y="882399"/>
            <a:ext cx="973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egoe Print" panose="02000600000000000000" pitchFamily="2" charset="0"/>
                <a:ea typeface="Times New Roman" panose="02020603050405020304" pitchFamily="18" charset="0"/>
              </a:rPr>
              <a:t>Эффективность реализации проекта для </a:t>
            </a:r>
            <a:r>
              <a:rPr lang="ru-RU" dirty="0" smtClean="0">
                <a:latin typeface="Segoe Print" panose="02000600000000000000" pitchFamily="2" charset="0"/>
                <a:ea typeface="Times New Roman" panose="02020603050405020304" pitchFamily="18" charset="0"/>
              </a:rPr>
              <a:t>детей</a:t>
            </a:r>
          </a:p>
          <a:p>
            <a:pPr algn="ctr"/>
            <a:r>
              <a:rPr lang="ru-RU" dirty="0" smtClean="0">
                <a:latin typeface="Segoe Print" panose="02000600000000000000" pitchFamily="2" charset="0"/>
                <a:ea typeface="Times New Roman" panose="02020603050405020304" pitchFamily="18" charset="0"/>
              </a:rPr>
              <a:t> в начале </a:t>
            </a:r>
            <a:r>
              <a:rPr lang="ru-RU" dirty="0">
                <a:latin typeface="Segoe Print" panose="02000600000000000000" pitchFamily="2" charset="0"/>
                <a:ea typeface="Times New Roman" panose="02020603050405020304" pitchFamily="18" charset="0"/>
              </a:rPr>
              <a:t>проекта и по его </a:t>
            </a:r>
            <a:r>
              <a:rPr lang="ru-RU" dirty="0" smtClean="0">
                <a:latin typeface="Segoe Print" panose="02000600000000000000" pitchFamily="2" charset="0"/>
                <a:ea typeface="Times New Roman" panose="02020603050405020304" pitchFamily="18" charset="0"/>
              </a:rPr>
              <a:t>завершению.</a:t>
            </a:r>
            <a:endParaRPr lang="ru-RU" dirty="0">
              <a:latin typeface="Segoe Print" panose="02000600000000000000" pitchFamily="2" charset="0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8B59E360-1303-42C9-8F48-24AE4C0CB6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318358"/>
              </p:ext>
            </p:extLst>
          </p:nvPr>
        </p:nvGraphicFramePr>
        <p:xfrm>
          <a:off x="1029904" y="1903495"/>
          <a:ext cx="4908884" cy="3862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4C58AEAE-48F1-4517-A890-93C9289716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808280"/>
              </p:ext>
            </p:extLst>
          </p:nvPr>
        </p:nvGraphicFramePr>
        <p:xfrm>
          <a:off x="6516303" y="1903495"/>
          <a:ext cx="4764505" cy="386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3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Segoe Print" panose="02000600000000000000" pitchFamily="2" charset="0"/>
                <a:ea typeface="Times New Roman" panose="02020603050405020304" pitchFamily="18" charset="0"/>
              </a:rPr>
              <a:t>Результаты</a:t>
            </a:r>
            <a:r>
              <a:rPr lang="ru-RU" sz="1800" b="1" i="1" dirty="0" smtClean="0"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800" b="1" i="1" dirty="0">
                <a:latin typeface="Segoe Print" panose="02000600000000000000" pitchFamily="2" charset="0"/>
                <a:ea typeface="Times New Roman" panose="02020603050405020304" pitchFamily="18" charset="0"/>
              </a:rPr>
              <a:t>активного </a:t>
            </a:r>
            <a:r>
              <a:rPr lang="ru-RU" sz="1800" b="1" i="1" dirty="0" smtClean="0">
                <a:latin typeface="Segoe Print" panose="02000600000000000000" pitchFamily="2" charset="0"/>
                <a:ea typeface="Times New Roman" panose="02020603050405020304" pitchFamily="18" charset="0"/>
              </a:rPr>
              <a:t>участия </a:t>
            </a:r>
            <a:r>
              <a:rPr lang="ru-RU" sz="1800" b="1" i="1" dirty="0">
                <a:latin typeface="Segoe Print" panose="02000600000000000000" pitchFamily="2" charset="0"/>
                <a:ea typeface="Times New Roman" panose="02020603050405020304" pitchFamily="18" charset="0"/>
              </a:rPr>
              <a:t>родителей в мероприятиях экологической </a:t>
            </a:r>
            <a:r>
              <a:rPr lang="ru-RU" sz="1800" b="1" i="1" dirty="0" smtClean="0">
                <a:latin typeface="Segoe Print" panose="02000600000000000000" pitchFamily="2" charset="0"/>
                <a:ea typeface="Times New Roman" panose="02020603050405020304" pitchFamily="18" charset="0"/>
              </a:rPr>
              <a:t>направленности.</a:t>
            </a:r>
            <a:endParaRPr lang="ru-RU" sz="1800" b="1" i="1" dirty="0">
              <a:latin typeface="Segoe Print" panose="02000600000000000000" pitchFamily="2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F1A8FC8D-4695-4F9B-8CFF-1B7DE4EAD3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367353"/>
              </p:ext>
            </p:extLst>
          </p:nvPr>
        </p:nvGraphicFramePr>
        <p:xfrm>
          <a:off x="1295402" y="2579571"/>
          <a:ext cx="9601196" cy="336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31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9871" y="1170039"/>
            <a:ext cx="10461523" cy="4933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Цель проекта: 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Формирование основных представлений о погодных явлениях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 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Задачи: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Образовательные: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Уточнять, расширять словарь детей по теме. 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Создавать условия, с помощью календаря определять время года. 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Познакомить с природными явлениями и основными видами одежды и обуви;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Формировать умение устанавливать определенные логические связи;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Развивающие: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Развивать умение выделять важные детали из общей картины.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Развивать зрительное восприятие и внимание.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Развивать наблюдательность устойчивого познавательного интереса;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Воспитательные: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Формировать навыки сотрудничества, взаимодействия, самостоятельности, инициативности;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Формировать общие представления об экологии.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Коррекционные: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Развивать коммуникативные умения;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Формировать грамматический строй речи;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•	Развивать связную речь;</a:t>
            </a:r>
            <a:endParaRPr lang="ru-RU" sz="140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7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106550"/>
          </a:xfrm>
        </p:spPr>
        <p:txBody>
          <a:bodyPr/>
          <a:lstStyle/>
          <a:p>
            <a:r>
              <a:rPr lang="ru-RU" b="1" i="1" dirty="0" smtClean="0"/>
              <a:t>Список литературы:</a:t>
            </a:r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2079" y="2699119"/>
            <a:ext cx="7395411" cy="327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Т.А. Шорыгина «Беседы о природных явлениях и объектах» Методические рекомендации. - М.: ТЦ Сфера 2010.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С. Н. Николаева «Юный эколог» Программа экологического воспитания дошкольников». Москва «Просвещение» 2005 г.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Баранова Е.В. «Развивающие занятия и игры с водой в детском саду и дома».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4.Горькова Л.Г. «Сценарии занятий по экологическому воспитанию детей»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С.Н. Николаева, И.А. Комарова Сюжетные игры в экологическом воспитании дошкольников. Игровые обучающие ситуации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игрушками разного типа и литературными персонажами. Оформление: ООО «Издательство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ГНОМ и Д», 2005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О. </a:t>
            </a:r>
            <a:r>
              <a:rPr lang="ru-RU" sz="1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Соломенникова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Экологическое воспитание в детском саду. Программа и методические рекомендации. Для занятий с детьми 2-7 лет. 2009г.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Н.Н. </a:t>
            </a:r>
            <a:r>
              <a:rPr lang="ru-RU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Гусарова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Беседы по картинке «Времена года».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48" y="2483585"/>
            <a:ext cx="2441363" cy="325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1326" y="3267578"/>
            <a:ext cx="7969718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400" b="1" i="1" dirty="0" smtClean="0"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Спасибо за внимание!</a:t>
            </a:r>
            <a:endParaRPr lang="ru-RU" sz="44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0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1130710"/>
            <a:ext cx="6241816" cy="1248696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Этапы: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Подготовительный: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399" y="2379407"/>
            <a:ext cx="6241816" cy="3215148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NewRomanPSMT"/>
                <a:ea typeface="Calibri" panose="020F0502020204030204" pitchFamily="34" charset="0"/>
                <a:cs typeface="TimesNewRomanPSMT"/>
              </a:rPr>
              <a:t>1.Определение актуальности проекта, постановка цели, задач проекта.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NewRomanPSMT"/>
                <a:ea typeface="Calibri" panose="020F0502020204030204" pitchFamily="34" charset="0"/>
                <a:cs typeface="TimesNewRomanPSMT"/>
              </a:rPr>
              <a:t>2.Информирование родителей о возможности их участия в проекте.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NewRomanPSMT"/>
                <a:ea typeface="Calibri" panose="020F0502020204030204" pitchFamily="34" charset="0"/>
                <a:cs typeface="TimesNewRomanPSMT"/>
              </a:rPr>
              <a:t>3.Сбор информации, подбор методической литературы для педагога, детей и родителей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NewRomanPSMT"/>
                <a:ea typeface="Calibri" panose="020F0502020204030204" pitchFamily="34" charset="0"/>
                <a:cs typeface="TimesNewRomanPSMT"/>
              </a:rPr>
              <a:t>4.Формулировка проблемных вопросов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r="7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80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1130709"/>
            <a:ext cx="6241816" cy="1248697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Этапы: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 smtClean="0"/>
              <a:t>Основной: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r="722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399" y="2379407"/>
            <a:ext cx="6241816" cy="3215148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1.Беседа с детьми: «Какие бывают природные явления?» Рассматривание картинок</a:t>
            </a:r>
          </a:p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2.Проведение опытов по исследованию природных явлений</a:t>
            </a:r>
          </a:p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3.Совместное творчество родителей и детей, для конкурса на символ «Времена года» </a:t>
            </a:r>
          </a:p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4.Ознакомление с правилами и рассматривание атрибутов одежды для игры «Одеваем куклу Машу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NewRomanPSMT"/>
                <a:ea typeface="Calibri" panose="020F0502020204030204" pitchFamily="34" charset="0"/>
                <a:cs typeface="TimesNewRomanPSMT"/>
              </a:rPr>
              <a:t>5.Просмотр презентации –маршрут выходного дня «Музей воды»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2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6" y="1339693"/>
            <a:ext cx="2846675" cy="40023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59" y="1675063"/>
            <a:ext cx="3561350" cy="41770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97" y="1331670"/>
            <a:ext cx="3085096" cy="40103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89196" y="815023"/>
            <a:ext cx="7238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Print" panose="02000600000000000000" pitchFamily="2" charset="0"/>
                <a:cs typeface="Arial" panose="020B0604020202020204" pitchFamily="34" charset="0"/>
              </a:rPr>
              <a:t>Проведение опытов по исследованию природных явлений</a:t>
            </a:r>
            <a:endParaRPr lang="ru-RU" dirty="0"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97795" y="815023"/>
            <a:ext cx="9808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Segoe Print" panose="02000600000000000000" pitchFamily="2" charset="0"/>
                <a:cs typeface="Arial" panose="020B0604020202020204" pitchFamily="34" charset="0"/>
              </a:rPr>
              <a:t>Ознакомление с правилами и рассматривание атрибутов одежды для игры</a:t>
            </a:r>
          </a:p>
          <a:p>
            <a:pPr algn="ctr"/>
            <a:r>
              <a:rPr lang="ru-RU" dirty="0" smtClean="0">
                <a:latin typeface="Segoe Print" panose="02000600000000000000" pitchFamily="2" charset="0"/>
                <a:cs typeface="Arial" panose="020B0604020202020204" pitchFamily="34" charset="0"/>
              </a:rPr>
              <a:t> «Одеваем куклу Машу»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96" y="1540710"/>
            <a:ext cx="3453765" cy="4349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96" y="1540710"/>
            <a:ext cx="5952523" cy="43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97795" y="815023"/>
            <a:ext cx="9808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9411" y="815023"/>
            <a:ext cx="9192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egoe Print" panose="02000600000000000000" pitchFamily="2" charset="0"/>
                <a:ea typeface="SimSun" panose="02010600030101010101" pitchFamily="2" charset="-122"/>
                <a:cs typeface="TimesNewRomanPSMT"/>
              </a:rPr>
              <a:t>Просмотр презентации –маршрут выходного дня «Музей воды»</a:t>
            </a:r>
            <a:endParaRPr lang="ru-RU" dirty="0">
              <a:latin typeface="Segoe Print" panose="02000600000000000000" pitchFamily="2" charset="0"/>
              <a:ea typeface="SimSun" panose="02010600030101010101" pitchFamily="2" charset="-12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31" y="3704943"/>
            <a:ext cx="3560550" cy="2372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5" y="1926775"/>
            <a:ext cx="3481646" cy="2613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82" y="1926775"/>
            <a:ext cx="3603455" cy="27143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71" y="1303888"/>
            <a:ext cx="3430869" cy="19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397" y="853928"/>
            <a:ext cx="6241816" cy="791992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Этап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b="1" i="1" dirty="0" smtClean="0"/>
              <a:t>Основной</a:t>
            </a:r>
            <a:r>
              <a:rPr lang="ru-RU" sz="2400" i="1" dirty="0" smtClean="0"/>
              <a:t>:</a:t>
            </a:r>
            <a:endParaRPr lang="ru-RU" sz="24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399" y="1645920"/>
            <a:ext cx="6241816" cy="4417996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NewRomanPSMT"/>
                <a:ea typeface="Calibri" panose="020F0502020204030204" pitchFamily="34" charset="0"/>
                <a:cs typeface="TimesNewRomanPSMT"/>
              </a:rPr>
              <a:t>6.Чтение художественной литературы и обсуждение природных явлений в сюжете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NewRomanPSMT"/>
                <a:ea typeface="Calibri" panose="020F0502020204030204" pitchFamily="34" charset="0"/>
                <a:cs typeface="TimesNewRomanPSMT"/>
              </a:rPr>
              <a:t>7.Организация творческой деятельности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NewRomanPSMT"/>
                <a:ea typeface="Calibri" panose="020F0502020204030204" pitchFamily="34" charset="0"/>
                <a:cs typeface="TimesNewRomanPSMT"/>
              </a:rPr>
              <a:t>8.Образовательный диалог с детьми «Как можно наблюдать за природными явлениями? Какие есть приборы измерения»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NewRomanPSMT"/>
                <a:ea typeface="Calibri" panose="020F0502020204030204" pitchFamily="34" charset="0"/>
                <a:cs typeface="TimesNewRomanPSMT"/>
              </a:rPr>
              <a:t>9.Организация игровой </a:t>
            </a:r>
            <a:r>
              <a:rPr lang="ru-RU" sz="2000" dirty="0" smtClean="0">
                <a:latin typeface="TimesNewRomanPSMT"/>
                <a:ea typeface="Calibri" panose="020F0502020204030204" pitchFamily="34" charset="0"/>
                <a:cs typeface="TimesNewRomanPSMT"/>
              </a:rPr>
              <a:t>деятельности.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NewRomanPSMT"/>
                <a:ea typeface="Calibri" panose="020F0502020204030204" pitchFamily="34" charset="0"/>
                <a:cs typeface="TimesNewRomanPSMT"/>
              </a:rPr>
              <a:t>10.Наблюдения за </a:t>
            </a:r>
            <a:r>
              <a:rPr lang="ru-RU" sz="2000" dirty="0" smtClean="0">
                <a:latin typeface="TimesNewRomanPSMT"/>
                <a:ea typeface="Calibri" panose="020F0502020204030204" pitchFamily="34" charset="0"/>
                <a:cs typeface="TimesNewRomanPSMT"/>
              </a:rPr>
              <a:t>погодными </a:t>
            </a:r>
            <a:r>
              <a:rPr lang="ru-RU" sz="2000" dirty="0">
                <a:latin typeface="TimesNewRomanPSMT"/>
                <a:ea typeface="Calibri" panose="020F0502020204030204" pitchFamily="34" charset="0"/>
                <a:cs typeface="TimesNewRomanPSMT"/>
              </a:rPr>
              <a:t>явлениями на прогулке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NewRomanPSMT"/>
                <a:ea typeface="Calibri" panose="020F0502020204030204" pitchFamily="34" charset="0"/>
                <a:cs typeface="TimesNewRomanPSMT"/>
              </a:rPr>
              <a:t>11.Совместный </a:t>
            </a:r>
            <a:r>
              <a:rPr lang="ru-RU" sz="2000" dirty="0">
                <a:latin typeface="TimesNewRomanPSMT"/>
                <a:ea typeface="Calibri" panose="020F0502020204030204" pitchFamily="34" charset="0"/>
                <a:cs typeface="TimesNewRomanPSMT"/>
              </a:rPr>
              <a:t>выбор картинок для разных разделов из календаря «Как одеться по погоде»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r="7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854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3532" y="1011216"/>
            <a:ext cx="505138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Организация </a:t>
            </a:r>
            <a:r>
              <a:rPr lang="ru-RU" dirty="0">
                <a:latin typeface="Segoe Print" panose="02000600000000000000" pitchFamily="2" charset="0"/>
                <a:ea typeface="Calibri" panose="020F0502020204030204" pitchFamily="34" charset="0"/>
                <a:cs typeface="TimesNewRomanPSMT"/>
              </a:rPr>
              <a:t>творческой деятельности</a:t>
            </a:r>
            <a:endParaRPr lang="ru-RU" dirty="0"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" y="1674795"/>
            <a:ext cx="2164297" cy="3099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52" y="2598821"/>
            <a:ext cx="2761117" cy="3234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205" y="1674795"/>
            <a:ext cx="2569944" cy="3426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285" y="2314701"/>
            <a:ext cx="2745197" cy="35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5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317</TotalTime>
  <Words>504</Words>
  <Application>Microsoft Office PowerPoint</Application>
  <PresentationFormat>Широкоэкранный</PresentationFormat>
  <Paragraphs>80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SimSun</vt:lpstr>
      <vt:lpstr>Arial</vt:lpstr>
      <vt:lpstr>Calibri</vt:lpstr>
      <vt:lpstr>Garamond</vt:lpstr>
      <vt:lpstr>Segoe Print</vt:lpstr>
      <vt:lpstr>Times New Roman</vt:lpstr>
      <vt:lpstr>TimesNewRomanPSMT</vt:lpstr>
      <vt:lpstr>Натуральные материалы</vt:lpstr>
      <vt:lpstr>Государственное бюджетное дошкольное образовательное учреждение детский сад № 14 компенсирующего вида Василеостровского района Санкт-Петербурга </vt:lpstr>
      <vt:lpstr>Презентация PowerPoint</vt:lpstr>
      <vt:lpstr>Этапы: Подготовительный: </vt:lpstr>
      <vt:lpstr>Этапы: Основной: </vt:lpstr>
      <vt:lpstr>Презентация PowerPoint</vt:lpstr>
      <vt:lpstr>Презентация PowerPoint</vt:lpstr>
      <vt:lpstr>Презентация PowerPoint</vt:lpstr>
      <vt:lpstr>Этап  Основной: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 Заключительный:</vt:lpstr>
      <vt:lpstr>Презентация PowerPoint</vt:lpstr>
      <vt:lpstr>Презентация PowerPoint</vt:lpstr>
      <vt:lpstr>Презентация PowerPoint</vt:lpstr>
      <vt:lpstr>Результаты активного участия родителей в мероприятиях экологической направленности.</vt:lpstr>
      <vt:lpstr>Список литературы: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дошкольное образовательное учреждение детский сад № 14 компенсирующего вида Василеостровского района Санкт-Петербурга </dc:title>
  <dc:creator>Саша</dc:creator>
  <cp:lastModifiedBy>Саша</cp:lastModifiedBy>
  <cp:revision>26</cp:revision>
  <dcterms:created xsi:type="dcterms:W3CDTF">2023-01-22T09:31:04Z</dcterms:created>
  <dcterms:modified xsi:type="dcterms:W3CDTF">2023-01-22T14:48:08Z</dcterms:modified>
</cp:coreProperties>
</file>