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Maven Pro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Nuni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regular.fntdata"/><Relationship Id="rId25" Type="http://schemas.openxmlformats.org/officeDocument/2006/relationships/font" Target="fonts/Nunito-boldItalic.fntdata"/><Relationship Id="rId27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939111364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939111364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9391113649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9391113649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9391113649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9391113649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93683b528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93683b528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93683b528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93683b528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93683b528b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93683b528b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93683b528b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93683b528b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93683b528b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93683b528b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93683b528b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93683b528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9391113649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939111364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9391113649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9391113649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637875" y="564825"/>
            <a:ext cx="76074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Путешествие выходного дня: в библиотеку “На Морской” для группы среднего возраста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2568925" y="3587850"/>
            <a:ext cx="6131400" cy="1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Выполнила воспитатель ГБОУ №642 “Земля и Вселенная” Василеостровского района Санкт-Петербурга (подразделение ОДОД) : Малеткина Наталья Владимировна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>
            <p:ph type="title"/>
          </p:nvPr>
        </p:nvSpPr>
        <p:spPr>
          <a:xfrm>
            <a:off x="1388625" y="772725"/>
            <a:ext cx="6366900" cy="8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5" name="Google Shape;345;p22"/>
          <p:cNvSpPr txBox="1"/>
          <p:nvPr>
            <p:ph idx="1" type="body"/>
          </p:nvPr>
        </p:nvSpPr>
        <p:spPr>
          <a:xfrm>
            <a:off x="6338450" y="604025"/>
            <a:ext cx="25956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/>
              <a:t>Ребята, а попробуйте разгадать этот ребус!</a:t>
            </a:r>
            <a:endParaRPr sz="1800"/>
          </a:p>
        </p:txBody>
      </p:sp>
      <p:pic>
        <p:nvPicPr>
          <p:cNvPr id="346" name="Google Shape;3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50" y="207825"/>
            <a:ext cx="5922800" cy="39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575" y="1678451"/>
            <a:ext cx="2792600" cy="23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/>
          <p:nvPr>
            <p:ph type="title"/>
          </p:nvPr>
        </p:nvSpPr>
        <p:spPr>
          <a:xfrm>
            <a:off x="2895650" y="1203325"/>
            <a:ext cx="63669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А знаете ли вы ответы на эти загадки?</a:t>
            </a:r>
            <a:endParaRPr sz="2000"/>
          </a:p>
        </p:txBody>
      </p:sp>
      <p:sp>
        <p:nvSpPr>
          <p:cNvPr id="353" name="Google Shape;353;p23"/>
          <p:cNvSpPr txBox="1"/>
          <p:nvPr>
            <p:ph idx="1" type="body"/>
          </p:nvPr>
        </p:nvSpPr>
        <p:spPr>
          <a:xfrm>
            <a:off x="127300" y="2787425"/>
            <a:ext cx="2400600" cy="20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Стоит огромный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Светлый дом.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Десятки тысяч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Книжек в нём. 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(библиотека)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00" y="458275"/>
            <a:ext cx="3320424" cy="20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3"/>
          <p:cNvSpPr txBox="1"/>
          <p:nvPr/>
        </p:nvSpPr>
        <p:spPr>
          <a:xfrm>
            <a:off x="2667300" y="2826300"/>
            <a:ext cx="3169800" cy="23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Говорит она беззвучно,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А понятно и нескучно.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Ты беседуй чаще с ней —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Станешь вчетверо умней.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                       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                       (книга)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5886250" y="2869325"/>
            <a:ext cx="3063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На странице букваря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Тридцать три богатыря.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Мудрецов-богатырей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Знает каждый грамотей. 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                               (буквы)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50" y="845150"/>
            <a:ext cx="3908501" cy="36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4"/>
          <p:cNvSpPr txBox="1"/>
          <p:nvPr/>
        </p:nvSpPr>
        <p:spPr>
          <a:xfrm>
            <a:off x="4699200" y="1371150"/>
            <a:ext cx="3720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Ребята, а я бельчонок - Шустрик говорю вам: до новых встреч!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Надеюсь вы прислушаетесь к моему совету и обязательно посетите эту библиотеку “На Морской”.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 Желаю вам отличного времяпровождения!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375" y="2991975"/>
            <a:ext cx="2584150" cy="2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275" y="343400"/>
            <a:ext cx="4597424" cy="44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 txBox="1"/>
          <p:nvPr/>
        </p:nvSpPr>
        <p:spPr>
          <a:xfrm>
            <a:off x="5396475" y="382050"/>
            <a:ext cx="3353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Здравствуйте, ребята! Я бельчонок - Шустрик. Приятно познакомиться! Хочу вам предложить на выходных прогуляться в библиотеку “На Морской” по улице: Морская набережная д, 17. Там вы найдете много интересного для себя. Сейчас я вам расскажу.</a:t>
            </a:r>
            <a:endParaRPr sz="1800">
              <a:solidFill>
                <a:srgbClr val="20124D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00" y="2571750"/>
            <a:ext cx="2838480" cy="17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025" y="152400"/>
            <a:ext cx="5468574" cy="42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 txBox="1"/>
          <p:nvPr/>
        </p:nvSpPr>
        <p:spPr>
          <a:xfrm>
            <a:off x="260500" y="268900"/>
            <a:ext cx="2990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А вот и маршрут от метро Приморская.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Можно прогуляться пешком, если вы живете здесь рядом,  или проехать на автобусе №100, 261.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8975" y="-51875"/>
            <a:ext cx="2346075" cy="18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975" y="117900"/>
            <a:ext cx="5442199" cy="47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6110113" y="1804500"/>
            <a:ext cx="28956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Ребята, посмотрите сколько много книжек на полках в библиотеке!</a:t>
            </a:r>
            <a:endParaRPr sz="16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Здесь вы непременно найдете самые интересные книжки и возьмете их почитать домой. Только сначала нужно записаться в библиотеку. И я прошу вас: относитесь к книгам бережно! Ведь эти книжки пригодятся еще для многих ребят. </a:t>
            </a:r>
            <a:endParaRPr baseline="30000" sz="16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00" y="191900"/>
            <a:ext cx="3864875" cy="48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15850"/>
            <a:ext cx="4436251" cy="475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5450" y="2762600"/>
            <a:ext cx="3149075" cy="23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595075" y="3263925"/>
            <a:ext cx="23799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C1130"/>
                </a:solidFill>
                <a:highlight>
                  <a:srgbClr val="EAD1DC"/>
                </a:highlight>
              </a:rPr>
              <a:t>Режим работы:</a:t>
            </a:r>
            <a:endParaRPr b="1" sz="1200">
              <a:solidFill>
                <a:srgbClr val="4C1130"/>
              </a:solidFill>
              <a:highlight>
                <a:srgbClr val="EAD1DC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C1130"/>
                </a:solidFill>
                <a:highlight>
                  <a:srgbClr val="EAD1DC"/>
                </a:highlight>
              </a:rPr>
              <a:t>пн - пт 11:00 - 20:00</a:t>
            </a:r>
            <a:endParaRPr b="1" sz="1200">
              <a:solidFill>
                <a:srgbClr val="4C1130"/>
              </a:solidFill>
              <a:highlight>
                <a:srgbClr val="EAD1DC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C1130"/>
                </a:solidFill>
                <a:highlight>
                  <a:srgbClr val="EAD1DC"/>
                </a:highlight>
              </a:rPr>
              <a:t>сб - выходной</a:t>
            </a:r>
            <a:endParaRPr b="1" sz="1200">
              <a:solidFill>
                <a:srgbClr val="4C1130"/>
              </a:solidFill>
              <a:highlight>
                <a:srgbClr val="EAD1DC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C1130"/>
                </a:solidFill>
                <a:highlight>
                  <a:srgbClr val="EAD1DC"/>
                </a:highlight>
              </a:rPr>
              <a:t>вс 10:00 - 18:00</a:t>
            </a:r>
            <a:endParaRPr b="1" sz="1200">
              <a:solidFill>
                <a:srgbClr val="4C1130"/>
              </a:solidFill>
              <a:highlight>
                <a:srgbClr val="EAD1DC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4C1130"/>
                </a:solidFill>
                <a:highlight>
                  <a:srgbClr val="EAD1DC"/>
                </a:highlight>
              </a:rPr>
              <a:t>последний рабочий день месяца – санитарный день</a:t>
            </a:r>
            <a:endParaRPr b="1" sz="1100">
              <a:solidFill>
                <a:srgbClr val="4C1130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C113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600" cy="47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/>
          <p:nvPr/>
        </p:nvSpPr>
        <p:spPr>
          <a:xfrm>
            <a:off x="5073650" y="355600"/>
            <a:ext cx="384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вот и творческая студия! В ней проводятся различные мероприятия: встречи с известными людьми, организуются выставки картин художников, детские мастер-классы; мастер-классы по живописи;</a:t>
            </a:r>
            <a:endParaRPr sz="18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выставки детских работ. Просто нужно заранее уточнить: какое планируется событие и записаться на мероприятие, которое вас заинтересует!</a:t>
            </a:r>
            <a:endParaRPr sz="18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7125" y="3241675"/>
            <a:ext cx="2370674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75" y="152400"/>
            <a:ext cx="4152451" cy="3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9"/>
          <p:cNvSpPr txBox="1"/>
          <p:nvPr/>
        </p:nvSpPr>
        <p:spPr>
          <a:xfrm>
            <a:off x="420175" y="4291900"/>
            <a:ext cx="65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318175" y="3984100"/>
            <a:ext cx="665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Здесь есть еще одно удобное место для проведения разных мероприятий: танцы, спектакли, концерты, творческие квартирники, презентации и др.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1907" y="3524050"/>
            <a:ext cx="1967794" cy="147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200" y="152400"/>
            <a:ext cx="4124775" cy="3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175" y="120875"/>
            <a:ext cx="4091974" cy="49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 txBox="1"/>
          <p:nvPr/>
        </p:nvSpPr>
        <p:spPr>
          <a:xfrm>
            <a:off x="340675" y="2348350"/>
            <a:ext cx="43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480000" y="817050"/>
            <a:ext cx="4092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A в кинолектории "На Морской" проходят: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- презентации книг;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- кинопоказы;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- лекции;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- детские и взрослые мероприятия.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124D"/>
                </a:solidFill>
                <a:latin typeface="Nunito"/>
                <a:ea typeface="Nunito"/>
                <a:cs typeface="Nunito"/>
                <a:sym typeface="Nunito"/>
              </a:rPr>
              <a:t>Вместимость зала - 50 человек. Удобные мягкие кресла оборудованы столиками, которые можно использовать на мероприятии при необходимости.</a:t>
            </a:r>
            <a:endParaRPr sz="1800">
              <a:solidFill>
                <a:srgbClr val="20124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1" name="Google Shape;3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125" y="3726200"/>
            <a:ext cx="1468950" cy="11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400" y="152400"/>
            <a:ext cx="46901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125" y="152400"/>
            <a:ext cx="410637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974" y="3613100"/>
            <a:ext cx="1359351" cy="12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 txBox="1"/>
          <p:nvPr/>
        </p:nvSpPr>
        <p:spPr>
          <a:xfrm>
            <a:off x="4521000" y="4313725"/>
            <a:ext cx="410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highlight>
                  <a:srgbClr val="8E7CC3"/>
                </a:highlight>
                <a:latin typeface="Nunito"/>
                <a:ea typeface="Nunito"/>
                <a:cs typeface="Nunito"/>
                <a:sym typeface="Nunito"/>
              </a:rPr>
              <a:t>Вот как, ребята, здесь можно интересно провести время!</a:t>
            </a:r>
            <a:endParaRPr>
              <a:solidFill>
                <a:srgbClr val="FFFFFF"/>
              </a:solidFill>
              <a:highlight>
                <a:srgbClr val="8E7CC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