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sldIdLst>
    <p:sldId id="256" r:id="rId2"/>
    <p:sldId id="260" r:id="rId3"/>
    <p:sldId id="286" r:id="rId4"/>
    <p:sldId id="292" r:id="rId5"/>
    <p:sldId id="293" r:id="rId6"/>
    <p:sldId id="268" r:id="rId7"/>
    <p:sldId id="261" r:id="rId8"/>
    <p:sldId id="291" r:id="rId9"/>
    <p:sldId id="269" r:id="rId10"/>
    <p:sldId id="262" r:id="rId11"/>
    <p:sldId id="265" r:id="rId12"/>
    <p:sldId id="266" r:id="rId13"/>
    <p:sldId id="267" r:id="rId14"/>
    <p:sldId id="264" r:id="rId15"/>
    <p:sldId id="263" r:id="rId16"/>
    <p:sldId id="270" r:id="rId17"/>
    <p:sldId id="290"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96" autoAdjust="0"/>
    <p:restoredTop sz="94660"/>
  </p:normalViewPr>
  <p:slideViewPr>
    <p:cSldViewPr>
      <p:cViewPr varScale="1">
        <p:scale>
          <a:sx n="107" d="100"/>
          <a:sy n="107" d="100"/>
        </p:scale>
        <p:origin x="-178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009B1E-2D24-48D5-9E7B-CBBA618A4D0C}" type="datetimeFigureOut">
              <a:rPr lang="ru-RU" smtClean="0"/>
              <a:t>07.10.2023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1AB0A2-79CB-4049-B7C4-57C51DFD0895}" type="slidenum">
              <a:rPr lang="ru-RU" smtClean="0"/>
              <a:t>‹#›</a:t>
            </a:fld>
            <a:endParaRPr lang="ru-RU"/>
          </a:p>
        </p:txBody>
      </p:sp>
    </p:spTree>
    <p:extLst>
      <p:ext uri="{BB962C8B-B14F-4D97-AF65-F5344CB8AC3E}">
        <p14:creationId xmlns:p14="http://schemas.microsoft.com/office/powerpoint/2010/main" val="24593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D1AB0A2-79CB-4049-B7C4-57C51DFD0895}" type="slidenum">
              <a:rPr lang="ru-RU" smtClean="0"/>
              <a:t>13</a:t>
            </a:fld>
            <a:endParaRPr lang="ru-RU"/>
          </a:p>
        </p:txBody>
      </p:sp>
    </p:spTree>
    <p:extLst>
      <p:ext uri="{BB962C8B-B14F-4D97-AF65-F5344CB8AC3E}">
        <p14:creationId xmlns:p14="http://schemas.microsoft.com/office/powerpoint/2010/main" val="14282972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D661A04D-507A-4295-93E8-2B695787EF45}" type="datetimeFigureOut">
              <a:rPr lang="ru-RU" smtClean="0"/>
              <a:t>07.10.2023</a:t>
            </a:fld>
            <a:endParaRPr lang="ru-RU"/>
          </a:p>
        </p:txBody>
      </p:sp>
      <p:sp>
        <p:nvSpPr>
          <p:cNvPr id="5" name="Footer Placeholder 4"/>
          <p:cNvSpPr>
            <a:spLocks noGrp="1"/>
          </p:cNvSpPr>
          <p:nvPr>
            <p:ph type="ftr" sz="quarter" idx="11"/>
          </p:nvPr>
        </p:nvSpPr>
        <p:spPr>
          <a:xfrm>
            <a:off x="1174044" y="5357592"/>
            <a:ext cx="5034845" cy="365125"/>
          </a:xfrm>
        </p:spPr>
        <p:txBody>
          <a:bodyPr/>
          <a:lstStyle/>
          <a:p>
            <a:endParaRPr lang="ru-RU"/>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B139A626-2D96-43BA-8F62-3497127DFE69}" type="slidenum">
              <a:rPr lang="ru-RU" smtClean="0"/>
              <a:t>‹#›</a:t>
            </a:fld>
            <a:endParaRPr lang="ru-RU"/>
          </a:p>
        </p:txBody>
      </p:sp>
    </p:spTree>
  </p:cSld>
  <p:clrMapOvr>
    <a:masterClrMapping/>
  </p:clrMapOvr>
  <p:transition spd="slow">
    <p:cove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661A04D-507A-4295-93E8-2B695787EF45}" type="datetimeFigureOut">
              <a:rPr lang="ru-RU" smtClean="0"/>
              <a:t>07.10.2023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39A626-2D96-43BA-8F62-3497127DFE69}" type="slidenum">
              <a:rPr lang="ru-RU" smtClean="0"/>
              <a:t>‹#›</a:t>
            </a:fld>
            <a:endParaRPr lang="ru-RU"/>
          </a:p>
        </p:txBody>
      </p:sp>
    </p:spTree>
  </p:cSld>
  <p:clrMapOvr>
    <a:masterClrMapping/>
  </p:clrMapOvr>
  <p:transition spd="slow">
    <p:cove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661A04D-507A-4295-93E8-2B695787EF45}" type="datetimeFigureOut">
              <a:rPr lang="ru-RU" smtClean="0"/>
              <a:t>07.10.2023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39A626-2D96-43BA-8F62-3497127DFE69}" type="slidenum">
              <a:rPr lang="ru-RU" smtClean="0"/>
              <a:t>‹#›</a:t>
            </a:fld>
            <a:endParaRPr lang="ru-RU"/>
          </a:p>
        </p:txBody>
      </p:sp>
    </p:spTree>
  </p:cSld>
  <p:clrMapOvr>
    <a:masterClrMapping/>
  </p:clrMapOvr>
  <p:transition spd="slow">
    <p:cove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661A04D-507A-4295-93E8-2B695787EF45}" type="datetimeFigureOut">
              <a:rPr lang="ru-RU" smtClean="0"/>
              <a:t>07.10.2023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39A626-2D96-43BA-8F62-3497127DFE69}" type="slidenum">
              <a:rPr lang="ru-RU" smtClean="0"/>
              <a:t>‹#›</a:t>
            </a:fld>
            <a:endParaRPr lang="ru-RU"/>
          </a:p>
        </p:txBody>
      </p:sp>
    </p:spTree>
  </p:cSld>
  <p:clrMapOvr>
    <a:masterClrMapping/>
  </p:clrMapOvr>
  <p:transition spd="slow">
    <p:cove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661A04D-507A-4295-93E8-2B695787EF45}" type="datetimeFigureOut">
              <a:rPr lang="ru-RU" smtClean="0"/>
              <a:t>07.10.2023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39A626-2D96-43BA-8F62-3497127DFE69}" type="slidenum">
              <a:rPr lang="ru-RU" smtClean="0"/>
              <a:t>‹#›</a:t>
            </a:fld>
            <a:endParaRPr lang="ru-RU"/>
          </a:p>
        </p:txBody>
      </p:sp>
    </p:spTree>
  </p:cSld>
  <p:clrMapOvr>
    <a:masterClrMapping/>
  </p:clrMapOvr>
  <p:transition spd="slow">
    <p:cove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D661A04D-507A-4295-93E8-2B695787EF45}" type="datetimeFigureOut">
              <a:rPr lang="ru-RU" smtClean="0"/>
              <a:t>07.10.2023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39A626-2D96-43BA-8F62-3497127DFE69}" type="slidenum">
              <a:rPr lang="ru-RU" smtClean="0"/>
              <a:t>‹#›</a:t>
            </a:fld>
            <a:endParaRPr lang="ru-RU"/>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ransition spd="slow">
    <p:cove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D661A04D-507A-4295-93E8-2B695787EF45}" type="datetimeFigureOut">
              <a:rPr lang="ru-RU" smtClean="0"/>
              <a:t>07.10.2023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39A626-2D96-43BA-8F62-3497127DFE69}" type="slidenum">
              <a:rPr lang="ru-RU" smtClean="0"/>
              <a:t>‹#›</a:t>
            </a:fld>
            <a:endParaRPr lang="ru-RU"/>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ransition spd="slow">
    <p:cove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D661A04D-507A-4295-93E8-2B695787EF45}" type="datetimeFigureOut">
              <a:rPr lang="ru-RU" smtClean="0"/>
              <a:t>07.10.2023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39A626-2D96-43BA-8F62-3497127DFE69}" type="slidenum">
              <a:rPr lang="ru-RU" smtClean="0"/>
              <a:t>‹#›</a:t>
            </a:fld>
            <a:endParaRPr lang="ru-RU"/>
          </a:p>
        </p:txBody>
      </p:sp>
    </p:spTree>
  </p:cSld>
  <p:clrMapOvr>
    <a:masterClrMapping/>
  </p:clrMapOvr>
  <p:transition spd="slow">
    <p:cove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61A04D-507A-4295-93E8-2B695787EF45}" type="datetimeFigureOut">
              <a:rPr lang="ru-RU" smtClean="0"/>
              <a:t>07.10.2023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39A626-2D96-43BA-8F62-3497127DFE69}" type="slidenum">
              <a:rPr lang="ru-RU" smtClean="0"/>
              <a:t>‹#›</a:t>
            </a:fld>
            <a:endParaRPr lang="ru-RU"/>
          </a:p>
        </p:txBody>
      </p:sp>
    </p:spTree>
  </p:cSld>
  <p:clrMapOvr>
    <a:masterClrMapping/>
  </p:clrMapOvr>
  <p:transition spd="slow">
    <p:cove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fld id="{D661A04D-507A-4295-93E8-2B695787EF45}" type="datetimeFigureOut">
              <a:rPr lang="ru-RU" smtClean="0"/>
              <a:t>07.10.2023</a:t>
            </a:fld>
            <a:endParaRPr lang="ru-RU"/>
          </a:p>
        </p:txBody>
      </p:sp>
      <p:sp>
        <p:nvSpPr>
          <p:cNvPr id="6" name="Footer Placeholder 5"/>
          <p:cNvSpPr>
            <a:spLocks noGrp="1"/>
          </p:cNvSpPr>
          <p:nvPr>
            <p:ph type="ftr" sz="quarter" idx="11"/>
          </p:nvPr>
        </p:nvSpPr>
        <p:spPr>
          <a:xfrm rot="-60000">
            <a:off x="914554" y="5829261"/>
            <a:ext cx="3522607" cy="365125"/>
          </a:xfrm>
        </p:spPr>
        <p:txBody>
          <a:bodyPr/>
          <a:lstStyle/>
          <a:p>
            <a:endParaRPr lang="ru-RU"/>
          </a:p>
        </p:txBody>
      </p:sp>
      <p:sp>
        <p:nvSpPr>
          <p:cNvPr id="7" name="Slide Number Placeholder 6"/>
          <p:cNvSpPr>
            <a:spLocks noGrp="1"/>
          </p:cNvSpPr>
          <p:nvPr>
            <p:ph type="sldNum" sz="quarter" idx="12"/>
          </p:nvPr>
        </p:nvSpPr>
        <p:spPr>
          <a:xfrm rot="60000">
            <a:off x="7557313" y="5896961"/>
            <a:ext cx="554023" cy="365125"/>
          </a:xfrm>
        </p:spPr>
        <p:txBody>
          <a:bodyPr/>
          <a:lstStyle/>
          <a:p>
            <a:fld id="{B139A626-2D96-43BA-8F62-3497127DFE69}" type="slidenum">
              <a:rPr lang="ru-RU" smtClean="0"/>
              <a:t>‹#›</a:t>
            </a:fld>
            <a:endParaRPr lang="ru-RU"/>
          </a:p>
        </p:txBody>
      </p:sp>
    </p:spTree>
  </p:cSld>
  <p:clrMapOvr>
    <a:masterClrMapping/>
  </p:clrMapOvr>
  <p:transition spd="slow">
    <p:cove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fld id="{D661A04D-507A-4295-93E8-2B695787EF45}" type="datetimeFigureOut">
              <a:rPr lang="ru-RU" smtClean="0"/>
              <a:t>07.10.2023</a:t>
            </a:fld>
            <a:endParaRPr lang="ru-RU"/>
          </a:p>
        </p:txBody>
      </p:sp>
      <p:sp>
        <p:nvSpPr>
          <p:cNvPr id="6" name="Footer Placeholder 5"/>
          <p:cNvSpPr>
            <a:spLocks noGrp="1"/>
          </p:cNvSpPr>
          <p:nvPr>
            <p:ph type="ftr" sz="quarter" idx="11"/>
          </p:nvPr>
        </p:nvSpPr>
        <p:spPr>
          <a:xfrm rot="-60000">
            <a:off x="914569" y="5831037"/>
            <a:ext cx="3319043" cy="365125"/>
          </a:xfrm>
        </p:spPr>
        <p:txBody>
          <a:bodyPr/>
          <a:lstStyle/>
          <a:p>
            <a:endParaRPr lang="ru-RU"/>
          </a:p>
        </p:txBody>
      </p:sp>
      <p:sp>
        <p:nvSpPr>
          <p:cNvPr id="7" name="Slide Number Placeholder 6"/>
          <p:cNvSpPr>
            <a:spLocks noGrp="1"/>
          </p:cNvSpPr>
          <p:nvPr>
            <p:ph type="sldNum" sz="quarter" idx="12"/>
          </p:nvPr>
        </p:nvSpPr>
        <p:spPr>
          <a:xfrm rot="60000">
            <a:off x="7562089" y="5900026"/>
            <a:ext cx="554023" cy="365125"/>
          </a:xfrm>
        </p:spPr>
        <p:txBody>
          <a:bodyPr/>
          <a:lstStyle/>
          <a:p>
            <a:fld id="{B139A626-2D96-43BA-8F62-3497127DFE69}" type="slidenum">
              <a:rPr lang="ru-RU" smtClean="0"/>
              <a:t>‹#›</a:t>
            </a:fld>
            <a:endParaRPr lang="ru-RU"/>
          </a:p>
        </p:txBody>
      </p:sp>
    </p:spTree>
  </p:cSld>
  <p:clrMapOvr>
    <a:masterClrMapping/>
  </p:clrMapOvr>
  <p:transition spd="slow">
    <p:cove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D661A04D-507A-4295-93E8-2B695787EF45}" type="datetimeFigureOut">
              <a:rPr lang="ru-RU" smtClean="0"/>
              <a:t>07.10.2023</a:t>
            </a:fld>
            <a:endParaRPr lang="ru-R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ru-RU"/>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B139A626-2D96-43BA-8F62-3497127DFE69}"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cover/>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1614" y="836712"/>
            <a:ext cx="6984776" cy="1944216"/>
          </a:xfrm>
        </p:spPr>
        <p:txBody>
          <a:bodyPr>
            <a:noAutofit/>
          </a:bodyPr>
          <a:lstStyle/>
          <a:p>
            <a:pPr algn="ctr"/>
            <a:r>
              <a:rPr lang="ru-RU" sz="3600" dirty="0" smtClean="0">
                <a:solidFill>
                  <a:srgbClr val="002060"/>
                </a:solidFill>
                <a:cs typeface="Times New Roman" panose="02020603050405020304" pitchFamily="18" charset="0"/>
              </a:rPr>
              <a:t/>
            </a:r>
            <a:br>
              <a:rPr lang="ru-RU" sz="3600" dirty="0" smtClean="0">
                <a:solidFill>
                  <a:srgbClr val="002060"/>
                </a:solidFill>
                <a:cs typeface="Times New Roman" panose="02020603050405020304" pitchFamily="18" charset="0"/>
              </a:rPr>
            </a:br>
            <a:r>
              <a:rPr lang="ru-RU" sz="3600" dirty="0">
                <a:solidFill>
                  <a:srgbClr val="002060"/>
                </a:solidFill>
                <a:cs typeface="Times New Roman" panose="02020603050405020304" pitchFamily="18" charset="0"/>
              </a:rPr>
              <a:t/>
            </a:r>
            <a:br>
              <a:rPr lang="ru-RU" sz="3600" dirty="0">
                <a:solidFill>
                  <a:srgbClr val="002060"/>
                </a:solidFill>
                <a:cs typeface="Times New Roman" panose="02020603050405020304" pitchFamily="18" charset="0"/>
              </a:rPr>
            </a:br>
            <a:r>
              <a:rPr lang="ru-RU" sz="3600" dirty="0" smtClean="0">
                <a:solidFill>
                  <a:srgbClr val="002060"/>
                </a:solidFill>
                <a:cs typeface="Times New Roman" panose="02020603050405020304" pitchFamily="18" charset="0"/>
              </a:rPr>
              <a:t/>
            </a:r>
            <a:br>
              <a:rPr lang="ru-RU" sz="3600" dirty="0" smtClean="0">
                <a:solidFill>
                  <a:srgbClr val="002060"/>
                </a:solidFill>
                <a:cs typeface="Times New Roman" panose="02020603050405020304" pitchFamily="18" charset="0"/>
              </a:rPr>
            </a:br>
            <a:r>
              <a:rPr lang="ru-RU" sz="3600" dirty="0" smtClean="0">
                <a:solidFill>
                  <a:srgbClr val="002060"/>
                </a:solidFill>
                <a:cs typeface="Times New Roman" panose="02020603050405020304" pitchFamily="18" charset="0"/>
              </a:rPr>
              <a:t/>
            </a:r>
            <a:br>
              <a:rPr lang="ru-RU" sz="3600" dirty="0" smtClean="0">
                <a:solidFill>
                  <a:srgbClr val="002060"/>
                </a:solidFill>
                <a:cs typeface="Times New Roman" panose="02020603050405020304" pitchFamily="18" charset="0"/>
              </a:rPr>
            </a:br>
            <a:r>
              <a:rPr lang="ru-RU" sz="3600" dirty="0">
                <a:solidFill>
                  <a:srgbClr val="002060"/>
                </a:solidFill>
                <a:cs typeface="Times New Roman" panose="02020603050405020304" pitchFamily="18" charset="0"/>
              </a:rPr>
              <a:t/>
            </a:r>
            <a:br>
              <a:rPr lang="ru-RU" sz="3600" dirty="0">
                <a:solidFill>
                  <a:srgbClr val="002060"/>
                </a:solidFill>
                <a:cs typeface="Times New Roman" panose="02020603050405020304" pitchFamily="18" charset="0"/>
              </a:rPr>
            </a:br>
            <a:r>
              <a:rPr lang="ru-RU" sz="3600" dirty="0" smtClean="0">
                <a:solidFill>
                  <a:srgbClr val="002060"/>
                </a:solidFill>
                <a:cs typeface="Times New Roman" panose="02020603050405020304" pitchFamily="18" charset="0"/>
              </a:rPr>
              <a:t/>
            </a:r>
            <a:br>
              <a:rPr lang="ru-RU" sz="3600" dirty="0" smtClean="0">
                <a:solidFill>
                  <a:srgbClr val="002060"/>
                </a:solidFill>
                <a:cs typeface="Times New Roman" panose="02020603050405020304" pitchFamily="18" charset="0"/>
              </a:rPr>
            </a:br>
            <a:r>
              <a:rPr lang="ru-RU" sz="3600" dirty="0">
                <a:solidFill>
                  <a:srgbClr val="002060"/>
                </a:solidFill>
                <a:cs typeface="Times New Roman" panose="02020603050405020304" pitchFamily="18" charset="0"/>
              </a:rPr>
              <a:t/>
            </a:r>
            <a:br>
              <a:rPr lang="ru-RU" sz="3600" dirty="0">
                <a:solidFill>
                  <a:srgbClr val="002060"/>
                </a:solidFill>
                <a:cs typeface="Times New Roman" panose="02020603050405020304" pitchFamily="18" charset="0"/>
              </a:rPr>
            </a:br>
            <a:r>
              <a:rPr lang="ru-RU" sz="3600" dirty="0" smtClean="0">
                <a:solidFill>
                  <a:srgbClr val="002060"/>
                </a:solidFill>
                <a:cs typeface="Times New Roman" panose="02020603050405020304" pitchFamily="18" charset="0"/>
              </a:rPr>
              <a:t/>
            </a:r>
            <a:br>
              <a:rPr lang="ru-RU" sz="3600" dirty="0" smtClean="0">
                <a:solidFill>
                  <a:srgbClr val="002060"/>
                </a:solidFill>
                <a:cs typeface="Times New Roman" panose="02020603050405020304" pitchFamily="18" charset="0"/>
              </a:rPr>
            </a:br>
            <a:r>
              <a:rPr lang="ru-RU" sz="3600" dirty="0">
                <a:solidFill>
                  <a:srgbClr val="002060"/>
                </a:solidFill>
                <a:cs typeface="Times New Roman" panose="02020603050405020304" pitchFamily="18" charset="0"/>
              </a:rPr>
              <a:t/>
            </a:r>
            <a:br>
              <a:rPr lang="ru-RU" sz="3600" dirty="0">
                <a:solidFill>
                  <a:srgbClr val="002060"/>
                </a:solidFill>
                <a:cs typeface="Times New Roman" panose="02020603050405020304" pitchFamily="18" charset="0"/>
              </a:rPr>
            </a:br>
            <a:r>
              <a:rPr lang="ru-RU" sz="3600" dirty="0" smtClean="0">
                <a:solidFill>
                  <a:srgbClr val="002060"/>
                </a:solidFill>
                <a:cs typeface="Times New Roman" panose="02020603050405020304" pitchFamily="18" charset="0"/>
              </a:rPr>
              <a:t/>
            </a:r>
            <a:br>
              <a:rPr lang="ru-RU" sz="3600" dirty="0" smtClean="0">
                <a:solidFill>
                  <a:srgbClr val="002060"/>
                </a:solidFill>
                <a:cs typeface="Times New Roman" panose="02020603050405020304" pitchFamily="18" charset="0"/>
              </a:rPr>
            </a:br>
            <a:r>
              <a:rPr lang="ru-RU" sz="3600" dirty="0">
                <a:solidFill>
                  <a:srgbClr val="002060"/>
                </a:solidFill>
                <a:cs typeface="Times New Roman" panose="02020603050405020304" pitchFamily="18" charset="0"/>
              </a:rPr>
              <a:t/>
            </a:r>
            <a:br>
              <a:rPr lang="ru-RU" sz="3600" dirty="0">
                <a:solidFill>
                  <a:srgbClr val="002060"/>
                </a:solidFill>
                <a:cs typeface="Times New Roman" panose="02020603050405020304" pitchFamily="18" charset="0"/>
              </a:rPr>
            </a:br>
            <a:r>
              <a:rPr lang="ru-RU" sz="3600" dirty="0" smtClean="0">
                <a:solidFill>
                  <a:srgbClr val="002060"/>
                </a:solidFill>
                <a:cs typeface="Times New Roman" panose="02020603050405020304" pitchFamily="18" charset="0"/>
              </a:rPr>
              <a:t/>
            </a:r>
            <a:br>
              <a:rPr lang="ru-RU" sz="3600" dirty="0" smtClean="0">
                <a:solidFill>
                  <a:srgbClr val="002060"/>
                </a:solidFill>
                <a:cs typeface="Times New Roman" panose="02020603050405020304" pitchFamily="18" charset="0"/>
              </a:rPr>
            </a:br>
            <a:r>
              <a:rPr lang="ru-RU" sz="3600" dirty="0">
                <a:solidFill>
                  <a:srgbClr val="002060"/>
                </a:solidFill>
                <a:cs typeface="Times New Roman" panose="02020603050405020304" pitchFamily="18" charset="0"/>
              </a:rPr>
              <a:t/>
            </a:r>
            <a:br>
              <a:rPr lang="ru-RU" sz="3600" dirty="0">
                <a:solidFill>
                  <a:srgbClr val="002060"/>
                </a:solidFill>
                <a:cs typeface="Times New Roman" panose="02020603050405020304" pitchFamily="18" charset="0"/>
              </a:rPr>
            </a:br>
            <a:r>
              <a:rPr lang="ru-RU" sz="3600" dirty="0" smtClean="0">
                <a:solidFill>
                  <a:srgbClr val="002060"/>
                </a:solidFill>
                <a:cs typeface="Times New Roman" panose="02020603050405020304" pitchFamily="18" charset="0"/>
              </a:rPr>
              <a:t/>
            </a:r>
            <a:br>
              <a:rPr lang="ru-RU" sz="3600" dirty="0" smtClean="0">
                <a:solidFill>
                  <a:srgbClr val="002060"/>
                </a:solidFill>
                <a:cs typeface="Times New Roman" panose="02020603050405020304" pitchFamily="18" charset="0"/>
              </a:rPr>
            </a:br>
            <a:r>
              <a:rPr lang="ru-RU" sz="3600" dirty="0">
                <a:solidFill>
                  <a:srgbClr val="002060"/>
                </a:solidFill>
                <a:cs typeface="Times New Roman" panose="02020603050405020304" pitchFamily="18" charset="0"/>
              </a:rPr>
              <a:t/>
            </a:r>
            <a:br>
              <a:rPr lang="ru-RU" sz="3600" dirty="0">
                <a:solidFill>
                  <a:srgbClr val="002060"/>
                </a:solidFill>
                <a:cs typeface="Times New Roman" panose="02020603050405020304" pitchFamily="18" charset="0"/>
              </a:rPr>
            </a:br>
            <a:r>
              <a:rPr lang="ru-RU" sz="3600" dirty="0" smtClean="0">
                <a:solidFill>
                  <a:srgbClr val="002060"/>
                </a:solidFill>
                <a:cs typeface="Times New Roman" panose="02020603050405020304" pitchFamily="18" charset="0"/>
              </a:rPr>
              <a:t/>
            </a:r>
            <a:br>
              <a:rPr lang="ru-RU" sz="3600" dirty="0" smtClean="0">
                <a:solidFill>
                  <a:srgbClr val="002060"/>
                </a:solidFill>
                <a:cs typeface="Times New Roman" panose="02020603050405020304" pitchFamily="18" charset="0"/>
              </a:rPr>
            </a:br>
            <a:r>
              <a:rPr lang="ru-RU" sz="3600" dirty="0">
                <a:solidFill>
                  <a:srgbClr val="002060"/>
                </a:solidFill>
                <a:cs typeface="Times New Roman" panose="02020603050405020304" pitchFamily="18" charset="0"/>
              </a:rPr>
              <a:t/>
            </a:r>
            <a:br>
              <a:rPr lang="ru-RU" sz="3600" dirty="0">
                <a:solidFill>
                  <a:srgbClr val="002060"/>
                </a:solidFill>
                <a:cs typeface="Times New Roman" panose="02020603050405020304" pitchFamily="18" charset="0"/>
              </a:rPr>
            </a:br>
            <a:r>
              <a:rPr lang="ru-RU" sz="3600" dirty="0" smtClean="0">
                <a:solidFill>
                  <a:srgbClr val="002060"/>
                </a:solidFill>
                <a:cs typeface="Times New Roman" panose="02020603050405020304" pitchFamily="18" charset="0"/>
              </a:rPr>
              <a:t/>
            </a:r>
            <a:br>
              <a:rPr lang="ru-RU" sz="3600" dirty="0" smtClean="0">
                <a:solidFill>
                  <a:srgbClr val="002060"/>
                </a:solidFill>
                <a:cs typeface="Times New Roman" panose="02020603050405020304" pitchFamily="18" charset="0"/>
              </a:rPr>
            </a:br>
            <a:endParaRPr lang="ru-RU" sz="3600" dirty="0">
              <a:solidFill>
                <a:srgbClr val="002060"/>
              </a:solidFill>
              <a:cs typeface="Times New Roman" panose="02020603050405020304" pitchFamily="18" charset="0"/>
            </a:endParaRPr>
          </a:p>
        </p:txBody>
      </p:sp>
      <p:sp>
        <p:nvSpPr>
          <p:cNvPr id="3" name="Подзаголовок 2"/>
          <p:cNvSpPr>
            <a:spLocks noGrp="1"/>
          </p:cNvSpPr>
          <p:nvPr>
            <p:ph type="subTitle" idx="1"/>
          </p:nvPr>
        </p:nvSpPr>
        <p:spPr/>
        <p:txBody>
          <a:bodyPr>
            <a:normAutofit fontScale="25000" lnSpcReduction="20000"/>
          </a:bodyPr>
          <a:lstStyle/>
          <a:p>
            <a:endParaRPr lang="ru-RU" sz="9600" dirty="0">
              <a:latin typeface="Times New Roman" panose="02020603050405020304" pitchFamily="18" charset="0"/>
              <a:cs typeface="Times New Roman" panose="02020603050405020304" pitchFamily="18" charset="0"/>
            </a:endParaRPr>
          </a:p>
          <a:p>
            <a:r>
              <a:rPr lang="ru-RU" sz="9600" dirty="0" smtClean="0">
                <a:latin typeface="Times New Roman" panose="02020603050405020304" pitchFamily="18" charset="0"/>
                <a:cs typeface="Times New Roman" panose="02020603050405020304" pitchFamily="18" charset="0"/>
              </a:rPr>
              <a:t>Презентацию подготовила:</a:t>
            </a:r>
          </a:p>
          <a:p>
            <a:r>
              <a:rPr lang="ru-RU" sz="9600" dirty="0" err="1" smtClean="0">
                <a:latin typeface="Times New Roman" panose="02020603050405020304" pitchFamily="18" charset="0"/>
                <a:cs typeface="Times New Roman" panose="02020603050405020304" pitchFamily="18" charset="0"/>
              </a:rPr>
              <a:t>Линецкая</a:t>
            </a:r>
            <a:r>
              <a:rPr lang="ru-RU" sz="9600" dirty="0" smtClean="0">
                <a:latin typeface="Times New Roman" panose="02020603050405020304" pitchFamily="18" charset="0"/>
                <a:cs typeface="Times New Roman" panose="02020603050405020304" pitchFamily="18" charset="0"/>
              </a:rPr>
              <a:t> </a:t>
            </a:r>
            <a:r>
              <a:rPr lang="ru-RU" sz="9600" dirty="0" err="1" smtClean="0">
                <a:latin typeface="Times New Roman" panose="02020603050405020304" pitchFamily="18" charset="0"/>
                <a:cs typeface="Times New Roman" panose="02020603050405020304" pitchFamily="18" charset="0"/>
              </a:rPr>
              <a:t>Айгюль</a:t>
            </a:r>
            <a:r>
              <a:rPr lang="ru-RU" sz="9600" dirty="0" smtClean="0">
                <a:latin typeface="Times New Roman" panose="02020603050405020304" pitchFamily="18" charset="0"/>
                <a:cs typeface="Times New Roman" panose="02020603050405020304" pitchFamily="18" charset="0"/>
              </a:rPr>
              <a:t> </a:t>
            </a:r>
            <a:r>
              <a:rPr lang="ru-RU" sz="9600" dirty="0" err="1" smtClean="0">
                <a:latin typeface="Times New Roman" panose="02020603050405020304" pitchFamily="18" charset="0"/>
                <a:cs typeface="Times New Roman" panose="02020603050405020304" pitchFamily="18" charset="0"/>
              </a:rPr>
              <a:t>Рауфатовна</a:t>
            </a:r>
            <a:endParaRPr lang="ru-RU" sz="9600" dirty="0" smtClean="0">
              <a:latin typeface="Times New Roman" panose="02020603050405020304" pitchFamily="18" charset="0"/>
              <a:cs typeface="Times New Roman" panose="02020603050405020304" pitchFamily="18" charset="0"/>
            </a:endParaRPr>
          </a:p>
          <a:p>
            <a:r>
              <a:rPr lang="ru-RU" sz="9600" dirty="0">
                <a:latin typeface="Times New Roman" panose="02020603050405020304" pitchFamily="18" charset="0"/>
                <a:cs typeface="Times New Roman" panose="02020603050405020304" pitchFamily="18" charset="0"/>
              </a:rPr>
              <a:t>в</a:t>
            </a:r>
            <a:r>
              <a:rPr lang="ru-RU" sz="9600" dirty="0" smtClean="0">
                <a:latin typeface="Times New Roman" panose="02020603050405020304" pitchFamily="18" charset="0"/>
                <a:cs typeface="Times New Roman" panose="02020603050405020304" pitchFamily="18" charset="0"/>
              </a:rPr>
              <a:t>оспитатель</a:t>
            </a:r>
          </a:p>
          <a:p>
            <a:r>
              <a:rPr lang="ru-RU" sz="9600" dirty="0" smtClean="0">
                <a:latin typeface="Times New Roman" panose="02020603050405020304" pitchFamily="18" charset="0"/>
                <a:cs typeface="Times New Roman" panose="02020603050405020304" pitchFamily="18" charset="0"/>
              </a:rPr>
              <a:t>ГБДОУ № 73 «Василёк»</a:t>
            </a:r>
            <a:endParaRPr lang="ru-RU" sz="96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123728" y="1556792"/>
            <a:ext cx="5107143" cy="1815882"/>
          </a:xfrm>
          <a:prstGeom prst="rect">
            <a:avLst/>
          </a:prstGeom>
        </p:spPr>
        <p:txBody>
          <a:bodyPr wrap="square">
            <a:spAutoFit/>
          </a:bodyPr>
          <a:lstStyle/>
          <a:p>
            <a:pPr algn="ctr"/>
            <a:r>
              <a:rPr lang="ru-RU" sz="2800" dirty="0">
                <a:latin typeface="+mj-lt"/>
              </a:rPr>
              <a:t>Мастер-класс </a:t>
            </a:r>
            <a:br>
              <a:rPr lang="ru-RU" sz="2800" dirty="0">
                <a:latin typeface="+mj-lt"/>
              </a:rPr>
            </a:br>
            <a:r>
              <a:rPr lang="ru-RU" sz="2800" dirty="0">
                <a:latin typeface="+mj-lt"/>
              </a:rPr>
              <a:t>«Ознакомление дошкольников 5-6 лет с природными зонами: тайга»</a:t>
            </a:r>
          </a:p>
        </p:txBody>
      </p:sp>
    </p:spTree>
    <p:extLst>
      <p:ext uri="{BB962C8B-B14F-4D97-AF65-F5344CB8AC3E}">
        <p14:creationId xmlns:p14="http://schemas.microsoft.com/office/powerpoint/2010/main" val="2733636380"/>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63040" y="1052736"/>
            <a:ext cx="6196405" cy="4670333"/>
          </a:xfrm>
        </p:spPr>
        <p:txBody>
          <a:bodyPr>
            <a:normAutofit/>
          </a:bodyPr>
          <a:lstStyle/>
          <a:p>
            <a:pPr marL="0" indent="0">
              <a:buNone/>
            </a:pPr>
            <a:r>
              <a:rPr lang="ru-RU" sz="1800" dirty="0">
                <a:latin typeface="+mj-lt"/>
              </a:rPr>
              <a:t>Гордостью Приморского края в России является Уссурийская тайга. Этот природный комплекс ценится своими ресурсами и красивыми пейзажами. Но самое важное – здесь живет очень редкий представитель – уссурийский тигр, которого в природе осталось всего несколько </a:t>
            </a:r>
            <a:r>
              <a:rPr lang="ru-RU" sz="1800" dirty="0" smtClean="0">
                <a:latin typeface="+mj-lt"/>
              </a:rPr>
              <a:t>десятков</a:t>
            </a:r>
            <a:r>
              <a:rPr lang="ru-RU" sz="1800" dirty="0" smtClean="0">
                <a:latin typeface="+mj-lt"/>
                <a:cs typeface="Times New Roman" panose="02020603050405020304" pitchFamily="18" charset="0"/>
              </a:rPr>
              <a:t>.</a:t>
            </a:r>
          </a:p>
          <a:p>
            <a:pPr marL="0" indent="0">
              <a:buNone/>
            </a:pPr>
            <a:endParaRPr lang="ru-RU" sz="2000" dirty="0" smtClean="0"/>
          </a:p>
        </p:txBody>
      </p:sp>
      <p:pic>
        <p:nvPicPr>
          <p:cNvPr id="5122" name="Picture 2" descr="C:\Users\Станислав\Desktop\ussuriyskiy-tigr-e15131098086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2852936"/>
            <a:ext cx="3960440" cy="28595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443093"/>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5617" y="980728"/>
            <a:ext cx="3240359" cy="4680520"/>
          </a:xfrm>
        </p:spPr>
        <p:txBody>
          <a:bodyPr>
            <a:normAutofit/>
          </a:bodyPr>
          <a:lstStyle/>
          <a:p>
            <a:pPr marL="0" indent="0">
              <a:buNone/>
            </a:pPr>
            <a:r>
              <a:rPr lang="ru-RU" sz="2000" i="1" dirty="0">
                <a:latin typeface="+mj-lt"/>
              </a:rPr>
              <a:t>Конечно Тигр! Все знают его:</a:t>
            </a:r>
          </a:p>
          <a:p>
            <a:pPr marL="0" indent="0">
              <a:buNone/>
            </a:pPr>
            <a:r>
              <a:rPr lang="ru-RU" sz="2000" i="1" dirty="0">
                <a:latin typeface="+mj-lt"/>
              </a:rPr>
              <a:t>С виду кошка, но большая,</a:t>
            </a:r>
          </a:p>
          <a:p>
            <a:pPr marL="0" indent="0">
              <a:buNone/>
            </a:pPr>
            <a:r>
              <a:rPr lang="ru-RU" sz="2000" i="1" dirty="0">
                <a:latin typeface="+mj-lt"/>
              </a:rPr>
              <a:t>Вас играть не приглашает</a:t>
            </a:r>
          </a:p>
          <a:p>
            <a:pPr marL="0" indent="0">
              <a:buNone/>
            </a:pPr>
            <a:r>
              <a:rPr lang="ru-RU" sz="2000" i="1" dirty="0">
                <a:latin typeface="+mj-lt"/>
              </a:rPr>
              <a:t>Не товарищ он для игр</a:t>
            </a:r>
          </a:p>
          <a:p>
            <a:pPr marL="0" indent="0">
              <a:buNone/>
            </a:pPr>
            <a:r>
              <a:rPr lang="ru-RU" sz="2000" i="1" dirty="0">
                <a:latin typeface="+mj-lt"/>
              </a:rPr>
              <a:t>Дикий уссурийский тигр!</a:t>
            </a:r>
          </a:p>
          <a:p>
            <a:pPr marL="0" indent="0">
              <a:buNone/>
            </a:pPr>
            <a:endParaRPr lang="ru-RU" sz="2000" dirty="0" smtClean="0">
              <a:latin typeface="+mj-lt"/>
            </a:endParaRPr>
          </a:p>
          <a:p>
            <a:pPr marL="0" indent="0">
              <a:buNone/>
            </a:pPr>
            <a:r>
              <a:rPr lang="ru-RU" sz="2000" dirty="0" smtClean="0">
                <a:latin typeface="+mj-lt"/>
              </a:rPr>
              <a:t>Его </a:t>
            </a:r>
            <a:r>
              <a:rPr lang="ru-RU" sz="2000" dirty="0">
                <a:latin typeface="+mj-lt"/>
              </a:rPr>
              <a:t>также называют Амурским тигром или дальневосточным, является очень известным жителем наших лесов. </a:t>
            </a:r>
            <a:endParaRPr lang="ru-RU" sz="2000" dirty="0" smtClean="0">
              <a:latin typeface="+mj-lt"/>
            </a:endParaRPr>
          </a:p>
        </p:txBody>
      </p:sp>
      <p:pic>
        <p:nvPicPr>
          <p:cNvPr id="7170" name="Picture 2" descr="C:\Users\Станислав\Desktop\dbc5e66d12c337d172936b2c5c645805.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764704"/>
            <a:ext cx="3434449" cy="24127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171" name="Picture 3" descr="C:\Users\Станислав\Desktop\88745554521346b43bcab19ec7e9c0150c8ec1b1_256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3645024"/>
            <a:ext cx="3500252" cy="23517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418218"/>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dirty="0"/>
          </a:p>
        </p:txBody>
      </p:sp>
      <p:pic>
        <p:nvPicPr>
          <p:cNvPr id="8195" name="Picture 3" descr="C:\Users\Станислав\Desktop\amurskiy_tigr9-e14104050174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836712"/>
            <a:ext cx="7321828" cy="51767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665232"/>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463040" y="836713"/>
            <a:ext cx="6196405" cy="2160240"/>
          </a:xfrm>
        </p:spPr>
        <p:txBody>
          <a:bodyPr>
            <a:normAutofit fontScale="55000" lnSpcReduction="20000"/>
          </a:bodyPr>
          <a:lstStyle/>
          <a:p>
            <a:pPr marL="0" indent="0">
              <a:buNone/>
            </a:pPr>
            <a:r>
              <a:rPr lang="ru-RU" sz="2900" dirty="0">
                <a:latin typeface="+mj-lt"/>
              </a:rPr>
              <a:t>В Сибирской тайге водится бурый медведь. Он самый крупный зверь наших лесов, поэтому его называют хозяином Сибирской тайги. Питается он сочной зеленью, ягодами, корневищами, кедровыми орехами. Когда растений не хватает, то ловит грызунов, муравьёв, лосей, кабанов, глухарей, тетеревов. Медведь очень любит мёд, нападает на пчельники и разламывает ульи. Зимой медведь спит в своей берлоги, а весной у него появляются медвежата. Встреча с хозяином Сибирской тайги, может быть очень опасна. Он может нападать на человека и домашних животных</a:t>
            </a:r>
            <a:r>
              <a:rPr lang="ru-RU" sz="2900" dirty="0" smtClean="0">
                <a:latin typeface="+mj-lt"/>
              </a:rPr>
              <a:t>.</a:t>
            </a:r>
          </a:p>
          <a:p>
            <a:endParaRPr lang="ru-RU" dirty="0"/>
          </a:p>
        </p:txBody>
      </p:sp>
      <p:pic>
        <p:nvPicPr>
          <p:cNvPr id="9219" name="Picture 3" descr="C:\Users\Станислав\Desktop\1648965876_47-vsegda-pomnim-com-p-medved-khozyain-taigi-foto-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3140968"/>
            <a:ext cx="2880320" cy="30243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220" name="Picture 4" descr="C:\Users\Станислав\Desktop\1623371703_44-krasivosti_pro-p-zhivotnie-taigi-zhivotnie-krasivo-foto-4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984" y="3212976"/>
            <a:ext cx="3670376" cy="266170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830473"/>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pic>
        <p:nvPicPr>
          <p:cNvPr id="6146" name="Picture 2" descr="C:\Users\Станислав\Desktop\1663040105_7-krasivosti-pro-p-zhivotnii-mir-taigi-yevrazii-pinterest-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908720"/>
            <a:ext cx="7359142"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953567"/>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endParaRPr lang="ru-RU" dirty="0"/>
          </a:p>
        </p:txBody>
      </p:sp>
      <p:sp>
        <p:nvSpPr>
          <p:cNvPr id="3" name="Объект 2"/>
          <p:cNvSpPr>
            <a:spLocks noGrp="1"/>
          </p:cNvSpPr>
          <p:nvPr>
            <p:ph idx="1"/>
          </p:nvPr>
        </p:nvSpPr>
        <p:spPr>
          <a:xfrm>
            <a:off x="1463040" y="980728"/>
            <a:ext cx="6196405" cy="4742341"/>
          </a:xfrm>
        </p:spPr>
        <p:txBody>
          <a:bodyPr>
            <a:normAutofit fontScale="92500" lnSpcReduction="20000"/>
          </a:bodyPr>
          <a:lstStyle/>
          <a:p>
            <a:pPr marL="0" indent="0">
              <a:buNone/>
            </a:pPr>
            <a:r>
              <a:rPr lang="ru-RU" sz="1900" b="1" dirty="0" smtClean="0">
                <a:latin typeface="+mj-lt"/>
              </a:rPr>
              <a:t>Природные </a:t>
            </a:r>
            <a:r>
              <a:rPr lang="ru-RU" sz="1900" b="1" dirty="0">
                <a:latin typeface="+mj-lt"/>
              </a:rPr>
              <a:t>ресурсы</a:t>
            </a:r>
          </a:p>
          <a:p>
            <a:pPr marL="0" indent="0">
              <a:buNone/>
            </a:pPr>
            <a:r>
              <a:rPr lang="ru-RU" sz="1900" dirty="0">
                <a:latin typeface="+mj-lt"/>
              </a:rPr>
              <a:t>Российская тайга изучена очень мало. Из-за своей протяженности и суровых условий, здесь очень тяжело устроить исследовательские центры. В нашей стране лес активно используют в промышленности. Также здесь добывают нефть, газ, уголь</a:t>
            </a:r>
            <a:r>
              <a:rPr lang="ru-RU" sz="1900" dirty="0" smtClean="0">
                <a:latin typeface="+mj-lt"/>
              </a:rPr>
              <a:t>.</a:t>
            </a:r>
          </a:p>
          <a:p>
            <a:pPr marL="0" indent="0">
              <a:buNone/>
            </a:pPr>
            <a:endParaRPr lang="ru-RU" sz="1800" dirty="0">
              <a:latin typeface="+mj-lt"/>
            </a:endParaRPr>
          </a:p>
          <a:p>
            <a:pPr marL="0" indent="0">
              <a:buNone/>
            </a:pPr>
            <a:endParaRPr lang="ru-RU" sz="1800" dirty="0">
              <a:latin typeface="+mj-lt"/>
            </a:endParaRPr>
          </a:p>
          <a:p>
            <a:endParaRPr lang="ru-RU" dirty="0"/>
          </a:p>
          <a:p>
            <a:endParaRPr lang="ru-RU" dirty="0" smtClean="0"/>
          </a:p>
          <a:p>
            <a:endParaRPr lang="ru-RU" dirty="0"/>
          </a:p>
          <a:p>
            <a:endParaRPr lang="ru-RU" dirty="0" smtClean="0"/>
          </a:p>
          <a:p>
            <a:endParaRPr lang="ru-RU" dirty="0"/>
          </a:p>
          <a:p>
            <a:endParaRPr lang="ru-RU" dirty="0" smtClean="0"/>
          </a:p>
          <a:p>
            <a:pPr marL="0" indent="0">
              <a:buNone/>
            </a:pPr>
            <a:r>
              <a:rPr lang="ru-RU" dirty="0" smtClean="0"/>
              <a:t>                                      </a:t>
            </a:r>
            <a:endParaRPr lang="ru-RU" dirty="0"/>
          </a:p>
          <a:p>
            <a:endParaRPr lang="ru-RU" dirty="0" smtClean="0"/>
          </a:p>
          <a:p>
            <a:endParaRPr lang="ru-RU" dirty="0"/>
          </a:p>
        </p:txBody>
      </p:sp>
      <p:pic>
        <p:nvPicPr>
          <p:cNvPr id="4098" name="Picture 2" descr="C:\Users\Станислав\Desktop\imgprevie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2761162"/>
            <a:ext cx="3780420" cy="28608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099" name="Picture 3" descr="C:\Users\Станислав\Desktop\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3212976"/>
            <a:ext cx="3058601" cy="23762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262060"/>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9592" y="836712"/>
            <a:ext cx="3096344" cy="4536504"/>
          </a:xfrm>
        </p:spPr>
        <p:txBody>
          <a:bodyPr>
            <a:noAutofit/>
          </a:bodyPr>
          <a:lstStyle/>
          <a:p>
            <a:pPr marL="0" indent="0">
              <a:buNone/>
            </a:pPr>
            <a:r>
              <a:rPr lang="ru-RU" sz="1600" b="1" dirty="0" smtClean="0">
                <a:latin typeface="+mj-lt"/>
              </a:rPr>
              <a:t>Охрана тайги</a:t>
            </a:r>
          </a:p>
          <a:p>
            <a:pPr marL="0" indent="0">
              <a:buNone/>
            </a:pPr>
            <a:r>
              <a:rPr lang="ru-RU" sz="1600" dirty="0" smtClean="0">
                <a:latin typeface="+mj-lt"/>
              </a:rPr>
              <a:t>Чтобы </a:t>
            </a:r>
            <a:r>
              <a:rPr lang="ru-RU" sz="1600" dirty="0">
                <a:latin typeface="+mj-lt"/>
              </a:rPr>
              <a:t>защитить и сохранить природу тайги, люди создают здесь заповедники и национальные парки. На вырубленных территориях высаживают новые молодые деревья. Ведут большую работу, чтобы восстановить численность редких и исчезающих видов растений и животных. Проводят экологические рейды с целью очистить водоёмы и их берега. Принимают законы, направленные на борьбу с браконьерством и экологическими нарушениями.</a:t>
            </a:r>
            <a:endParaRPr lang="ru-RU" sz="1600" dirty="0">
              <a:latin typeface="+mj-lt"/>
              <a:cs typeface="Times New Roman" panose="02020603050405020304" pitchFamily="18" charset="0"/>
            </a:endParaRPr>
          </a:p>
        </p:txBody>
      </p:sp>
      <p:pic>
        <p:nvPicPr>
          <p:cNvPr id="10242" name="Picture 2" descr="C:\Users\Станислав\Desktop\imgprevi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908720"/>
            <a:ext cx="4248472"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666721"/>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0" algn="ctr">
              <a:buNone/>
            </a:pPr>
            <a:r>
              <a:rPr lang="ru-RU" sz="7200" i="1" dirty="0" smtClean="0">
                <a:solidFill>
                  <a:srgbClr val="002060"/>
                </a:solidFill>
              </a:rPr>
              <a:t>Спасибо за внимание!</a:t>
            </a:r>
            <a:endParaRPr lang="ru-RU" sz="7200" i="1" dirty="0">
              <a:solidFill>
                <a:srgbClr val="002060"/>
              </a:solidFill>
            </a:endParaRPr>
          </a:p>
        </p:txBody>
      </p:sp>
    </p:spTree>
    <p:extLst>
      <p:ext uri="{BB962C8B-B14F-4D97-AF65-F5344CB8AC3E}">
        <p14:creationId xmlns:p14="http://schemas.microsoft.com/office/powerpoint/2010/main" val="974840290"/>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Станислав\Desktop\b8cca1821580fd00f29059696d5a81be.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692697"/>
            <a:ext cx="6552727" cy="38884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403648" y="4725144"/>
            <a:ext cx="6480720" cy="1200329"/>
          </a:xfrm>
          <a:prstGeom prst="rect">
            <a:avLst/>
          </a:prstGeom>
        </p:spPr>
        <p:txBody>
          <a:bodyPr wrap="square">
            <a:spAutoFit/>
          </a:bodyPr>
          <a:lstStyle/>
          <a:p>
            <a:r>
              <a:rPr lang="ru-RU" dirty="0">
                <a:latin typeface="+mj-lt"/>
              </a:rPr>
              <a:t>Дремучий лес, непроходимые тропы, дикие животные, суровый климат, – это все характерно для тайги. Среди всех лесов планеты, она занимает самую большую часть – 17% суши всей планеты – это тайга.</a:t>
            </a:r>
          </a:p>
        </p:txBody>
      </p:sp>
    </p:spTree>
    <p:extLst>
      <p:ext uri="{BB962C8B-B14F-4D97-AF65-F5344CB8AC3E}">
        <p14:creationId xmlns:p14="http://schemas.microsoft.com/office/powerpoint/2010/main" val="585887456"/>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283968" y="980728"/>
            <a:ext cx="4032447" cy="4968552"/>
          </a:xfrm>
        </p:spPr>
        <p:txBody>
          <a:bodyPr>
            <a:normAutofit/>
          </a:bodyPr>
          <a:lstStyle/>
          <a:p>
            <a:r>
              <a:rPr lang="ru-RU" sz="1800" b="1" dirty="0">
                <a:latin typeface="+mj-lt"/>
              </a:rPr>
              <a:t>Климат</a:t>
            </a:r>
          </a:p>
          <a:p>
            <a:r>
              <a:rPr lang="ru-RU" sz="1800" dirty="0">
                <a:latin typeface="+mj-lt"/>
              </a:rPr>
              <a:t>Климат – это основной компонент характеристики природной зоны тайги. Зимы холодные, сухие, длятся 7-8 месяцев. Лето, хоть и не продолжительное, но теплое. Осень и весна очень короткие, как правило, не больше месяца. Поскольку тайга граничит с тундрой, большую часть года с полярного круга сюда дуют холодные ветра.</a:t>
            </a:r>
          </a:p>
          <a:p>
            <a:r>
              <a:rPr lang="ru-RU" sz="1800" dirty="0">
                <a:latin typeface="+mj-lt"/>
              </a:rPr>
              <a:t>Самая высокая температура лета по Цельсию +21°.</a:t>
            </a:r>
          </a:p>
          <a:p>
            <a:r>
              <a:rPr lang="ru-RU" sz="1800" dirty="0">
                <a:latin typeface="+mj-lt"/>
              </a:rPr>
              <a:t>Самая низкая температура зимы – -54</a:t>
            </a:r>
            <a:r>
              <a:rPr lang="ru-RU" sz="1800" dirty="0" smtClean="0">
                <a:latin typeface="+mj-lt"/>
              </a:rPr>
              <a:t>°.</a:t>
            </a:r>
            <a:endParaRPr lang="ru-RU" sz="1800" dirty="0">
              <a:latin typeface="+mj-lt"/>
            </a:endParaRPr>
          </a:p>
        </p:txBody>
      </p:sp>
      <p:pic>
        <p:nvPicPr>
          <p:cNvPr id="1028" name="Picture 4" descr="https://cdn.fishki.net/upload/post/2017/12/08/2452583/5331d8ebf556bee9d9e47f0edf79948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052736"/>
            <a:ext cx="3672408" cy="47525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840142"/>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63040" y="836712"/>
            <a:ext cx="6196405" cy="4886357"/>
          </a:xfrm>
        </p:spPr>
        <p:txBody>
          <a:bodyPr/>
          <a:lstStyle/>
          <a:p>
            <a:pPr marL="0" indent="0">
              <a:buNone/>
            </a:pPr>
            <a:r>
              <a:rPr lang="ru-RU" dirty="0" smtClean="0">
                <a:latin typeface="+mj-lt"/>
              </a:rPr>
              <a:t>Лето в тайге</a:t>
            </a:r>
          </a:p>
          <a:p>
            <a:endParaRPr lang="ru-RU" dirty="0"/>
          </a:p>
        </p:txBody>
      </p:sp>
      <p:pic>
        <p:nvPicPr>
          <p:cNvPr id="2050" name="Picture 2" descr="C:\Users\Станислав\Desktop\1688999515_vsegda-pomnim-com-p-leto-v-taige-foto-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556792"/>
            <a:ext cx="3643365" cy="38884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1" name="Picture 3" descr="C:\Users\Станислав\Desktop\8c76e39a2bbd9bfaf0ddf33ac22df2f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0995" y="1340768"/>
            <a:ext cx="3407389" cy="30243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458320"/>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3"/>
            <a:ext cx="6965245" cy="811218"/>
          </a:xfrm>
        </p:spPr>
        <p:txBody>
          <a:bodyPr>
            <a:normAutofit/>
          </a:bodyPr>
          <a:lstStyle/>
          <a:p>
            <a:pPr algn="l"/>
            <a:r>
              <a:rPr lang="ru-RU" sz="2400" dirty="0" smtClean="0"/>
              <a:t>Зима в тайге</a:t>
            </a:r>
            <a:r>
              <a:rPr lang="ru-RU" sz="1800" dirty="0" smtClean="0"/>
              <a:t/>
            </a:r>
            <a:br>
              <a:rPr lang="ru-RU" sz="1800" dirty="0" smtClean="0"/>
            </a:br>
            <a:endParaRPr lang="ru-RU" sz="1800" dirty="0"/>
          </a:p>
        </p:txBody>
      </p:sp>
      <p:pic>
        <p:nvPicPr>
          <p:cNvPr id="3074" name="Picture 2" descr="C:\Users\Станислав\Desktop\landscape-tree-nature-forest-wilderness-mountain-snow-cold-winter-plant-white-field-frost-mountain-range-ice-weather-fir-season-ridge-conifer-spruce-glacial-habitat-the-sun-larch-biel-snow-caps-the-charm-of-the-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452475"/>
            <a:ext cx="4176464" cy="25660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5" name="Picture 3" descr="C:\Users\Станислав\Desktop\kartinki24_ru_winter_158.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3501008"/>
            <a:ext cx="3461544" cy="25235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041309"/>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11960" y="980728"/>
            <a:ext cx="3888432" cy="4968552"/>
          </a:xfrm>
        </p:spPr>
        <p:txBody>
          <a:bodyPr>
            <a:normAutofit fontScale="70000" lnSpcReduction="20000"/>
          </a:bodyPr>
          <a:lstStyle/>
          <a:p>
            <a:r>
              <a:rPr lang="ru-RU" sz="2600" b="1" dirty="0">
                <a:latin typeface="+mj-lt"/>
              </a:rPr>
              <a:t>Растительный мир</a:t>
            </a:r>
          </a:p>
          <a:p>
            <a:r>
              <a:rPr lang="ru-RU" sz="2600" dirty="0">
                <a:latin typeface="+mj-lt"/>
              </a:rPr>
              <a:t>Основные представители – это вечнозеленые хвойные деревья. Так их называют потому, что их игольчатые листья позволяют сохранять влагу круглый год и деревьям не нужно впадать в спячку так, как лиственным, и сбрасывать иголки. </a:t>
            </a:r>
            <a:endParaRPr lang="ru-RU" sz="2600" dirty="0" smtClean="0">
              <a:latin typeface="+mj-lt"/>
            </a:endParaRPr>
          </a:p>
          <a:p>
            <a:r>
              <a:rPr lang="ru-RU" sz="2600" dirty="0" smtClean="0">
                <a:latin typeface="+mj-lt"/>
              </a:rPr>
              <a:t>Исключение </a:t>
            </a:r>
            <a:r>
              <a:rPr lang="ru-RU" sz="2600" dirty="0">
                <a:latin typeface="+mj-lt"/>
              </a:rPr>
              <a:t>составляет лиственница. Несмотря на то, что это дерево хвойное, на зиму она сбрасывает иголки.</a:t>
            </a:r>
          </a:p>
          <a:p>
            <a:r>
              <a:rPr lang="ru-RU" sz="2600" dirty="0">
                <a:latin typeface="+mj-lt"/>
              </a:rPr>
              <a:t>Характерные представители тайги: сосна, ель, пихта, лиственница. </a:t>
            </a:r>
            <a:endParaRPr lang="ru-RU" sz="2600" dirty="0" smtClean="0">
              <a:latin typeface="+mj-lt"/>
            </a:endParaRPr>
          </a:p>
          <a:p>
            <a:r>
              <a:rPr lang="ru-RU" sz="2600" dirty="0" smtClean="0">
                <a:latin typeface="+mj-lt"/>
              </a:rPr>
              <a:t>В </a:t>
            </a:r>
            <a:r>
              <a:rPr lang="ru-RU" sz="2600" dirty="0">
                <a:latin typeface="+mj-lt"/>
              </a:rPr>
              <a:t>таких лесах встречается много грибов. На земле растут мхи, лишайники, невысокие кустики. Цветов в темных чащах мало.</a:t>
            </a:r>
          </a:p>
          <a:p>
            <a:pPr marL="0" indent="0">
              <a:buNone/>
            </a:pPr>
            <a:endParaRPr lang="ru-RU" sz="2400" dirty="0">
              <a:latin typeface="Times New Roman" panose="02020603050405020304" pitchFamily="18" charset="0"/>
              <a:cs typeface="Times New Roman" panose="02020603050405020304" pitchFamily="18" charset="0"/>
            </a:endParaRPr>
          </a:p>
        </p:txBody>
      </p:sp>
      <p:pic>
        <p:nvPicPr>
          <p:cNvPr id="5" name="Picture 2" descr="C:\Users\Станислав\Desktop\1679374052_3-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80728"/>
            <a:ext cx="3744415"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001194"/>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0">
              <a:buNone/>
            </a:pPr>
            <a:endParaRPr lang="ru-RU" sz="9600" dirty="0">
              <a:latin typeface="Times New Roman" panose="02020603050405020304" pitchFamily="18" charset="0"/>
              <a:cs typeface="Times New Roman" panose="02020603050405020304" pitchFamily="18" charset="0"/>
            </a:endParaRPr>
          </a:p>
          <a:p>
            <a:endParaRPr lang="ru-RU" sz="9600" dirty="0" smtClean="0">
              <a:latin typeface="Times New Roman" panose="02020603050405020304" pitchFamily="18" charset="0"/>
              <a:cs typeface="Times New Roman" panose="02020603050405020304" pitchFamily="18" charset="0"/>
            </a:endParaRPr>
          </a:p>
          <a:p>
            <a:endParaRPr lang="ru-RU" sz="9600" dirty="0">
              <a:latin typeface="Times New Roman" panose="02020603050405020304" pitchFamily="18" charset="0"/>
              <a:cs typeface="Times New Roman" panose="02020603050405020304" pitchFamily="18" charset="0"/>
            </a:endParaRPr>
          </a:p>
          <a:p>
            <a:endParaRPr lang="ru-RU" sz="9600" dirty="0" smtClean="0">
              <a:latin typeface="Times New Roman" panose="02020603050405020304" pitchFamily="18" charset="0"/>
              <a:cs typeface="Times New Roman" panose="02020603050405020304" pitchFamily="18" charset="0"/>
            </a:endParaRPr>
          </a:p>
          <a:p>
            <a:endParaRPr lang="ru-RU" sz="9600" dirty="0">
              <a:latin typeface="Times New Roman" panose="02020603050405020304" pitchFamily="18" charset="0"/>
              <a:cs typeface="Times New Roman" panose="02020603050405020304" pitchFamily="18" charset="0"/>
            </a:endParaRPr>
          </a:p>
          <a:p>
            <a:endParaRPr lang="ru-RU" sz="9600" dirty="0" smtClean="0">
              <a:latin typeface="Times New Roman" panose="02020603050405020304" pitchFamily="18" charset="0"/>
              <a:cs typeface="Times New Roman" panose="02020603050405020304" pitchFamily="18" charset="0"/>
            </a:endParaRPr>
          </a:p>
          <a:p>
            <a:endParaRPr lang="ru-RU" sz="9600" dirty="0">
              <a:latin typeface="Times New Roman" panose="02020603050405020304" pitchFamily="18" charset="0"/>
              <a:cs typeface="Times New Roman" panose="02020603050405020304" pitchFamily="18" charset="0"/>
            </a:endParaRPr>
          </a:p>
          <a:p>
            <a:endParaRPr lang="ru-RU" sz="9600" dirty="0" smtClean="0">
              <a:latin typeface="Times New Roman" panose="02020603050405020304" pitchFamily="18" charset="0"/>
              <a:cs typeface="Times New Roman" panose="02020603050405020304" pitchFamily="18" charset="0"/>
            </a:endParaRPr>
          </a:p>
          <a:p>
            <a:endParaRPr lang="ru-RU" dirty="0"/>
          </a:p>
        </p:txBody>
      </p:sp>
      <p:pic>
        <p:nvPicPr>
          <p:cNvPr id="2050" name="Picture 2" descr="C:\Users\Станислав\Desktop\1640255049_71-celes-club-p-listvennitsa-osenyu-priroda-krasivo-foto-9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5" y="836713"/>
            <a:ext cx="3032628" cy="20162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1" name="Picture 3" descr="C:\Users\Станислав\Desktop\IMG_219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74181" y="3356992"/>
            <a:ext cx="2880320" cy="25057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067944" y="476672"/>
            <a:ext cx="4248471" cy="5386090"/>
          </a:xfrm>
          <a:prstGeom prst="rect">
            <a:avLst/>
          </a:prstGeom>
        </p:spPr>
        <p:txBody>
          <a:bodyPr wrap="square">
            <a:spAutoFit/>
          </a:bodyPr>
          <a:lstStyle/>
          <a:p>
            <a:r>
              <a:rPr lang="ru-RU" dirty="0" smtClean="0">
                <a:latin typeface="+mj-lt"/>
              </a:rPr>
              <a:t> </a:t>
            </a:r>
          </a:p>
          <a:p>
            <a:r>
              <a:rPr lang="ru-RU" dirty="0" smtClean="0">
                <a:latin typeface="+mj-lt"/>
              </a:rPr>
              <a:t>Сказка про лиственницу</a:t>
            </a:r>
          </a:p>
          <a:p>
            <a:r>
              <a:rPr lang="ru-RU" sz="1400" dirty="0" smtClean="0">
                <a:latin typeface="+mj-lt"/>
              </a:rPr>
              <a:t>Когда-то </a:t>
            </a:r>
            <a:r>
              <a:rPr lang="ru-RU" sz="1400" dirty="0">
                <a:latin typeface="+mj-lt"/>
              </a:rPr>
              <a:t>Природа раздавала всем деревьям наряды: березке достались нежные листочки, кедру - длинные пушистые иголки, сосне - тоже иголки, но другие. Деревья говорят: "Почему березке и осинке такие симпатичные лоскутки, а нам - иголки? Мы что, все жизнь шить будем?" И сказала Природа: "Листья будут появляться весной, а на зиму облетать. А иголки останутся на вас вечно, так будет справедливо". Тут и лиственницы очередь подошла. Сперва попросила она себе иголки: все-таки среди снегов всегда оставаться зеленой - просто замечательно! Потом вернулась и попросила хоть чуть-чуть сделать ее похожей на березу. "Хорошо!" - сказала Природа. </a:t>
            </a:r>
            <a:endParaRPr lang="ru-RU" sz="1400" dirty="0" smtClean="0">
              <a:latin typeface="+mj-lt"/>
            </a:endParaRPr>
          </a:p>
          <a:p>
            <a:r>
              <a:rPr lang="ru-RU" sz="1400" dirty="0" smtClean="0">
                <a:latin typeface="+mj-lt"/>
              </a:rPr>
              <a:t>И </a:t>
            </a:r>
            <a:r>
              <a:rPr lang="ru-RU" sz="1400" dirty="0">
                <a:latin typeface="+mj-lt"/>
              </a:rPr>
              <a:t>у лиственницы остались иголки, как у кедра, сосны, ели, но на зиму они стали желтеть и облетать, как листья у березки. Лиственница - очень прочный строительный материал. Дома, построенные из нее, сохраняются сотню лет. В воде лиственница не гниет, становится прочной, как металл.</a:t>
            </a:r>
          </a:p>
        </p:txBody>
      </p:sp>
    </p:spTree>
    <p:extLst>
      <p:ext uri="{BB962C8B-B14F-4D97-AF65-F5344CB8AC3E}">
        <p14:creationId xmlns:p14="http://schemas.microsoft.com/office/powerpoint/2010/main" val="4196560010"/>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026" name="Picture 2" descr="C:\Users\Станислав\Desktop\bcd3a47bbad749777226fc6acf434547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692696"/>
            <a:ext cx="7330425" cy="55073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68238"/>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971601" y="1052736"/>
            <a:ext cx="3096344" cy="4670333"/>
          </a:xfrm>
        </p:spPr>
        <p:txBody>
          <a:bodyPr>
            <a:normAutofit fontScale="70000" lnSpcReduction="20000"/>
          </a:bodyPr>
          <a:lstStyle/>
          <a:p>
            <a:pPr marL="0" indent="0">
              <a:buNone/>
            </a:pPr>
            <a:r>
              <a:rPr lang="ru-RU" sz="2600" b="1" dirty="0">
                <a:latin typeface="+mj-lt"/>
              </a:rPr>
              <a:t>Животный мир</a:t>
            </a:r>
          </a:p>
          <a:p>
            <a:pPr marL="0" indent="0">
              <a:buNone/>
            </a:pPr>
            <a:r>
              <a:rPr lang="ru-RU" sz="2600" dirty="0">
                <a:latin typeface="+mj-lt"/>
              </a:rPr>
              <a:t>Всем животным пришлось адаптироваться к непростым условиям. Среди птиц подавляющее большинство – перелетные. Круглый год проживают только орлы и совы. </a:t>
            </a:r>
            <a:endParaRPr lang="ru-RU" sz="2600" dirty="0" smtClean="0">
              <a:latin typeface="+mj-lt"/>
            </a:endParaRPr>
          </a:p>
          <a:p>
            <a:pPr marL="0" indent="0">
              <a:buNone/>
            </a:pPr>
            <a:r>
              <a:rPr lang="ru-RU" sz="2600" dirty="0" smtClean="0">
                <a:latin typeface="+mj-lt"/>
              </a:rPr>
              <a:t>Ближе </a:t>
            </a:r>
            <a:r>
              <a:rPr lang="ru-RU" sz="2600" dirty="0">
                <a:latin typeface="+mj-lt"/>
              </a:rPr>
              <a:t>к земле живут мелкие грызуны. Хранители леса – медведи, зимой впадают в спячку. </a:t>
            </a:r>
            <a:endParaRPr lang="ru-RU" sz="2600" dirty="0" smtClean="0">
              <a:latin typeface="+mj-lt"/>
            </a:endParaRPr>
          </a:p>
          <a:p>
            <a:pPr marL="0" indent="0">
              <a:buNone/>
            </a:pPr>
            <a:r>
              <a:rPr lang="ru-RU" sz="2600" dirty="0" smtClean="0">
                <a:latin typeface="+mj-lt"/>
              </a:rPr>
              <a:t>Королем </a:t>
            </a:r>
            <a:r>
              <a:rPr lang="ru-RU" sz="2600" dirty="0">
                <a:latin typeface="+mj-lt"/>
              </a:rPr>
              <a:t>леса считают благородного оленя – за его широкие ветвистые рога. </a:t>
            </a:r>
            <a:endParaRPr lang="ru-RU" sz="2600" dirty="0" smtClean="0">
              <a:latin typeface="+mj-lt"/>
            </a:endParaRPr>
          </a:p>
          <a:p>
            <a:pPr marL="0" indent="0">
              <a:buNone/>
            </a:pPr>
            <a:r>
              <a:rPr lang="ru-RU" sz="2600" dirty="0" smtClean="0">
                <a:latin typeface="+mj-lt"/>
              </a:rPr>
              <a:t>В </a:t>
            </a:r>
            <a:r>
              <a:rPr lang="ru-RU" sz="2600" dirty="0">
                <a:latin typeface="+mj-lt"/>
              </a:rPr>
              <a:t>тайге живет самый большой представитель кошачьего семейства – уссурийский тигр.</a:t>
            </a:r>
          </a:p>
          <a:p>
            <a:endParaRPr lang="ru-RU" dirty="0"/>
          </a:p>
        </p:txBody>
      </p:sp>
      <p:pic>
        <p:nvPicPr>
          <p:cNvPr id="3076" name="Picture 4" descr="C:\Users\Станислав\Desktop\7467392c8ce25195afd85bca93c1525c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980728"/>
            <a:ext cx="4248472" cy="51125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65476"/>
      </p:ext>
    </p:extLst>
  </p:cSld>
  <p:clrMapOvr>
    <a:masterClrMapping/>
  </p:clrMapOvr>
  <p:transition spd="slow">
    <p:cov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511</TotalTime>
  <Words>529</Words>
  <Application>Microsoft Office PowerPoint</Application>
  <PresentationFormat>Экран (4:3)</PresentationFormat>
  <Paragraphs>60</Paragraphs>
  <Slides>17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Кнопка</vt:lpstr>
      <vt:lpstr>                  </vt:lpstr>
      <vt:lpstr>Презентация PowerPoint</vt:lpstr>
      <vt:lpstr>Презентация PowerPoint</vt:lpstr>
      <vt:lpstr>Презентация PowerPoint</vt:lpstr>
      <vt:lpstr>Зима в тайге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Мастер-класс “Ознакомление дошкольников 5-6 лет с домашними животными Ленинградской области: корова.</dc:title>
  <dc:creator>Станислав</dc:creator>
  <cp:lastModifiedBy>Станислав</cp:lastModifiedBy>
  <cp:revision>63</cp:revision>
  <dcterms:created xsi:type="dcterms:W3CDTF">2021-11-04T10:32:32Z</dcterms:created>
  <dcterms:modified xsi:type="dcterms:W3CDTF">2023-10-07T12:59:33Z</dcterms:modified>
</cp:coreProperties>
</file>