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441657024"/>
        <c:axId val="-1441663008"/>
      </c:barChart>
      <c:catAx>
        <c:axId val="-144165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41663008"/>
        <c:crosses val="autoZero"/>
        <c:auto val="1"/>
        <c:lblAlgn val="ctr"/>
        <c:lblOffset val="100"/>
        <c:noMultiLvlLbl val="0"/>
      </c:catAx>
      <c:valAx>
        <c:axId val="-144166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4165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82C08E-073B-4E86-8A8C-569E264069F9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9009A61-334A-4E3D-9ED3-665D59CBDD22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40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65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51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63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380180A6-ED09-4FE0-BCA7-F662AEEB3611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55" name="Рисунок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4EB34-E579-42F1-A8FF-3A2B42F4A039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AAA70-D255-4723-9D0D-4CC1CD7926BA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3EE5775E-EE84-43FA-B658-00C52BC6EE37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92A09E5-547A-4DFE-B57B-900A15B1E024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7" name="Рисунок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EF0768E7-63C1-42EC-B817-D816F8D37737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936615" y="2514706"/>
            <a:ext cx="4572000" cy="3657493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824328" y="2514600"/>
            <a:ext cx="4572000" cy="365556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05CFB9F1-ED93-4C56-8A65-76E4C13EA370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312D8107-8C6E-41DD-932B-AF5BF2620177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 rtlCol="0"/>
          <a:lstStyle/>
          <a:p>
            <a:pPr rtl="0"/>
            <a:fld id="{3203301E-887F-4FB3-AD1C-F7D66B36F947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12A542F-6693-422C-99EE-799B3BC8C665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A3D12-FD16-4D05-9670-0D8A9E46F851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A78DA4FF-DEEE-4C08-8C58-FDB19D2E37F9}" type="datetime1">
              <a:rPr lang="ru-RU" noProof="0" smtClean="0"/>
              <a:t>20.01.2023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pic>
        <p:nvPicPr>
          <p:cNvPr id="46" name="Рисунок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ВИТАМИННАЯ </a:t>
            </a:r>
            <a:r>
              <a:rPr lang="ru-RU" sz="4000" b="1" dirty="0">
                <a:latin typeface="Comic Sans MS" panose="030F0702030302020204" pitchFamily="66" charset="0"/>
              </a:rPr>
              <a:t>АПТЕКА</a:t>
            </a:r>
            <a:r>
              <a:rPr lang="ru-RU" sz="4000" dirty="0">
                <a:latin typeface="Comic Sans MS" panose="030F0702030302020204" pitchFamily="66" charset="0"/>
              </a:rPr>
              <a:t/>
            </a:r>
            <a:br>
              <a:rPr lang="ru-RU" sz="4000" dirty="0">
                <a:latin typeface="Comic Sans MS" panose="030F0702030302020204" pitchFamily="66" charset="0"/>
              </a:rPr>
            </a:br>
            <a:r>
              <a:rPr lang="ru-RU" sz="4000" dirty="0">
                <a:latin typeface="Comic Sans MS" panose="030F0702030302020204" pitchFamily="66" charset="0"/>
              </a:rPr>
              <a:t> </a:t>
            </a:r>
            <a:br>
              <a:rPr lang="ru-RU" sz="4000" dirty="0">
                <a:latin typeface="Comic Sans MS" panose="030F0702030302020204" pitchFamily="66" charset="0"/>
              </a:rPr>
            </a:br>
            <a:r>
              <a:rPr lang="ru-RU" sz="4000" dirty="0" smtClean="0">
                <a:latin typeface="Comic Sans MS" panose="030F0702030302020204" pitchFamily="66" charset="0"/>
              </a:rPr>
              <a:t>на </a:t>
            </a:r>
            <a:r>
              <a:rPr lang="ru-RU" sz="4000" dirty="0">
                <a:latin typeface="Comic Sans MS" panose="030F0702030302020204" pitchFamily="66" charset="0"/>
              </a:rPr>
              <a:t>12 линии Васильевского острова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0516" y="5949281"/>
            <a:ext cx="4608512" cy="792088"/>
          </a:xfrm>
        </p:spPr>
        <p:txBody>
          <a:bodyPr rtlCol="0">
            <a:normAutofit fontScale="47500" lnSpcReduction="20000"/>
          </a:bodyPr>
          <a:lstStyle/>
          <a:p>
            <a:pPr rtl="0"/>
            <a:r>
              <a:rPr lang="ru-RU" dirty="0" smtClean="0"/>
              <a:t>Презентацию подготовила</a:t>
            </a:r>
          </a:p>
          <a:p>
            <a:pPr rtl="0"/>
            <a:r>
              <a:rPr lang="ru-RU" dirty="0" smtClean="0"/>
              <a:t>Долгобородова Галина Анатольевна, </a:t>
            </a:r>
          </a:p>
          <a:p>
            <a:pPr rtl="0"/>
            <a:r>
              <a:rPr lang="ru-RU" dirty="0" smtClean="0"/>
              <a:t>воспитатель ГБДОУ №27 Василеостровского района, </a:t>
            </a:r>
          </a:p>
          <a:p>
            <a:pPr rtl="0"/>
            <a:r>
              <a:rPr lang="ru-RU" dirty="0" smtClean="0"/>
              <a:t>города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Состояние на 2023 год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03413" y="1600200"/>
            <a:ext cx="4118991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Сегодня от фабрики "Братья </a:t>
            </a:r>
            <a:r>
              <a:rPr lang="ru-RU" dirty="0" err="1"/>
              <a:t>Бремме</a:t>
            </a:r>
            <a:r>
              <a:rPr lang="ru-RU" dirty="0"/>
              <a:t>" не осталось и следа. </a:t>
            </a:r>
          </a:p>
          <a:p>
            <a:r>
              <a:rPr lang="ru-RU" dirty="0"/>
              <a:t>Ее снесли в 2006 году. </a:t>
            </a:r>
          </a:p>
          <a:p>
            <a:r>
              <a:rPr lang="ru-RU" dirty="0"/>
              <a:t>Панно были сняты ещё в 70-е годы XX века при вполне очевидной угрозе сноса здания, их поместили в фонды Государственного музея истории Ленинграда.</a:t>
            </a:r>
          </a:p>
          <a:p>
            <a:r>
              <a:rPr lang="ru-RU" dirty="0" smtClean="0"/>
              <a:t>Особняк </a:t>
            </a:r>
            <a:r>
              <a:rPr lang="ru-RU" dirty="0"/>
              <a:t>с мезонином пока что по-прежнему </a:t>
            </a:r>
            <a:r>
              <a:rPr lang="ru-RU" dirty="0" smtClean="0"/>
              <a:t>стоит</a:t>
            </a:r>
            <a:r>
              <a:rPr lang="ru-RU" dirty="0"/>
              <a:t> и реставрируется.</a:t>
            </a:r>
          </a:p>
          <a:p>
            <a:r>
              <a:rPr lang="ru-RU" sz="3800" dirty="0" smtClean="0"/>
              <a:t>Каждый </a:t>
            </a:r>
            <a:r>
              <a:rPr lang="ru-RU" sz="3800" dirty="0"/>
              <a:t>петербуржец интересующийся историей города и архитектуры должен непременно посмотреть на этого деревянного представителя стиля модерн.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610" y="1844824"/>
            <a:ext cx="5178830" cy="45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000" dirty="0"/>
              <a:t>На 12 линии Васильевского острова расположен один из символов блокадного Ленинграда – «витаминная аптека», которая позволяла выжить истощенным голодом людям.</a:t>
            </a:r>
          </a:p>
          <a:p>
            <a:r>
              <a:rPr lang="ru-RU" sz="2000" dirty="0"/>
              <a:t>Это один из немногих сохранившихся до наших дней домов-шедевров деревянного зодчества Петербурга первой половины XIX века. </a:t>
            </a:r>
          </a:p>
          <a:p>
            <a:r>
              <a:rPr lang="ru-RU" sz="2000" dirty="0"/>
              <a:t>Домик с мезонином на 12 линии является одним из действительно ярких представителей деревянных построек в стиле модерн.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1" y="3140968"/>
            <a:ext cx="461159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descr="Гистограмма с группировкой&#10;3-рядная и смешанная диаграмма для 4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256512"/>
              </p:ext>
            </p:extLst>
          </p:nvPr>
        </p:nvGraphicFramePr>
        <p:xfrm>
          <a:off x="5261872" y="482600"/>
          <a:ext cx="6196012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1803" y="482600"/>
            <a:ext cx="4558209" cy="5689600"/>
          </a:xfrm>
        </p:spPr>
        <p:txBody>
          <a:bodyPr>
            <a:normAutofit/>
          </a:bodyPr>
          <a:lstStyle/>
          <a:p>
            <a:r>
              <a:rPr lang="ru-RU" dirty="0"/>
              <a:t>Этот памятник архитектуры - особняк знаменитого петербургского заводчика Э.Э. </a:t>
            </a:r>
            <a:r>
              <a:rPr lang="ru-RU" dirty="0" err="1"/>
              <a:t>Бремме</a:t>
            </a:r>
            <a:r>
              <a:rPr lang="ru-RU" dirty="0"/>
              <a:t>. </a:t>
            </a:r>
          </a:p>
          <a:p>
            <a:r>
              <a:rPr lang="ru-RU" dirty="0"/>
              <a:t>Особняк был построен в первой половине XIX века, а по некоторым данным, даже гораздо раньше. Точно назвать архитектора, первоначально работавшего над проектом этого дома, достаточно проблематично, так как его несколько раз перестраивали.</a:t>
            </a:r>
          </a:p>
          <a:p>
            <a:r>
              <a:rPr lang="ru-RU" dirty="0"/>
              <a:t>В былые времена дом этот находился на территории усадьбы. Его окружали другие деревянные дома и живописный садик.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482600"/>
            <a:ext cx="4176464" cy="3038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11" y="3645024"/>
            <a:ext cx="4791214" cy="26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type="body" sz="half" idx="2"/>
          </p:nvPr>
        </p:nvSpPr>
        <p:spPr>
          <a:xfrm>
            <a:off x="333772" y="482600"/>
            <a:ext cx="4392488" cy="5689600"/>
          </a:xfrm>
        </p:spPr>
        <p:txBody>
          <a:bodyPr rtlCol="0">
            <a:normAutofit lnSpcReduction="10000"/>
          </a:bodyPr>
          <a:lstStyle/>
          <a:p>
            <a:r>
              <a:rPr lang="ru-RU" dirty="0"/>
              <a:t>Этот дом с мезонином и приобрели Братья </a:t>
            </a:r>
            <a:r>
              <a:rPr lang="ru-RU" dirty="0" err="1"/>
              <a:t>Бремме</a:t>
            </a:r>
            <a:r>
              <a:rPr lang="ru-RU" dirty="0"/>
              <a:t>.  Они наняли модного архитектора Николая Гребенку, чтобы перестроить и обновить этот дом.  </a:t>
            </a:r>
          </a:p>
          <a:p>
            <a:r>
              <a:rPr lang="ru-RU" dirty="0"/>
              <a:t>Дом получился невероятно уютным: прочный сруб из лиственничных бревен, обшитый тесаной еловой доской, печное отопление на голландский манер, большие окна, а внутри – типичное бюргерское жилище, как в Гамбурге. </a:t>
            </a:r>
          </a:p>
          <a:p>
            <a:r>
              <a:rPr lang="ru-RU" dirty="0"/>
              <a:t>На фасаде между окнами красовались керамические панно с растительным орнаментом, защищавшие доски обшивки от непогоды, а над окнами мезонина топорщили крылья резные деревянные грифоны, держащие в лапах овальный медальон с изображением целого гербария ароматных трав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0356" y="764704"/>
            <a:ext cx="4320480" cy="2407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3357928"/>
            <a:ext cx="4546475" cy="30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903413" y="620688"/>
            <a:ext cx="9472824" cy="5551512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А в 1898 году неподалеку были возведены знаменитые кирпичные корпуса самого ароматного петербургского предприятия </a:t>
            </a:r>
            <a:r>
              <a:rPr lang="ru-RU" b="1" dirty="0"/>
              <a:t>- </a:t>
            </a:r>
            <a:r>
              <a:rPr lang="ru-RU" i="1" u="sng" dirty="0"/>
              <a:t>фабрики «Братья </a:t>
            </a:r>
            <a:r>
              <a:rPr lang="ru-RU" i="1" u="sng" dirty="0" err="1"/>
              <a:t>Бремме</a:t>
            </a:r>
            <a:r>
              <a:rPr lang="ru-RU" i="1" u="sng" dirty="0"/>
              <a:t>»,</a:t>
            </a:r>
            <a:r>
              <a:rPr lang="ru-RU" dirty="0"/>
              <a:t> где выпускали эфирные масла, охотно закупавшиеся российскими парфюмерами и аптекарями, фруктовые эссенции для изготовления лимонадов, для выпечки, для кондитерских изделий, а также растительные пигменты и краски.</a:t>
            </a:r>
          </a:p>
          <a:p>
            <a:pPr marL="0" indent="0">
              <a:buNone/>
            </a:pPr>
            <a:r>
              <a:rPr lang="ru-RU" dirty="0" smtClean="0"/>
              <a:t>Благополучное </a:t>
            </a:r>
            <a:r>
              <a:rPr lang="ru-RU" dirty="0"/>
              <a:t>развитие бизнеса </a:t>
            </a:r>
            <a:r>
              <a:rPr lang="ru-RU" dirty="0" err="1"/>
              <a:t>Бремме</a:t>
            </a:r>
            <a:r>
              <a:rPr lang="ru-RU" dirty="0"/>
              <a:t> подорвала революция 1917 года: предприятие и особняк были национализированы, старший брат покинул страну, уехав в Висбаден, а средний и младший как-то очень быстро умерли, не пережив утрату дела всей своей жизни. Один – от сердечного приступа, а другой – от банальной простуды.</a:t>
            </a:r>
          </a:p>
          <a:p>
            <a:pPr marL="0" indent="0">
              <a:buNone/>
            </a:pPr>
            <a:r>
              <a:rPr lang="ru-RU" dirty="0"/>
              <a:t>О довоенной истории особняка известно </a:t>
            </a:r>
            <a:r>
              <a:rPr lang="ru-RU" dirty="0" smtClean="0"/>
              <a:t>мало. </a:t>
            </a:r>
          </a:p>
          <a:p>
            <a:pPr marL="0" indent="0">
              <a:buNone/>
            </a:pPr>
            <a:r>
              <a:rPr lang="ru-RU" dirty="0" smtClean="0"/>
              <a:t>Зато </a:t>
            </a:r>
            <a:r>
              <a:rPr lang="ru-RU" dirty="0"/>
              <a:t>достоверно известно, что во времена блокады в старинном деревянном особняке работал пункт выдачи витаминов - так называемая ВИТАМИННАЯ АПТЕКА при научно-исследовательском институте. Здесь горожанам выдавали витаминные пайки и кипела работа одного из немногих фармацевтических предприятий.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6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413" y="332656"/>
            <a:ext cx="9663607" cy="31683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 блокаду люди страдали не только от голода, но и от болезней.</a:t>
            </a:r>
          </a:p>
          <a:p>
            <a:pPr marL="0" indent="0">
              <a:buNone/>
            </a:pPr>
            <a:r>
              <a:rPr lang="ru-RU" dirty="0"/>
              <a:t>Жителям блокадного Ленинграда угрожало множество заболеваний, связанных с недостатком витаминов. Прежде всего, необходимо было предотвратить эпидемию цинги.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Ученые справедливо опасались, что цинга могла парализовать армию и город, ведь болезнь сопровождается нервными расстройствами, потерей мышечной силы, быстрой утомляемостью, инфекционными заболеваниями.</a:t>
            </a:r>
          </a:p>
          <a:p>
            <a:pPr marL="0" indent="0">
              <a:buNone/>
            </a:pPr>
            <a:r>
              <a:rPr lang="ru-RU" dirty="0" smtClean="0"/>
              <a:t>Была </a:t>
            </a:r>
            <a:r>
              <a:rPr lang="ru-RU" dirty="0"/>
              <a:t>организована специальная научная группа, в состав которой входили химики, биохимики и инженеры. Советские специалисты в кратчайшие сроки разработали специальный витаминный коктейль, который был прост в изготовлении. </a:t>
            </a:r>
          </a:p>
          <a:p>
            <a:pPr marL="0" indent="0">
              <a:buNone/>
            </a:pPr>
            <a:r>
              <a:rPr lang="ru-RU" dirty="0"/>
              <a:t>Наиболее доступным способом получения лекарства от цинги стала хвоя. Дело в том, что рядом с Ленинградом росли хвойные леса с большими запасами этого сырья. А по своим свойствам хвоя отлично подходила для лечения цинги. А еще ходили зимой пешком в парк Сосновка за хвоей, которая давала столь необходимые витамины.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Ученые разработали технологию производства специальных настоев из сосновой и еловой хвои, богатых витамином С для борьбы с авитаминозом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3284984"/>
            <a:ext cx="5112568" cy="33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413" y="332656"/>
            <a:ext cx="5343127" cy="583954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Алексей Беззубов (ученый -химик, руководитель группы по созданию технологии производства витаминного препарата) вспоминал: </a:t>
            </a:r>
          </a:p>
          <a:p>
            <a:r>
              <a:rPr lang="ru-RU" dirty="0"/>
              <a:t>«Уже к 15 октября мы подготовили проект технических условий на сырье "хвойную лапку"... Технологический цикл был достаточно прост: лапку сортировали, мыли, отделяли иглы от древесины, опять мыли и разминали. Затем экстрагировали витамин С, обрабатывая размятую хвою 0,5%-</a:t>
            </a:r>
            <a:r>
              <a:rPr lang="ru-RU" dirty="0" err="1"/>
              <a:t>ным</a:t>
            </a:r>
            <a:r>
              <a:rPr lang="ru-RU" dirty="0"/>
              <a:t> раствором уксусной, или лимонной, или виннокаменной кислоты (благо их в предостаточном количестве можно было найти на складах кондитерских предприятий). </a:t>
            </a:r>
          </a:p>
          <a:p>
            <a:r>
              <a:rPr lang="ru-RU" dirty="0"/>
              <a:t>Полученный настой фильтровали и расфасовывали в бутылки, стеклянные баллоны или бочки. Этот зеленоватый кисленький напиток менее всего походил на лекарственную микстуру.</a:t>
            </a:r>
            <a:br>
              <a:rPr lang="ru-RU" dirty="0"/>
            </a:br>
            <a:r>
              <a:rPr lang="ru-RU" dirty="0"/>
              <a:t>С конца ноября 1941 года в Ленинграде стали выпускать витаминные коктейли. В день предприятия города поставляли по 30 тонн продукции. Каждому жителю города в день требовалось 100-200 граммов хвойного настоя (кислого "коктейля")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937134"/>
            <a:ext cx="3866540" cy="46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7947" y="332656"/>
            <a:ext cx="3456386" cy="71287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Хвойный экстракт спас тысячи жизней в течении тяжелой блокады, длившейся 872 дня. Люди избежали многих эпидемий и смерти от окончательного обессиливания, благодаря обычным хвойным иглам и отваге людей, создавших целебный напиток.</a:t>
            </a:r>
          </a:p>
          <a:p>
            <a:pPr lvl="0"/>
            <a:r>
              <a:rPr lang="ru-RU" dirty="0"/>
              <a:t>Хвойные "установки" были размещены повсюду в городе (более ста к ноябрю 1941 года).</a:t>
            </a:r>
          </a:p>
          <a:p>
            <a:pPr lvl="0"/>
            <a:r>
              <a:rPr lang="ru-RU" dirty="0"/>
              <a:t>Рецепты приготовления отвара в домашних условиях специально распространяли от человека к человеку.</a:t>
            </a:r>
          </a:p>
          <a:p>
            <a:pPr lvl="0"/>
            <a:r>
              <a:rPr lang="ru-RU" dirty="0"/>
              <a:t>Также по радио постоянно оповещали, что полезный напиток можно приготовить и самостоятельно, давались подробные рекомендации.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1052736"/>
            <a:ext cx="6179350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4532" y="3573016"/>
            <a:ext cx="914400" cy="9144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74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Такие достаточно простые рецепты ученых спасли в те тяжелые годы тысячи жизней ленинградцев. И даже не хочется представлять, как всё сложилось бы без них...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4230924" cy="457200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/>
              <a:t>Суп </a:t>
            </a:r>
            <a:r>
              <a:rPr lang="ru-RU" sz="3600" b="1" dirty="0"/>
              <a:t>из пророщенного гороха"</a:t>
            </a:r>
            <a:endParaRPr lang="ru-RU" sz="3600" dirty="0"/>
          </a:p>
          <a:p>
            <a:r>
              <a:rPr lang="ru-RU" sz="3600" dirty="0"/>
              <a:t>Суть рецепта проста: сначала горох проращивался в воде и только потом варился: ценный витамин содержался в проростках. Однако гороха в городе было значительно меньше, чем хвои, поэтому блюдо подавалось только в больницах, а также в учреждениях для детей. Суп был отличным источником аскорбиновой кислоты: одна тарелка содержала двойную суточную дозу витамина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"Дрожжи из дерева"</a:t>
            </a:r>
            <a:endParaRPr lang="ru-RU" dirty="0"/>
          </a:p>
          <a:p>
            <a:r>
              <a:rPr lang="ru-RU" dirty="0"/>
              <a:t>К концу 1941 года блокадники столкнулись с дефицитом белка, т.к. мяса, рыбы, молока и яиц во время блокады брать было негде. Алиментарная дистрофия стала уносить жизни в большом количестве.</a:t>
            </a:r>
          </a:p>
          <a:p>
            <a:r>
              <a:rPr lang="ru-RU" dirty="0"/>
              <a:t>Решение "из того, что есть" было найдено и здесь. Полноценные белки, так необходимые людям, содержаться в дрожжах, приготовленных на древесных опилках. Технологически это также несложный процесс: сначала в течение некоторого времени опилки перемешиваются с водным раствором серной кислоты. После этого кислоту необходимо нейтрализовать известью. Далее, отфильтровав нерастворенные примеси, получали раствор глюкозы, куда добавляли дрожжевую затравку. Полученный продукт содержал белок, а также витамины В1, В2, РР. Его использовали во всех госпиталях блокадного Ленинграда. По воспоминаниям Беззубова, средство оказалось спасительным - истощенные люди восстанавливались словно "на дрожжах". Однако, к большому сожалению, его также было недостаточно, чтобы обеспечить все население, поэтому оно поставлялось в госпитали.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9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с оформлением «Аптека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503_TF03460537.potx" id="{73271F65-F6D8-4CEF-AA78-147277DC685E}" vid="{FE68206E-9865-42C7-9F6A-0EBF382AA0A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«Аптека»</Template>
  <TotalTime>47</TotalTime>
  <Words>836</Words>
  <Application>Microsoft Office PowerPoint</Application>
  <PresentationFormat>Произвольный</PresentationFormat>
  <Paragraphs>48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Euphemia</vt:lpstr>
      <vt:lpstr>Franklin Gothic Book</vt:lpstr>
      <vt:lpstr>Шаблон с оформлением «Аптека»</vt:lpstr>
      <vt:lpstr>ВИТАМИННАЯ АПТЕКА   на 12 линии Васильевского острова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Такие достаточно простые рецепты ученых спасли в те тяжелые годы тысячи жизней ленинградцев. И даже не хочется представлять, как всё сложилось бы без них...</vt:lpstr>
      <vt:lpstr>Состояние на 2023 год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ВИТАМИННАЯ АПТЕКА   на 12 линии Васильевского острова</dc:title>
  <dc:creator>Пользователь</dc:creator>
  <cp:lastModifiedBy>user</cp:lastModifiedBy>
  <cp:revision>16</cp:revision>
  <dcterms:created xsi:type="dcterms:W3CDTF">2023-01-20T08:42:46Z</dcterms:created>
  <dcterms:modified xsi:type="dcterms:W3CDTF">2023-01-20T10:02:44Z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