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67" r:id="rId5"/>
    <p:sldId id="263" r:id="rId6"/>
    <p:sldId id="262" r:id="rId7"/>
    <p:sldId id="261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7FE8E-10E5-4472-AB96-ECBAE26BC23F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6C282-E1DA-4A06-8EA2-B99C07377B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4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C282-E1DA-4A06-8EA2-B99C07377B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1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C282-E1DA-4A06-8EA2-B99C07377B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85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C282-E1DA-4A06-8EA2-B99C07377B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100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C282-E1DA-4A06-8EA2-B99C07377B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3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5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6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85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8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4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5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8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1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04C18-6E65-4F50-9BC7-5A9CA65B694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6B9F-C3C0-42B4-B942-CD0CAF51C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8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citywalls.ru/search-street1469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865" y="5971793"/>
            <a:ext cx="12111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</a:rPr>
              <a:t>ОДОД СПб ГБПОУ «</a:t>
            </a:r>
            <a:r>
              <a:rPr lang="ru-RU" sz="2400" b="1" spc="150" dirty="0" smtClean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</a:rPr>
              <a:t>Академия </a:t>
            </a:r>
            <a:r>
              <a:rPr lang="ru-RU" sz="2400" b="1" spc="150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</a:rPr>
              <a:t>ледовых видов спорта «Динамо Санкт-Петербург»</a:t>
            </a:r>
          </a:p>
          <a:p>
            <a:pPr algn="ctr"/>
            <a:r>
              <a:rPr lang="ru-RU" sz="2400" b="1" spc="150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</a:rPr>
              <a:t>Трошкова Анастасия Петровна, воспитатель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5024" y="446276"/>
            <a:ext cx="931773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spc="100" dirty="0" smtClean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</a:t>
            </a:r>
          </a:p>
          <a:p>
            <a:pPr lvl="0" algn="ctr"/>
            <a:r>
              <a:rPr lang="ru-RU" sz="2250" spc="100" dirty="0" smtClean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(г. </a:t>
            </a:r>
            <a:r>
              <a:rPr lang="ru-RU" sz="2250" spc="100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Санкт-Петербург, Василеостровский </a:t>
            </a:r>
            <a:r>
              <a:rPr lang="ru-RU" sz="2250" spc="100" dirty="0" smtClean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район</a:t>
            </a:r>
            <a:r>
              <a:rPr lang="ru-RU" sz="2250" spc="100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)</a:t>
            </a:r>
            <a:endParaRPr lang="ru-RU" sz="2250" spc="100" dirty="0" smtClean="0"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65" y="128016"/>
            <a:ext cx="123879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50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Gadugi" panose="020B0502040204020203" pitchFamily="34" charset="0"/>
              </a:rPr>
              <a:t> «Целевые прогулки и экскурсии выходного дня для дошкольников, посвященные Дню родного языка»</a:t>
            </a:r>
            <a:endParaRPr lang="ru-RU" sz="225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283" y="195942"/>
            <a:ext cx="118778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latin typeface="Gabriola" panose="04040605051002020D02" pitchFamily="82" charset="0"/>
              </a:rPr>
              <a:t>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</a:t>
            </a:r>
            <a:r>
              <a:rPr lang="ru-RU" sz="2000" dirty="0" smtClean="0">
                <a:latin typeface="Gabriola" panose="04040605051002020D02" pitchFamily="82" charset="0"/>
              </a:rPr>
              <a:t> – улица, проложенная в 1780-х годах в юго-западной части Васильевского острова.  В </a:t>
            </a:r>
            <a:r>
              <a:rPr lang="en-US" sz="2000" dirty="0" smtClean="0">
                <a:latin typeface="Gabriola" panose="04040605051002020D02" pitchFamily="82" charset="0"/>
              </a:rPr>
              <a:t>XVIII</a:t>
            </a:r>
            <a:r>
              <a:rPr lang="ru-RU" sz="2000" dirty="0" smtClean="0">
                <a:latin typeface="Gabriola" panose="04040605051002020D02" pitchFamily="82" charset="0"/>
              </a:rPr>
              <a:t> веке застройка местности была редкой, большую часть земель здесь занимали сады, сенокосные угодья и огороды. Появление улицы связано с переводом сюда по указу Екатерины </a:t>
            </a:r>
            <a:r>
              <a:rPr lang="en-US" sz="2000" dirty="0" smtClean="0">
                <a:latin typeface="Gabriola" panose="04040605051002020D02" pitchFamily="82" charset="0"/>
              </a:rPr>
              <a:t>II </a:t>
            </a:r>
            <a:r>
              <a:rPr lang="ru-RU" sz="2000" dirty="0" smtClean="0">
                <a:latin typeface="Gabriola" panose="04040605051002020D02" pitchFamily="82" charset="0"/>
              </a:rPr>
              <a:t>всех петербургских кожевенных заводов. Всего было переведено 14 кожевенных предприятий. Этим производствам свойственны неприятные запахи, что и привело к их вытеснению на край города в район, называемый Чекушами. В начале </a:t>
            </a:r>
            <a:r>
              <a:rPr lang="en-US" sz="2000" dirty="0" smtClean="0">
                <a:latin typeface="Gabriola" panose="04040605051002020D02" pitchFamily="82" charset="0"/>
              </a:rPr>
              <a:t>XVIII</a:t>
            </a:r>
            <a:r>
              <a:rPr lang="ru-RU" sz="2000" dirty="0" smtClean="0">
                <a:latin typeface="Gabriola" panose="04040605051002020D02" pitchFamily="82" charset="0"/>
              </a:rPr>
              <a:t> века на брегу располагались многочисленные мучные амбары. Мука при хранении имеет свойство слеживаться, и вот для возвращения ее в «сыпучий товарный вид» активно использовались специальные деревянные толокушки. Они-то и назывались «чекуши» (а еще «токмочи»). Так и прижилось. Кожевенное производство в Чекушах начинает развиваться с середины </a:t>
            </a:r>
            <a:r>
              <a:rPr lang="en-US" sz="2000" dirty="0" smtClean="0">
                <a:latin typeface="Gabriola" panose="04040605051002020D02" pitchFamily="82" charset="0"/>
              </a:rPr>
              <a:t>XVIII </a:t>
            </a:r>
            <a:r>
              <a:rPr lang="ru-RU" sz="2000" dirty="0" smtClean="0">
                <a:latin typeface="Gabriola" panose="04040605051002020D02" pitchFamily="82" charset="0"/>
              </a:rPr>
              <a:t>века. Выбор «площадки» был тоже логичен. На противоположном, левом берегу Большой Невы находились скотобойни.</a:t>
            </a:r>
          </a:p>
          <a:p>
            <a:pPr algn="just"/>
            <a:r>
              <a:rPr lang="ru-RU" sz="2000" dirty="0"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latin typeface="Gabriola" panose="04040605051002020D02" pitchFamily="82" charset="0"/>
              </a:rPr>
              <a:t>      В </a:t>
            </a:r>
            <a:r>
              <a:rPr lang="en-US" sz="2000" dirty="0" smtClean="0">
                <a:latin typeface="Gabriola" panose="04040605051002020D02" pitchFamily="82" charset="0"/>
              </a:rPr>
              <a:t>XVIII </a:t>
            </a:r>
            <a:r>
              <a:rPr lang="ru-RU" sz="2000" dirty="0" smtClean="0">
                <a:latin typeface="Gabriola" panose="04040605051002020D02" pitchFamily="82" charset="0"/>
              </a:rPr>
              <a:t>веке новую трассу называли «дорога к кожевенным заводам», а иногда – Береговая линия. Чётная сторона улицы местами выходила к заливу. </a:t>
            </a:r>
            <a:r>
              <a:rPr lang="ru-RU" sz="2000" dirty="0">
                <a:latin typeface="Gabriola" panose="04040605051002020D02" pitchFamily="82" charset="0"/>
              </a:rPr>
              <a:t>Э</a:t>
            </a:r>
            <a:r>
              <a:rPr lang="ru-RU" sz="2000" dirty="0" smtClean="0">
                <a:latin typeface="Gabriola" panose="04040605051002020D02" pitchFamily="82" charset="0"/>
              </a:rPr>
              <a:t>то единственная не прямая, а кривая линия Васильевского острова, которая повторяет изгибы берега Невы и Финского залива. Именно поэтому существовало такое название. Окончательно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линией </a:t>
            </a:r>
            <a:r>
              <a:rPr lang="ru-RU" sz="2000" dirty="0" smtClean="0">
                <a:latin typeface="Gabriola" panose="04040605051002020D02" pitchFamily="82" charset="0"/>
              </a:rPr>
              <a:t>дорога становится в середине </a:t>
            </a:r>
            <a:r>
              <a:rPr lang="en-US" sz="2000" dirty="0" smtClean="0">
                <a:latin typeface="Gabriola" panose="04040605051002020D02" pitchFamily="82" charset="0"/>
              </a:rPr>
              <a:t>XIX </a:t>
            </a:r>
            <a:r>
              <a:rPr lang="ru-RU" sz="2000" dirty="0" smtClean="0">
                <a:latin typeface="Gabriola" panose="04040605051002020D02" pitchFamily="82" charset="0"/>
              </a:rPr>
              <a:t>века.</a:t>
            </a:r>
            <a:endParaRPr lang="ru-RU" sz="2000" dirty="0">
              <a:latin typeface="Gabriola" panose="04040605051002020D02" pitchFamily="82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80931" y="793102"/>
            <a:ext cx="0" cy="9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45850" b="23049"/>
          <a:stretch/>
        </p:blipFill>
        <p:spPr>
          <a:xfrm>
            <a:off x="7878854" y="3673815"/>
            <a:ext cx="4237630" cy="300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46" y="3673816"/>
            <a:ext cx="3402901" cy="300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" y="3673816"/>
            <a:ext cx="4298670" cy="300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3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983" b="16905"/>
          <a:stretch/>
        </p:blipFill>
        <p:spPr>
          <a:xfrm>
            <a:off x="70299" y="534154"/>
            <a:ext cx="12121701" cy="632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299" y="-18107"/>
            <a:ext cx="11931804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latin typeface="Gabriola" panose="04040605051002020D02" pitchFamily="82" charset="0"/>
              </a:rPr>
              <a:t>     Протяженность </a:t>
            </a:r>
            <a:r>
              <a:rPr lang="ru-RU" sz="2000" dirty="0">
                <a:latin typeface="Gabriola" panose="04040605051002020D02" pitchFamily="82" charset="0"/>
              </a:rPr>
              <a:t>линии составляет </a:t>
            </a:r>
            <a:r>
              <a:rPr lang="ru-RU" sz="2000" dirty="0" smtClean="0">
                <a:latin typeface="Gabriola" panose="04040605051002020D02" pitchFamily="82" charset="0"/>
              </a:rPr>
              <a:t>около одного километра.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 </a:t>
            </a:r>
            <a:r>
              <a:rPr lang="ru-RU" sz="2000" dirty="0" smtClean="0">
                <a:latin typeface="Gabriola" panose="04040605051002020D02" pitchFamily="82" charset="0"/>
              </a:rPr>
              <a:t>пересекается с двумя улицами: Большой проспект Васильевского острова, Косая </a:t>
            </a:r>
            <a:r>
              <a:rPr lang="ru-RU" sz="2000" dirty="0">
                <a:latin typeface="Gabriola" panose="04040605051002020D02" pitchFamily="82" charset="0"/>
              </a:rPr>
              <a:t>линия. Проезд состоит из двух участков – от Масляного канала до 26-й линии и от дома № 23 до Большого </a:t>
            </a:r>
            <a:r>
              <a:rPr lang="ru-RU" sz="2000" dirty="0" smtClean="0">
                <a:latin typeface="Gabriola" panose="04040605051002020D02" pitchFamily="82" charset="0"/>
              </a:rPr>
              <a:t>проспекта Васильевского острова; </a:t>
            </a:r>
            <a:r>
              <a:rPr lang="ru-RU" sz="2000" dirty="0">
                <a:latin typeface="Gabriola" panose="04040605051002020D02" pitchFamily="82" charset="0"/>
              </a:rPr>
              <a:t>средняя часть в 1929 году вошла в территорию Балтийского </a:t>
            </a:r>
            <a:r>
              <a:rPr lang="ru-RU" sz="2000" dirty="0" smtClean="0">
                <a:latin typeface="Gabriola" panose="04040605051002020D02" pitchFamily="82" charset="0"/>
              </a:rPr>
              <a:t>завода.</a:t>
            </a:r>
          </a:p>
          <a:p>
            <a:pPr algn="just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endParaRPr lang="ru-RU" sz="2000" dirty="0">
              <a:latin typeface="Gabriola" panose="04040605051002020D02" pitchFamily="82" charset="0"/>
            </a:endParaRPr>
          </a:p>
          <a:p>
            <a:pPr algn="ctr"/>
            <a:endParaRPr lang="ru-RU" sz="2000" dirty="0" smtClean="0">
              <a:latin typeface="Gabriola" panose="04040605051002020D02" pitchFamily="82" charset="0"/>
            </a:endParaRPr>
          </a:p>
          <a:p>
            <a:endParaRPr lang="ru-RU" sz="2000" dirty="0" smtClean="0">
              <a:latin typeface="Gabriola" panose="04040605051002020D02" pitchFamily="82" charset="0"/>
            </a:endParaRPr>
          </a:p>
          <a:p>
            <a:r>
              <a:rPr lang="ru-RU" sz="2000" dirty="0" smtClean="0">
                <a:latin typeface="Gabriola" panose="04040605051002020D02" pitchFamily="82" charset="0"/>
              </a:rPr>
              <a:t>      Ближайшие </a:t>
            </a:r>
            <a:r>
              <a:rPr lang="ru-RU" sz="2000" dirty="0">
                <a:latin typeface="Gabriola" panose="04040605051002020D02" pitchFamily="82" charset="0"/>
              </a:rPr>
              <a:t>станции </a:t>
            </a:r>
            <a:r>
              <a:rPr lang="ru-RU" sz="2000" dirty="0" smtClean="0">
                <a:latin typeface="Gabriola" panose="04040605051002020D02" pitchFamily="82" charset="0"/>
              </a:rPr>
              <a:t>метро: Василеостровская; Приморская.</a:t>
            </a:r>
          </a:p>
          <a:p>
            <a:r>
              <a:rPr lang="ru-RU" sz="2000" dirty="0"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latin typeface="Gabriola" panose="04040605051002020D02" pitchFamily="82" charset="0"/>
              </a:rPr>
              <a:t>     Прогуливаясь по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линии </a:t>
            </a:r>
            <a:r>
              <a:rPr lang="ru-RU" sz="2000" dirty="0" smtClean="0">
                <a:latin typeface="Gabriola" panose="04040605051002020D02" pitchFamily="82" charset="0"/>
              </a:rPr>
              <a:t>можно увидеть много зданий, которые хранят в себе историю </a:t>
            </a:r>
            <a:r>
              <a:rPr lang="en-US" sz="2000" dirty="0" smtClean="0">
                <a:latin typeface="Gabriola" panose="04040605051002020D02" pitchFamily="82" charset="0"/>
              </a:rPr>
              <a:t>XVIII – XX</a:t>
            </a:r>
            <a:r>
              <a:rPr lang="ru-RU" sz="2000" dirty="0" smtClean="0">
                <a:latin typeface="Gabriola" panose="04040605051002020D02" pitchFamily="82" charset="0"/>
              </a:rPr>
              <a:t> вв. </a:t>
            </a:r>
          </a:p>
          <a:p>
            <a:r>
              <a:rPr lang="ru-RU" sz="2000" dirty="0"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latin typeface="Gabriola" panose="04040605051002020D02" pitchFamily="82" charset="0"/>
              </a:rPr>
              <a:t>     </a:t>
            </a:r>
            <a:r>
              <a:rPr lang="en-US" sz="2000" dirty="0">
                <a:latin typeface="Gabriola" panose="04040605051002020D02" pitchFamily="82" charset="0"/>
                <a:hlinkClick r:id="rId5"/>
              </a:rPr>
              <a:t>https://</a:t>
            </a:r>
            <a:r>
              <a:rPr lang="en-US" sz="2000" dirty="0" smtClean="0">
                <a:latin typeface="Gabriola" panose="04040605051002020D02" pitchFamily="82" charset="0"/>
                <a:hlinkClick r:id="rId5"/>
              </a:rPr>
              <a:t>www.citywalls.ru/search-street1469.html</a:t>
            </a:r>
            <a:r>
              <a:rPr lang="ru-RU" sz="2000" dirty="0">
                <a:latin typeface="Gabriola" panose="04040605051002020D02" pitchFamily="82" charset="0"/>
              </a:rPr>
              <a:t> (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 </a:t>
            </a:r>
            <a:r>
              <a:rPr lang="ru-RU" sz="2000" dirty="0" smtClean="0">
                <a:latin typeface="Gabriola" panose="04040605051002020D02" pitchFamily="82" charset="0"/>
              </a:rPr>
              <a:t>- </a:t>
            </a:r>
            <a:r>
              <a:rPr lang="ru-RU" sz="2000" dirty="0">
                <a:latin typeface="Gabriola" panose="04040605051002020D02" pitchFamily="82" charset="0"/>
              </a:rPr>
              <a:t>фотографии </a:t>
            </a:r>
            <a:r>
              <a:rPr lang="ru-RU" sz="2000" dirty="0" smtClean="0">
                <a:latin typeface="Gabriola" panose="04040605051002020D02" pitchFamily="82" charset="0"/>
              </a:rPr>
              <a:t>домов, статьи)</a:t>
            </a:r>
            <a:endParaRPr lang="ru-RU" sz="2400" dirty="0">
              <a:latin typeface="Gabriola" panose="04040605051002020D02" pitchFamily="82" charset="0"/>
            </a:endParaRPr>
          </a:p>
          <a:p>
            <a:pPr algn="ctr"/>
            <a:endParaRPr lang="ru-RU" sz="2400" dirty="0">
              <a:latin typeface="Gabriola" panose="04040605051002020D02" pitchFamily="8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285" y="4974375"/>
            <a:ext cx="1747904" cy="83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316" y="1846484"/>
            <a:ext cx="1741284" cy="93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0092" y="3877381"/>
            <a:ext cx="1729211" cy="97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7200" y="3096181"/>
            <a:ext cx="1159852" cy="54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744" y="-109728"/>
            <a:ext cx="11750040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latin typeface="Gabriola" panose="04040605051002020D02" pitchFamily="82" charset="0"/>
              </a:rPr>
              <a:t>Архитектура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линии</a:t>
            </a:r>
            <a:endParaRPr lang="ru-RU" sz="3000" dirty="0">
              <a:latin typeface="Gabriola" panose="04040605051002020D02" pitchFamily="82" charset="0"/>
            </a:endParaRP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</a:t>
            </a:r>
            <a:r>
              <a:rPr lang="ru-RU" sz="1550" dirty="0">
                <a:latin typeface="Gabriola" panose="04040605051002020D02" pitchFamily="82" charset="0"/>
              </a:rPr>
              <a:t>№ </a:t>
            </a:r>
            <a:r>
              <a:rPr lang="ru-RU" sz="1550" dirty="0" smtClean="0">
                <a:latin typeface="Gabriola" panose="04040605051002020D02" pitchFamily="82" charset="0"/>
              </a:rPr>
              <a:t>1–3, литеры Р, Д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кожевенный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завод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Парамоновых</a:t>
            </a:r>
            <a:r>
              <a:rPr lang="ru-RU" sz="1550" dirty="0" smtClean="0">
                <a:latin typeface="Gabriola" panose="04040605051002020D02" pitchFamily="82" charset="0"/>
              </a:rPr>
              <a:t>, 1883—1910 </a:t>
            </a:r>
            <a:r>
              <a:rPr lang="ru-RU" sz="1550" dirty="0">
                <a:latin typeface="Gabriola" panose="04040605051002020D02" pitchFamily="82" charset="0"/>
              </a:rPr>
              <a:t>годы, </a:t>
            </a:r>
            <a:r>
              <a:rPr lang="ru-RU" sz="1550" dirty="0" smtClean="0">
                <a:latin typeface="Gabriola" panose="04040605051002020D02" pitchFamily="82" charset="0"/>
              </a:rPr>
              <a:t>архитекторы </a:t>
            </a:r>
            <a:r>
              <a:rPr lang="ru-RU" sz="1550" dirty="0">
                <a:latin typeface="Gabriola" panose="04040605051002020D02" pitchFamily="82" charset="0"/>
              </a:rPr>
              <a:t>А. А. Ашемур, В. В. </a:t>
            </a:r>
            <a:r>
              <a:rPr lang="ru-RU" sz="1550" dirty="0" smtClean="0">
                <a:latin typeface="Gabriola" panose="04040605051002020D02" pitchFamily="82" charset="0"/>
              </a:rPr>
              <a:t>Фридлейн. </a:t>
            </a:r>
            <a:r>
              <a:rPr lang="ru-RU" sz="1550" dirty="0">
                <a:latin typeface="Gabriola" panose="04040605051002020D02" pitchFamily="82" charset="0"/>
              </a:rPr>
              <a:t>Начавшись ещё в XVIII веке, кожевенное производство на участке не прерывалось вплоть до 1990-х. В 2023 году у здания появился инвестор, который планирует провести реставрацию и приспособить его к современному </a:t>
            </a:r>
            <a:r>
              <a:rPr lang="ru-RU" sz="1550" dirty="0" smtClean="0">
                <a:latin typeface="Gabriola" panose="04040605051002020D02" pitchFamily="82" charset="0"/>
              </a:rPr>
              <a:t>использованию.</a:t>
            </a:r>
            <a:endParaRPr lang="ru-RU" sz="1550" dirty="0">
              <a:latin typeface="Gabriola" panose="04040605051002020D02" pitchFamily="82" charset="0"/>
            </a:endParaRP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№5 и №6 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канатная фабрика</a:t>
            </a:r>
            <a:r>
              <a:rPr lang="ru-RU" sz="1550" dirty="0" smtClean="0">
                <a:latin typeface="Gabriola" panose="04040605051002020D02" pitchFamily="82" charset="0"/>
              </a:rPr>
              <a:t> английского купца Р. Крампа, в 1750-х годах.</a:t>
            </a: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</a:t>
            </a:r>
            <a:r>
              <a:rPr lang="ru-RU" sz="1550" dirty="0">
                <a:latin typeface="Gabriola" panose="04040605051002020D02" pitchFamily="82" charset="0"/>
              </a:rPr>
              <a:t>№ 18 -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часовня</a:t>
            </a:r>
            <a:r>
              <a:rPr lang="ru-RU" sz="1550" dirty="0" smtClean="0">
                <a:latin typeface="Gabriola" panose="04040605051002020D02" pitchFamily="82" charset="0"/>
              </a:rPr>
              <a:t> </a:t>
            </a:r>
            <a:r>
              <a:rPr lang="ru-RU" sz="1550" dirty="0">
                <a:latin typeface="Gabriola" panose="04040605051002020D02" pitchFamily="82" charset="0"/>
              </a:rPr>
              <a:t>у Балтийского </a:t>
            </a:r>
            <a:r>
              <a:rPr lang="ru-RU" sz="1550" dirty="0" smtClean="0">
                <a:latin typeface="Gabriola" panose="04040605051002020D02" pitchFamily="82" charset="0"/>
              </a:rPr>
              <a:t>завода, 1890 г.</a:t>
            </a:r>
            <a:endParaRPr lang="ru-RU" sz="1550" dirty="0">
              <a:latin typeface="Gabriola" panose="04040605051002020D02" pitchFamily="82" charset="0"/>
            </a:endParaRPr>
          </a:p>
          <a:p>
            <a:pPr algn="just"/>
            <a:r>
              <a:rPr lang="ru-RU" sz="1550" dirty="0">
                <a:latin typeface="Gabriola" panose="04040605051002020D02" pitchFamily="82" charset="0"/>
              </a:rPr>
              <a:t>Дом </a:t>
            </a:r>
            <a:r>
              <a:rPr lang="ru-RU" sz="1550" dirty="0" smtClean="0">
                <a:latin typeface="Gabriola" panose="04040605051002020D02" pitchFamily="82" charset="0"/>
              </a:rPr>
              <a:t>№21</a:t>
            </a:r>
            <a:r>
              <a:rPr lang="ru-RU" sz="1550" dirty="0">
                <a:latin typeface="Gabriola" panose="04040605051002020D02" pitchFamily="82" charset="0"/>
              </a:rPr>
              <a:t>, </a:t>
            </a:r>
            <a:r>
              <a:rPr lang="ru-RU" sz="1550" dirty="0" smtClean="0">
                <a:latin typeface="Gabriola" panose="04040605051002020D02" pitchFamily="82" charset="0"/>
              </a:rPr>
              <a:t>№22 - производственные </a:t>
            </a:r>
            <a:r>
              <a:rPr lang="ru-RU" sz="1550" dirty="0">
                <a:latin typeface="Gabriola" panose="04040605051002020D02" pitchFamily="82" charset="0"/>
              </a:rPr>
              <a:t>и складские здания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завода цементных труб «Андрей Б. Эллерс» </a:t>
            </a:r>
            <a:r>
              <a:rPr lang="ru-RU" sz="1550" dirty="0">
                <a:latin typeface="Gabriola" panose="04040605051002020D02" pitchFamily="82" charset="0"/>
              </a:rPr>
              <a:t>были построены в 1906—1910 и 1913 годах по проекту гражданского инженера </a:t>
            </a:r>
            <a:endParaRPr lang="ru-RU" sz="1550" dirty="0" smtClean="0">
              <a:latin typeface="Gabriola" panose="04040605051002020D02" pitchFamily="82" charset="0"/>
            </a:endParaRP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К</a:t>
            </a:r>
            <a:r>
              <a:rPr lang="ru-RU" sz="1550" dirty="0">
                <a:latin typeface="Gabriola" panose="04040605051002020D02" pitchFamily="82" charset="0"/>
              </a:rPr>
              <a:t>. И. Розенштейна </a:t>
            </a:r>
            <a:r>
              <a:rPr lang="ru-RU" sz="155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№23 -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фабрика</a:t>
            </a:r>
            <a:r>
              <a:rPr lang="ru-RU" sz="1550" dirty="0" smtClean="0">
                <a:latin typeface="Gabriola" panose="04040605051002020D02" pitchFamily="82" charset="0"/>
              </a:rPr>
              <a:t> граммофонных </a:t>
            </a:r>
            <a:r>
              <a:rPr lang="ru-RU" sz="1550" dirty="0">
                <a:latin typeface="Gabriola" panose="04040605051002020D02" pitchFamily="82" charset="0"/>
              </a:rPr>
              <a:t>пластинок, доходный дом </a:t>
            </a:r>
            <a:r>
              <a:rPr lang="ru-RU" sz="1550" dirty="0" smtClean="0">
                <a:latin typeface="Gabriola" panose="04040605051002020D02" pitchFamily="82" charset="0"/>
              </a:rPr>
              <a:t>(утраченное здание).</a:t>
            </a: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№25 (?)-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жилой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дом для рабочих </a:t>
            </a:r>
            <a:r>
              <a:rPr lang="ru-RU" sz="1550" dirty="0">
                <a:latin typeface="Gabriola" panose="04040605051002020D02" pitchFamily="82" charset="0"/>
              </a:rPr>
              <a:t>кожевенной фабрики Брусницыных, архитектор А. И. </a:t>
            </a:r>
            <a:r>
              <a:rPr lang="ru-RU" sz="1550" dirty="0" smtClean="0">
                <a:latin typeface="Gabriola" panose="04040605051002020D02" pitchFamily="82" charset="0"/>
              </a:rPr>
              <a:t>Ковшаров. </a:t>
            </a:r>
            <a:r>
              <a:rPr lang="ru-RU" sz="1550" dirty="0">
                <a:latin typeface="Gabriola" panose="04040605051002020D02" pitchFamily="82" charset="0"/>
              </a:rPr>
              <a:t>Включён в существующее здание. 1880-е годы</a:t>
            </a:r>
            <a:r>
              <a:rPr lang="ru-RU" sz="155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№25 по Кожевенной линии/Косая линия, д.24 -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Доходный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дом ("Скобский дворец") </a:t>
            </a:r>
            <a:r>
              <a:rPr lang="ru-RU" sz="1550" dirty="0">
                <a:latin typeface="Gabriola" panose="04040605051002020D02" pitchFamily="82" charset="0"/>
              </a:rPr>
              <a:t>- Общежитие Балтийского завода, </a:t>
            </a:r>
            <a:r>
              <a:rPr lang="ru-RU" sz="1550" dirty="0" smtClean="0">
                <a:latin typeface="Gabriola" panose="04040605051002020D02" pitchFamily="82" charset="0"/>
              </a:rPr>
              <a:t>в </a:t>
            </a:r>
            <a:r>
              <a:rPr lang="ru-RU" sz="1550" dirty="0">
                <a:latin typeface="Gabriola" panose="04040605051002020D02" pitchFamily="82" charset="0"/>
              </a:rPr>
              <a:t>конце XVIII и начале XIX вв. участок был занят кожевенным заводом купца Ф. </a:t>
            </a:r>
            <a:r>
              <a:rPr lang="ru-RU" sz="1550" dirty="0" smtClean="0">
                <a:latin typeface="Gabriola" panose="04040605051002020D02" pitchFamily="82" charset="0"/>
              </a:rPr>
              <a:t>Ямщикова</a:t>
            </a:r>
            <a:r>
              <a:rPr lang="ru-RU" sz="1550" dirty="0">
                <a:latin typeface="Gabriola" panose="04040605051002020D02" pitchFamily="82" charset="0"/>
              </a:rPr>
              <a:t>. Современный вид оно приобрело после надстроек в 1905-1906 гг. по проекту арх. В. А. Липского</a:t>
            </a:r>
            <a:r>
              <a:rPr lang="ru-RU" sz="155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1550" dirty="0">
                <a:latin typeface="Gabriola" panose="04040605051002020D02" pitchFamily="82" charset="0"/>
              </a:rPr>
              <a:t>Дом №26 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насосная станция </a:t>
            </a:r>
            <a:r>
              <a:rPr lang="ru-RU" sz="1550" dirty="0" smtClean="0">
                <a:latin typeface="Gabriola" panose="04040605051002020D02" pitchFamily="82" charset="0"/>
              </a:rPr>
              <a:t>(ныне пустующее).</a:t>
            </a:r>
            <a:endParaRPr lang="ru-RU" sz="1550" dirty="0">
              <a:latin typeface="Gabriola" panose="04040605051002020D02" pitchFamily="82" charset="0"/>
            </a:endParaRP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Дома </a:t>
            </a:r>
            <a:r>
              <a:rPr lang="ru-RU" sz="1550" dirty="0">
                <a:latin typeface="Gabriola" panose="04040605051002020D02" pitchFamily="82" charset="0"/>
              </a:rPr>
              <a:t>№ 27, 28–30 –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кожевенный завод Брусницыных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(«А. Радищев»)</a:t>
            </a:r>
            <a:r>
              <a:rPr lang="ru-RU" sz="1550" dirty="0" smtClean="0">
                <a:latin typeface="Gabriola" panose="04040605051002020D02" pitchFamily="82" charset="0"/>
              </a:rPr>
              <a:t>. </a:t>
            </a:r>
            <a:r>
              <a:rPr lang="ru-RU" sz="1550" dirty="0">
                <a:latin typeface="Gabriola" panose="04040605051002020D02" pitchFamily="82" charset="0"/>
              </a:rPr>
              <a:t>Дом №27, правая часть — особняк Брусницыных, архитектор А. И. Ковшаров — перестройка и расширение </a:t>
            </a:r>
            <a:r>
              <a:rPr lang="ru-RU" sz="1550" dirty="0" smtClean="0">
                <a:latin typeface="Gabriola" panose="04040605051002020D02" pitchFamily="82" charset="0"/>
              </a:rPr>
              <a:t>1884—1886 </a:t>
            </a:r>
            <a:r>
              <a:rPr lang="ru-RU" sz="1550" dirty="0">
                <a:latin typeface="Gabriola" panose="04040605051002020D02" pitchFamily="82" charset="0"/>
              </a:rPr>
              <a:t>годов. Перестройку зданий кожевенной фабрики Брусницыных по адресам Кожевенная линия, 27 и 30 в 1868—1871 годы осуществлял А. Р. Гешвенд, в 1884—1889 годах участок дома 30 (левая часть) перестраивал и расширял А. И. Ковшаров</a:t>
            </a:r>
            <a:r>
              <a:rPr lang="ru-RU" sz="155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1550" dirty="0">
                <a:latin typeface="Gabriola" panose="04040605051002020D02" pitchFamily="82" charset="0"/>
              </a:rPr>
              <a:t>Дом </a:t>
            </a:r>
            <a:r>
              <a:rPr lang="ru-RU" sz="1550" dirty="0" smtClean="0">
                <a:latin typeface="Gabriola" panose="04040605051002020D02" pitchFamily="82" charset="0"/>
              </a:rPr>
              <a:t>№31 -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корпуса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фабрики </a:t>
            </a:r>
            <a:r>
              <a:rPr lang="ru-RU" sz="1550" dirty="0">
                <a:latin typeface="Gabriola" panose="04040605051002020D02" pitchFamily="82" charset="0"/>
              </a:rPr>
              <a:t>наследников Егорова, арх. Д. А. Крыжановский, 1900 год.</a:t>
            </a: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Дома </a:t>
            </a:r>
            <a:r>
              <a:rPr lang="ru-RU" sz="1550" dirty="0">
                <a:latin typeface="Gabriola" panose="04040605051002020D02" pitchFamily="82" charset="0"/>
              </a:rPr>
              <a:t>№ </a:t>
            </a:r>
            <a:r>
              <a:rPr lang="ru-RU" sz="1550" dirty="0" smtClean="0">
                <a:latin typeface="Gabriola" panose="04040605051002020D02" pitchFamily="82" charset="0"/>
              </a:rPr>
              <a:t>32 </a:t>
            </a:r>
            <a:r>
              <a:rPr lang="ru-RU" sz="1550" dirty="0">
                <a:latin typeface="Gabriola" panose="04040605051002020D02" pitchFamily="82" charset="0"/>
              </a:rPr>
              <a:t>–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Владимирский кожевенный завод</a:t>
            </a:r>
            <a:r>
              <a:rPr lang="ru-RU" sz="1550" dirty="0">
                <a:latin typeface="Gabriola" panose="04040605051002020D02" pitchFamily="82" charset="0"/>
              </a:rPr>
              <a:t>. </a:t>
            </a:r>
            <a:r>
              <a:rPr lang="ru-RU" sz="1550" dirty="0" smtClean="0">
                <a:latin typeface="Gabriola" panose="04040605051002020D02" pitchFamily="82" charset="0"/>
              </a:rPr>
              <a:t>Двор</a:t>
            </a:r>
            <a:r>
              <a:rPr lang="ru-RU" sz="1550" dirty="0">
                <a:latin typeface="Gabriola" panose="04040605051002020D02" pitchFamily="82" charset="0"/>
              </a:rPr>
              <a:t>, левая часть — здание цехов Владимирского кожевенного завода, 1901 год, архитектор Павел Сюзор</a:t>
            </a:r>
            <a:r>
              <a:rPr lang="ru-RU" sz="155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1550" dirty="0">
                <a:latin typeface="Gabriola" panose="04040605051002020D02" pitchFamily="82" charset="0"/>
              </a:rPr>
              <a:t>Дом 33 </a:t>
            </a:r>
            <a:r>
              <a:rPr lang="ru-RU" sz="1550" dirty="0" smtClean="0">
                <a:latin typeface="Gabriola" panose="04040605051002020D02" pitchFamily="82" charset="0"/>
              </a:rPr>
              <a:t> - ГЭС-7, ТЭЦ-7 </a:t>
            </a:r>
            <a:r>
              <a:rPr lang="ru-RU" sz="1550" dirty="0">
                <a:latin typeface="Gabriola" panose="04040605051002020D02" pitchFamily="82" charset="0"/>
              </a:rPr>
              <a:t>"</a:t>
            </a:r>
            <a:r>
              <a:rPr lang="ru-RU" sz="1550" dirty="0" smtClean="0">
                <a:latin typeface="Gabriola" panose="04040605051002020D02" pitchFamily="82" charset="0"/>
              </a:rPr>
              <a:t>Ленэнерго",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Василеостровская ТЭЦ-7</a:t>
            </a:r>
            <a:r>
              <a:rPr lang="ru-RU" sz="1550" dirty="0" smtClean="0">
                <a:latin typeface="Gabriola" panose="04040605051002020D02" pitchFamily="82" charset="0"/>
              </a:rPr>
              <a:t>, 1932г.</a:t>
            </a:r>
            <a:endParaRPr lang="ru-RU" sz="1550" dirty="0">
              <a:latin typeface="Gabriola" panose="04040605051002020D02" pitchFamily="82" charset="0"/>
            </a:endParaRPr>
          </a:p>
          <a:p>
            <a:pPr algn="just"/>
            <a:r>
              <a:rPr lang="ru-RU" sz="1550" dirty="0" smtClean="0">
                <a:latin typeface="Gabriola" panose="04040605051002020D02" pitchFamily="82" charset="0"/>
              </a:rPr>
              <a:t>Дом </a:t>
            </a:r>
            <a:r>
              <a:rPr lang="ru-RU" sz="1550" dirty="0">
                <a:latin typeface="Gabriola" panose="04040605051002020D02" pitchFamily="82" charset="0"/>
              </a:rPr>
              <a:t>№ 34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фабрика «Я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Лютш»</a:t>
            </a:r>
            <a:r>
              <a:rPr lang="ru-RU" sz="1550" dirty="0" smtClean="0">
                <a:latin typeface="Gabriola" panose="04040605051002020D02" pitchFamily="82" charset="0"/>
              </a:rPr>
              <a:t> - Ситценабивная </a:t>
            </a:r>
            <a:r>
              <a:rPr lang="ru-RU" sz="1550" dirty="0">
                <a:latin typeface="Gabriola" panose="04040605051002020D02" pitchFamily="82" charset="0"/>
              </a:rPr>
              <a:t>фабрика Акционерного общества мануфактур </a:t>
            </a:r>
            <a:r>
              <a:rPr lang="ru-RU" sz="1550" dirty="0" smtClean="0">
                <a:latin typeface="Gabriola" panose="04040605051002020D02" pitchFamily="82" charset="0"/>
              </a:rPr>
              <a:t>«И.А</a:t>
            </a:r>
            <a:r>
              <a:rPr lang="ru-RU" sz="1550" dirty="0">
                <a:latin typeface="Gabriola" panose="04040605051002020D02" pitchFamily="82" charset="0"/>
              </a:rPr>
              <a:t>. Воронин, Лютш и </a:t>
            </a:r>
            <a:r>
              <a:rPr lang="ru-RU" sz="1550" dirty="0" smtClean="0">
                <a:latin typeface="Gabriola" panose="04040605051002020D02" pitchFamily="82" charset="0"/>
              </a:rPr>
              <a:t>Чешер».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Фабрика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им. В. Слуцкой </a:t>
            </a:r>
            <a:r>
              <a:rPr lang="ru-RU" sz="1550" dirty="0" smtClean="0">
                <a:latin typeface="Gabriola" panose="04040605051002020D02" pitchFamily="82" charset="0"/>
              </a:rPr>
              <a:t>- Завод </a:t>
            </a:r>
            <a:r>
              <a:rPr lang="ru-RU" sz="1550" dirty="0" smtClean="0">
                <a:latin typeface="Gabriola" panose="04040605051002020D02" pitchFamily="82" charset="0"/>
              </a:rPr>
              <a:t>«</a:t>
            </a:r>
            <a:r>
              <a:rPr lang="ru-RU" sz="1550" dirty="0" smtClean="0">
                <a:latin typeface="Gabriola" panose="04040605051002020D02" pitchFamily="82" charset="0"/>
              </a:rPr>
              <a:t>Северный текстиль».</a:t>
            </a:r>
            <a:endParaRPr lang="ru-RU" sz="1550" dirty="0">
              <a:latin typeface="Gabriola" panose="04040605051002020D02" pitchFamily="82" charset="0"/>
            </a:endParaRPr>
          </a:p>
          <a:p>
            <a:r>
              <a:rPr lang="ru-RU" sz="1550" dirty="0">
                <a:latin typeface="Gabriola" panose="04040605051002020D02" pitchFamily="82" charset="0"/>
              </a:rPr>
              <a:t>Дом № 38 </a:t>
            </a:r>
            <a:r>
              <a:rPr lang="ru-RU" sz="1550" dirty="0" smtClean="0">
                <a:latin typeface="Gabriola" panose="04040605051002020D02" pitchFamily="82" charset="0"/>
              </a:rPr>
              <a:t>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дом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Мессонье</a:t>
            </a:r>
            <a:r>
              <a:rPr lang="ru-RU" sz="1550" dirty="0">
                <a:latin typeface="Gabriola" panose="04040605051002020D02" pitchFamily="82" charset="0"/>
              </a:rPr>
              <a:t>, деревянный особняк 2-й половины XIX </a:t>
            </a:r>
            <a:r>
              <a:rPr lang="ru-RU" sz="1550" dirty="0" smtClean="0">
                <a:latin typeface="Gabriola" panose="04040605051002020D02" pitchFamily="82" charset="0"/>
              </a:rPr>
              <a:t>века. Особняк </a:t>
            </a:r>
            <a:r>
              <a:rPr lang="ru-RU" sz="1550" dirty="0">
                <a:latin typeface="Gabriola" panose="04040605051002020D02" pitchFamily="82" charset="0"/>
              </a:rPr>
              <a:t>К. Ф. </a:t>
            </a:r>
            <a:r>
              <a:rPr lang="ru-RU" sz="1550" dirty="0" smtClean="0">
                <a:latin typeface="Gabriola" panose="04040605051002020D02" pitchFamily="82" charset="0"/>
              </a:rPr>
              <a:t>Сименса.</a:t>
            </a:r>
            <a:endParaRPr lang="ru-RU" sz="1550" dirty="0">
              <a:latin typeface="Gabriola" panose="04040605051002020D02" pitchFamily="82" charset="0"/>
            </a:endParaRPr>
          </a:p>
          <a:p>
            <a:r>
              <a:rPr lang="ru-RU" sz="1550" dirty="0" smtClean="0">
                <a:latin typeface="Gabriola" panose="04040605051002020D02" pitchFamily="82" charset="0"/>
              </a:rPr>
              <a:t>Дом </a:t>
            </a:r>
            <a:r>
              <a:rPr lang="ru-RU" sz="1550" dirty="0">
                <a:latin typeface="Gabriola" panose="04040605051002020D02" pitchFamily="82" charset="0"/>
              </a:rPr>
              <a:t>39, корпус 9 </a:t>
            </a:r>
            <a:r>
              <a:rPr lang="ru-RU" sz="1550" dirty="0" smtClean="0">
                <a:latin typeface="Gabriola" panose="04040605051002020D02" pitchFamily="82" charset="0"/>
              </a:rPr>
              <a:t>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дом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священника </a:t>
            </a:r>
            <a:r>
              <a:rPr lang="ru-RU" sz="1550" dirty="0">
                <a:latin typeface="Gabriola" panose="04040605051002020D02" pitchFamily="82" charset="0"/>
              </a:rPr>
              <a:t>церкви Милующей Божией Матери (Большой проспект Васильевского острова, 102), был построен в конце первого десятилетия XX века. В доме располагались квартиры, работали книжная лавка и церковно-приходская школа. Земельный участок принадлежит к территории завода «Севкабель», который в 2021 году группа «ЛСР» расчищает под строительство жилого </a:t>
            </a:r>
            <a:r>
              <a:rPr lang="ru-RU" sz="1550" dirty="0" smtClean="0">
                <a:latin typeface="Gabriola" panose="04040605051002020D02" pitchFamily="82" charset="0"/>
              </a:rPr>
              <a:t>комплекса. </a:t>
            </a:r>
            <a:r>
              <a:rPr lang="ru-RU" sz="1550" dirty="0">
                <a:latin typeface="Gabriola" panose="04040605051002020D02" pitchFamily="82" charset="0"/>
              </a:rPr>
              <a:t>9 июля 2021 года КГИОП отказался внести здание в список выявленных объектов культурного </a:t>
            </a:r>
            <a:r>
              <a:rPr lang="ru-RU" sz="1550" dirty="0" smtClean="0">
                <a:latin typeface="Gabriola" panose="04040605051002020D02" pitchFamily="82" charset="0"/>
              </a:rPr>
              <a:t>наследия. </a:t>
            </a:r>
            <a:r>
              <a:rPr lang="ru-RU" sz="1550" dirty="0">
                <a:latin typeface="Gabriola" panose="04040605051002020D02" pitchFamily="82" charset="0"/>
              </a:rPr>
              <a:t>В «ЛСР» заявили, что сносить здание не </a:t>
            </a:r>
            <a:r>
              <a:rPr lang="ru-RU" sz="1550" dirty="0" smtClean="0">
                <a:latin typeface="Gabriola" panose="04040605051002020D02" pitchFamily="82" charset="0"/>
              </a:rPr>
              <a:t>планируют.</a:t>
            </a:r>
            <a:endParaRPr lang="ru-RU" sz="1550" dirty="0">
              <a:latin typeface="Gabriola" panose="04040605051002020D02" pitchFamily="82" charset="0"/>
            </a:endParaRPr>
          </a:p>
          <a:p>
            <a:r>
              <a:rPr lang="ru-RU" sz="1550" dirty="0" smtClean="0">
                <a:latin typeface="Gabriola" panose="04040605051002020D02" pitchFamily="82" charset="0"/>
              </a:rPr>
              <a:t>Дом </a:t>
            </a:r>
            <a:r>
              <a:rPr lang="ru-RU" sz="1550" dirty="0">
                <a:latin typeface="Gabriola" panose="04040605051002020D02" pitchFamily="82" charset="0"/>
              </a:rPr>
              <a:t>№ </a:t>
            </a:r>
            <a:r>
              <a:rPr lang="ru-RU" sz="1550" dirty="0" smtClean="0">
                <a:latin typeface="Gabriola" panose="04040605051002020D02" pitchFamily="82" charset="0"/>
              </a:rPr>
              <a:t>40 -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завод АО «Сименс и Гальске» </a:t>
            </a:r>
            <a:r>
              <a:rPr lang="ru-RU" sz="1550" dirty="0" smtClean="0">
                <a:latin typeface="Gabriola" panose="04040605051002020D02" pitchFamily="82" charset="0"/>
              </a:rPr>
              <a:t>( завод «Севкабель</a:t>
            </a:r>
            <a:r>
              <a:rPr lang="ru-RU" sz="1550" dirty="0">
                <a:latin typeface="Gabriola" panose="04040605051002020D02" pitchFamily="82" charset="0"/>
              </a:rPr>
              <a:t>») (конец XIX века</a:t>
            </a:r>
            <a:r>
              <a:rPr lang="ru-RU" sz="1550" dirty="0" smtClean="0">
                <a:latin typeface="Gabriola" panose="04040605051002020D02" pitchFamily="82" charset="0"/>
              </a:rPr>
              <a:t>).</a:t>
            </a:r>
            <a:endParaRPr lang="ru-RU" sz="1550" dirty="0">
              <a:latin typeface="Gabriola" panose="04040605051002020D02" pitchFamily="82" charset="0"/>
            </a:endParaRPr>
          </a:p>
          <a:p>
            <a:r>
              <a:rPr lang="ru-RU" sz="1550" dirty="0">
                <a:latin typeface="Gabriola" panose="04040605051002020D02" pitchFamily="82" charset="0"/>
              </a:rPr>
              <a:t>Дом </a:t>
            </a:r>
            <a:r>
              <a:rPr lang="ru-RU" sz="1550" dirty="0" smtClean="0">
                <a:latin typeface="Gabriola" panose="04040605051002020D02" pitchFamily="82" charset="0"/>
              </a:rPr>
              <a:t>42 -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центральная </a:t>
            </a:r>
            <a:r>
              <a:rPr lang="ru-RU" sz="15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военно-морская </a:t>
            </a:r>
            <a:r>
              <a:rPr lang="ru-RU" sz="15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библиотека</a:t>
            </a:r>
            <a:r>
              <a:rPr lang="ru-RU" sz="1550" dirty="0" smtClean="0">
                <a:latin typeface="Gabriola" panose="04040605051002020D02" pitchFamily="82" charset="0"/>
              </a:rPr>
              <a:t>, с 2018г. До</a:t>
            </a:r>
            <a:r>
              <a:rPr lang="ru-RU" sz="1550" dirty="0">
                <a:latin typeface="Gabriola" panose="04040605051002020D02" pitchFamily="82" charset="0"/>
              </a:rPr>
              <a:t>, </a:t>
            </a:r>
            <a:r>
              <a:rPr lang="ru-RU" sz="1550" dirty="0" smtClean="0">
                <a:latin typeface="Gabriola" panose="04040605051002020D02" pitchFamily="82" charset="0"/>
              </a:rPr>
              <a:t>казармы (1826-1828 </a:t>
            </a:r>
            <a:r>
              <a:rPr lang="ru-RU" sz="1550" dirty="0">
                <a:latin typeface="Gabriola" panose="04040605051002020D02" pitchFamily="82" charset="0"/>
              </a:rPr>
              <a:t>- арх. Гомзин </a:t>
            </a:r>
            <a:r>
              <a:rPr lang="ru-RU" sz="1550" dirty="0" smtClean="0">
                <a:latin typeface="Gabriola" panose="04040605051002020D02" pitchFamily="82" charset="0"/>
              </a:rPr>
              <a:t>И. Г.) и даже временная тюрьма.</a:t>
            </a:r>
            <a:endParaRPr lang="ru-RU" sz="1550" dirty="0">
              <a:latin typeface="Gabriola" panose="04040605051002020D02" pitchFamily="82" charset="0"/>
            </a:endParaRPr>
          </a:p>
          <a:p>
            <a:endParaRPr lang="ru-RU" sz="2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21" y="3780394"/>
            <a:ext cx="4615507" cy="307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70" y="4830010"/>
            <a:ext cx="3643651" cy="202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616" y="3780394"/>
            <a:ext cx="3592535" cy="307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61889" y="52646"/>
            <a:ext cx="802083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Кожевенное</a:t>
            </a:r>
            <a:r>
              <a:rPr lang="ru-RU" sz="1900" dirty="0">
                <a:solidFill>
                  <a:srgbClr val="000000"/>
                </a:solidFill>
                <a:latin typeface="Gabriola" panose="04040605051002020D02" pitchFamily="82" charset="0"/>
              </a:rPr>
              <a:t> производство являлось «системообразующим», но отнюдь не единственным. Имелись типографии, текстильные и ситценабивные фабрики. Действовало даже производство граммофонных пластинок, проработавшее до начала Великой Отечественной войны. В 1856 году промышленники Карр и Макферсон приобретают один из </a:t>
            </a:r>
            <a:r>
              <a:rPr lang="ru-RU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кожевенных</a:t>
            </a:r>
            <a:r>
              <a:rPr lang="ru-RU" sz="1900" dirty="0">
                <a:solidFill>
                  <a:srgbClr val="000000"/>
                </a:solidFill>
                <a:latin typeface="Gabriola" panose="04040605051002020D02" pitchFamily="82" charset="0"/>
              </a:rPr>
              <a:t> заводов, перестраивают его и открывают «Балтийский литейный, механический и строительный завод». Да, </a:t>
            </a:r>
            <a:r>
              <a:rPr lang="ru-RU" sz="1900" dirty="0" smtClean="0">
                <a:solidFill>
                  <a:srgbClr val="000000"/>
                </a:solidFill>
                <a:latin typeface="Gabriola" panose="04040605051002020D02" pitchFamily="82" charset="0"/>
              </a:rPr>
              <a:t>конечно – это </a:t>
            </a:r>
            <a:r>
              <a:rPr lang="ru-RU" sz="1900" dirty="0">
                <a:solidFill>
                  <a:srgbClr val="000000"/>
                </a:solidFill>
                <a:latin typeface="Gabriola" panose="04040605051002020D02" pitchFamily="82" charset="0"/>
              </a:rPr>
              <a:t>будущий знаменитый Балтийский завод. Первые паровые машины для еще деревянных фрегатов «Пересвет» и «Ослябя», первый в России стальной корабль – это всё Балтийский </a:t>
            </a:r>
            <a:r>
              <a:rPr lang="ru-RU" sz="1900" dirty="0" smtClean="0">
                <a:solidFill>
                  <a:srgbClr val="000000"/>
                </a:solidFill>
                <a:latin typeface="Gabriola" panose="04040605051002020D02" pitchFamily="82" charset="0"/>
              </a:rPr>
              <a:t>завод. </a:t>
            </a:r>
            <a:r>
              <a:rPr lang="ru-RU" sz="1900" dirty="0" smtClean="0">
                <a:latin typeface="Gabriola" panose="04040605051002020D02" pitchFamily="82" charset="0"/>
              </a:rPr>
              <a:t>Постоянно </a:t>
            </a:r>
            <a:r>
              <a:rPr lang="ru-RU" sz="1900" dirty="0">
                <a:latin typeface="Gabriola" panose="04040605051002020D02" pitchFamily="82" charset="0"/>
              </a:rPr>
              <a:t>увеличивающиеся производственные мощности и площади Балтийского завода привели к тому, что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 </a:t>
            </a:r>
            <a:r>
              <a:rPr lang="ru-RU" sz="1900" dirty="0">
                <a:latin typeface="Gabriola" panose="04040605051002020D02" pitchFamily="82" charset="0"/>
              </a:rPr>
              <a:t>оказалась «рассечена» на два отрезка. Там, где «Севкабель» и «Брусницын» – это «дальняя» ее часть; и совсем небольшой ее отрезок находится в районе 26-й </a:t>
            </a:r>
            <a:r>
              <a:rPr lang="ru-RU" sz="1900" dirty="0" smtClean="0">
                <a:latin typeface="Gabriola" panose="04040605051002020D02" pitchFamily="82" charset="0"/>
              </a:rPr>
              <a:t>линии </a:t>
            </a:r>
            <a:r>
              <a:rPr lang="ru-RU" sz="1900" dirty="0">
                <a:latin typeface="Gabriola" panose="04040605051002020D02" pitchFamily="82" charset="0"/>
              </a:rPr>
              <a:t>Васильевского острова. С самого начала линия формировалась как улица промышленного района. До нашего времен сохранилась её первоначальная особенность: улица не разделяет владения, а прорезает их, и противоположные участки, как правило, принадлежат одному и тому же собственнику.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0" y="215608"/>
            <a:ext cx="3643651" cy="26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0" y="2897108"/>
            <a:ext cx="3649679" cy="194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5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35" y="172015"/>
            <a:ext cx="1203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     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" y="1591105"/>
            <a:ext cx="3865830" cy="266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3497" y="192093"/>
            <a:ext cx="117061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     Современное общественное </a:t>
            </a:r>
            <a:r>
              <a:rPr lang="ru-RU" sz="2000" dirty="0">
                <a:latin typeface="Gabriola" panose="04040605051002020D02" pitchFamily="82" charset="0"/>
              </a:rPr>
              <a:t>пространство «Порт Севкабель» </a:t>
            </a:r>
            <a:r>
              <a:rPr lang="ru-RU" sz="2000" dirty="0" smtClean="0">
                <a:latin typeface="Gabriola" panose="04040605051002020D02" pitchFamily="82" charset="0"/>
              </a:rPr>
              <a:t>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линии</a:t>
            </a:r>
            <a:r>
              <a:rPr lang="ru-RU" sz="2000" dirty="0" smtClean="0">
                <a:latin typeface="Gabriola" panose="04040605051002020D02" pitchFamily="82" charset="0"/>
              </a:rPr>
              <a:t>, д.40 – одно из самых популярных общественных пространств всего г. Санкт – Петербурга. Пространство находится </a:t>
            </a:r>
            <a:r>
              <a:rPr lang="ru-RU" sz="2000" dirty="0">
                <a:latin typeface="Gabriola" panose="04040605051002020D02" pitchFamily="82" charset="0"/>
              </a:rPr>
              <a:t>на территории бывшего завода «Севкабель». Изначально – Завод Сименса и Гальске, появившийся в 1879 году как завод различного электрооборудования. Самая знаменитая продукция – конечно, «Кабель Жизни», изготовленный в годы Блокады и обеспечивший поставку электроэнергии в осажденный Ленинград</a:t>
            </a:r>
            <a:r>
              <a:rPr lang="ru-RU" sz="2000" dirty="0" smtClean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				   «Порт Севкабель» – место</a:t>
            </a:r>
            <a:r>
              <a:rPr lang="ru-RU" sz="2000" dirty="0">
                <a:latin typeface="Gabriola" panose="04040605051002020D02" pitchFamily="82" charset="0"/>
              </a:rPr>
              <a:t>, </a:t>
            </a:r>
            <a:r>
              <a:rPr lang="ru-RU" sz="2000" dirty="0" smtClean="0">
                <a:latin typeface="Gabriola" panose="04040605051002020D02" pitchFamily="82" charset="0"/>
              </a:rPr>
              <a:t>где </a:t>
            </a:r>
            <a:r>
              <a:rPr lang="ru-RU" sz="2000" dirty="0">
                <a:latin typeface="Gabriola" panose="04040605051002020D02" pitchFamily="82" charset="0"/>
              </a:rPr>
              <a:t>город </a:t>
            </a:r>
            <a:r>
              <a:rPr lang="ru-RU" sz="2000" dirty="0" smtClean="0">
                <a:latin typeface="Gabriola" panose="04040605051002020D02" pitchFamily="82" charset="0"/>
              </a:rPr>
              <a:t>«встречается </a:t>
            </a:r>
            <a:r>
              <a:rPr lang="ru-RU" sz="2000" dirty="0">
                <a:latin typeface="Gabriola" panose="04040605051002020D02" pitchFamily="82" charset="0"/>
              </a:rPr>
              <a:t>с </a:t>
            </a:r>
            <a:r>
              <a:rPr lang="ru-RU" sz="2000" dirty="0" smtClean="0">
                <a:latin typeface="Gabriola" panose="04040605051002020D02" pitchFamily="82" charset="0"/>
              </a:rPr>
              <a:t>морем». Выставки</a:t>
            </a:r>
            <a:r>
              <a:rPr lang="ru-RU" sz="2000" dirty="0">
                <a:latin typeface="Gabriola" panose="04040605051002020D02" pitchFamily="82" charset="0"/>
              </a:rPr>
              <a:t>, концерты, </a:t>
            </a:r>
            <a:r>
              <a:rPr lang="ru-RU" sz="2000" dirty="0" smtClean="0">
                <a:latin typeface="Gabriola" panose="04040605051002020D02" pitchFamily="82" charset="0"/>
              </a:rPr>
              <a:t>кафе,  				   набережная</a:t>
            </a:r>
            <a:r>
              <a:rPr lang="ru-RU" sz="2000" dirty="0">
                <a:latin typeface="Gabriola" panose="04040605051002020D02" pitchFamily="82" charset="0"/>
              </a:rPr>
              <a:t>, закаты, </a:t>
            </a:r>
            <a:r>
              <a:rPr lang="ru-RU" sz="2000" dirty="0" smtClean="0">
                <a:latin typeface="Gabriola" panose="04040605051002020D02" pitchFamily="82" charset="0"/>
              </a:rPr>
              <a:t>маркеты, детские проекты. Место, где можно отдыхать всей семьёй.                 				   </a:t>
            </a:r>
            <a:r>
              <a:rPr lang="ru-RU" sz="2000" dirty="0">
                <a:latin typeface="Gabriola" panose="04040605051002020D02" pitchFamily="82" charset="0"/>
              </a:rPr>
              <a:t>Здесь </a:t>
            </a:r>
            <a:r>
              <a:rPr lang="ru-RU" sz="2000" dirty="0" smtClean="0">
                <a:latin typeface="Gabriola" panose="04040605051002020D02" pitchFamily="82" charset="0"/>
              </a:rPr>
              <a:t>прекрасная </a:t>
            </a:r>
            <a:r>
              <a:rPr lang="ru-RU" sz="2000" dirty="0">
                <a:latin typeface="Gabriola" panose="04040605051002020D02" pitchFamily="82" charset="0"/>
              </a:rPr>
              <a:t>возможность созерцать, вдохновляться и </a:t>
            </a:r>
            <a:r>
              <a:rPr lang="ru-RU" sz="2000" dirty="0" smtClean="0">
                <a:latin typeface="Gabriola" panose="04040605051002020D02" pitchFamily="82" charset="0"/>
              </a:rPr>
              <a:t>вдохновлять.</a:t>
            </a:r>
          </a:p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                                                                                    Проект развивается. Часть территории и зданий ремонтируются для запуска новых                       				   функций.</a:t>
            </a:r>
          </a:p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				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" y="4339231"/>
            <a:ext cx="3865830" cy="228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8" y="2736164"/>
            <a:ext cx="2859515" cy="190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7" y="3071633"/>
            <a:ext cx="2451553" cy="163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80" y="5618801"/>
            <a:ext cx="1888523" cy="126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34" y="4505150"/>
            <a:ext cx="1936817" cy="1290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82" y="4419876"/>
            <a:ext cx="3494647" cy="232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97" y="2736164"/>
            <a:ext cx="2699611" cy="179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r="12053"/>
          <a:stretch/>
        </p:blipFill>
        <p:spPr>
          <a:xfrm>
            <a:off x="9654753" y="4821190"/>
            <a:ext cx="2537247" cy="192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6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06" y="271604"/>
            <a:ext cx="115793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     По </a:t>
            </a:r>
            <a:r>
              <a:rPr lang="ru-RU" sz="2000" dirty="0">
                <a:latin typeface="Gabriola" panose="04040605051002020D02" pitchFamily="82" charset="0"/>
              </a:rPr>
              <a:t>адресу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Кожевенная линия</a:t>
            </a:r>
            <a:r>
              <a:rPr lang="ru-RU" sz="2000" dirty="0">
                <a:latin typeface="Gabriola" panose="04040605051002020D02" pitchFamily="82" charset="0"/>
              </a:rPr>
              <a:t>, </a:t>
            </a:r>
            <a:r>
              <a:rPr lang="ru-RU" sz="2000" dirty="0" smtClean="0">
                <a:latin typeface="Gabriola" panose="04040605051002020D02" pitchFamily="82" charset="0"/>
              </a:rPr>
              <a:t>д.30 </a:t>
            </a:r>
            <a:r>
              <a:rPr lang="ru-RU" sz="2000" dirty="0">
                <a:latin typeface="Gabriola" panose="04040605051002020D02" pitchFamily="82" charset="0"/>
              </a:rPr>
              <a:t>появилась еще одна интереснейшая «точка притяжения» – культурный квартал «Брусницын</a:t>
            </a:r>
            <a:r>
              <a:rPr lang="ru-RU" sz="2000" dirty="0" smtClean="0">
                <a:latin typeface="Gabriola" panose="04040605051002020D02" pitchFamily="82" charset="0"/>
              </a:rPr>
              <a:t>». </a:t>
            </a:r>
          </a:p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Кожевенный</a:t>
            </a:r>
            <a:r>
              <a:rPr lang="ru-RU" sz="2000" dirty="0">
                <a:latin typeface="Gabriola" panose="04040605051002020D02" pitchFamily="82" charset="0"/>
              </a:rPr>
              <a:t> завод </a:t>
            </a:r>
            <a:r>
              <a:rPr lang="ru-RU" sz="2000" dirty="0" smtClean="0">
                <a:latin typeface="Gabriola" panose="04040605051002020D02" pitchFamily="82" charset="0"/>
              </a:rPr>
              <a:t>Брусницыных (ныне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Кожевенный</a:t>
            </a:r>
            <a:r>
              <a:rPr lang="ru-RU" sz="2000" dirty="0">
                <a:latin typeface="Gabriola" panose="04040605051002020D02" pitchFamily="82" charset="0"/>
              </a:rPr>
              <a:t> завод "А. </a:t>
            </a:r>
            <a:r>
              <a:rPr lang="ru-RU" sz="2000" dirty="0" smtClean="0">
                <a:latin typeface="Gabriola" panose="04040605051002020D02" pitchFamily="82" charset="0"/>
              </a:rPr>
              <a:t>Радищев«), </a:t>
            </a:r>
            <a:r>
              <a:rPr lang="ru-RU" sz="2000" dirty="0">
                <a:latin typeface="Gabriola" panose="04040605051002020D02" pitchFamily="82" charset="0"/>
              </a:rPr>
              <a:t>был известен не только тем, что являлся одним из крупнейших предприятий не только в России, но и в Европе. Николай Николаевич Брусницын много жертвовал на создание и содержание больниц и приютов в Санкт-Петербурге. А непосредственно на Васильевском острове основал Дом призрения для сирот, ныне в этом здании – один из корпусов Морской Академии. Так что название «Брусницын» – еще и дань благодарности очень и очень хорошему человеку</a:t>
            </a:r>
            <a:r>
              <a:rPr lang="ru-RU" sz="2000" dirty="0" smtClean="0">
                <a:latin typeface="Gabriola" panose="04040605051002020D02" pitchFamily="82" charset="0"/>
              </a:rPr>
              <a:t>.  </a:t>
            </a:r>
            <a:endParaRPr lang="ru-RU" sz="2000" dirty="0">
              <a:latin typeface="Gabriola" panose="04040605051002020D02" pitchFamily="82" charset="0"/>
            </a:endParaRPr>
          </a:p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    </a:t>
            </a:r>
          </a:p>
          <a:p>
            <a:pPr algn="just"/>
            <a:endParaRPr lang="ru-RU" sz="2000" dirty="0">
              <a:latin typeface="Gabriola" panose="04040605051002020D02" pitchFamily="82" charset="0"/>
            </a:endParaRPr>
          </a:p>
          <a:p>
            <a:pPr algn="just"/>
            <a:endParaRPr lang="ru-RU" sz="2000" dirty="0" smtClean="0">
              <a:latin typeface="Gabriola" panose="04040605051002020D02" pitchFamily="82" charset="0"/>
            </a:endParaRPr>
          </a:p>
          <a:p>
            <a:pPr algn="just"/>
            <a:endParaRPr lang="ru-RU" sz="2000" dirty="0">
              <a:latin typeface="Gabriola" panose="04040605051002020D02" pitchFamily="82" charset="0"/>
            </a:endParaRPr>
          </a:p>
          <a:p>
            <a:pPr algn="just"/>
            <a:endParaRPr lang="ru-RU" sz="2000" dirty="0" smtClean="0">
              <a:latin typeface="Gabriola" panose="04040605051002020D02" pitchFamily="82" charset="0"/>
            </a:endParaRPr>
          </a:p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							</a:t>
            </a:r>
          </a:p>
          <a:p>
            <a:pPr algn="just"/>
            <a:r>
              <a:rPr lang="ru-RU" sz="2000" dirty="0">
                <a:latin typeface="Gabriola" panose="04040605051002020D02" pitchFamily="82" charset="0"/>
              </a:rPr>
              <a:t>	</a:t>
            </a:r>
            <a:r>
              <a:rPr lang="ru-RU" sz="2000" dirty="0" smtClean="0">
                <a:latin typeface="Gabriola" panose="04040605051002020D02" pitchFamily="82" charset="0"/>
              </a:rPr>
              <a:t>					 	</a:t>
            </a:r>
            <a:r>
              <a:rPr lang="ru-RU" sz="2000" dirty="0" smtClean="0">
                <a:latin typeface="Gabriola" panose="04040605051002020D02" pitchFamily="82" charset="0"/>
              </a:rPr>
              <a:t>На </a:t>
            </a:r>
            <a:r>
              <a:rPr lang="ru-RU" sz="2000" dirty="0">
                <a:latin typeface="Gabriola" panose="04040605051002020D02" pitchFamily="82" charset="0"/>
              </a:rPr>
              <a:t>месте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Кожевенной </a:t>
            </a:r>
            <a:r>
              <a:rPr lang="ru-RU" sz="2000" dirty="0">
                <a:latin typeface="Gabriola" panose="04040605051002020D02" pitchFamily="82" charset="0"/>
              </a:rPr>
              <a:t>фабрики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2000" dirty="0">
                <a:latin typeface="Gabriola" panose="04040605051002020D02" pitchFamily="82" charset="0"/>
              </a:rPr>
              <a:t>купцов Брусницыных </a:t>
            </a:r>
            <a:r>
              <a:rPr lang="ru-RU" sz="2000" dirty="0" smtClean="0">
                <a:latin typeface="Gabriola" panose="04040605051002020D02" pitchFamily="82" charset="0"/>
              </a:rPr>
              <a:t> 								теперь </a:t>
            </a:r>
            <a:r>
              <a:rPr lang="ru-RU" sz="2000" dirty="0">
                <a:latin typeface="Gabriola" panose="04040605051002020D02" pitchFamily="82" charset="0"/>
              </a:rPr>
              <a:t>открытая территория с видом на Финский </a:t>
            </a:r>
            <a:r>
              <a:rPr lang="ru-RU" sz="2000" dirty="0" smtClean="0">
                <a:latin typeface="Gabriola" panose="04040605051002020D02" pitchFamily="82" charset="0"/>
              </a:rPr>
              <a:t>залив               							и </a:t>
            </a:r>
            <a:r>
              <a:rPr lang="ru-RU" sz="2000" dirty="0">
                <a:latin typeface="Gabriola" panose="04040605051002020D02" pitchFamily="82" charset="0"/>
              </a:rPr>
              <a:t>благоустроенной набережной. Здесь проходят </a:t>
            </a:r>
            <a:r>
              <a:rPr lang="ru-RU" sz="2000" dirty="0" smtClean="0">
                <a:latin typeface="Gabriola" panose="04040605051002020D02" pitchFamily="82" charset="0"/>
              </a:rPr>
              <a:t>выставки</a:t>
            </a:r>
            <a:r>
              <a:rPr lang="ru-RU" sz="2000" dirty="0">
                <a:latin typeface="Gabriola" panose="04040605051002020D02" pitchFamily="82" charset="0"/>
              </a:rPr>
              <a:t>, </a:t>
            </a:r>
            <a:r>
              <a:rPr lang="ru-RU" sz="2000" dirty="0" smtClean="0">
                <a:latin typeface="Gabriola" panose="04040605051002020D02" pitchFamily="82" charset="0"/>
              </a:rPr>
              <a:t>				фестивали</a:t>
            </a:r>
            <a:r>
              <a:rPr lang="ru-RU" sz="2000" dirty="0">
                <a:latin typeface="Gabriola" panose="04040605051002020D02" pitchFamily="82" charset="0"/>
              </a:rPr>
              <a:t>, концерты, </a:t>
            </a:r>
            <a:r>
              <a:rPr lang="ru-RU" sz="2000" dirty="0" smtClean="0">
                <a:latin typeface="Gabriola" panose="04040605051002020D02" pitchFamily="82" charset="0"/>
              </a:rPr>
              <a:t>открыты концептуальные бары и рестораны, художественные 					мастерские</a:t>
            </a:r>
            <a:r>
              <a:rPr lang="ru-RU" sz="2000" dirty="0">
                <a:latin typeface="Gabriola" panose="04040605051002020D02" pitchFamily="82" charset="0"/>
              </a:rPr>
              <a:t>, фотостудии и </a:t>
            </a:r>
            <a:r>
              <a:rPr lang="ru-RU" sz="2000" dirty="0" smtClean="0">
                <a:latin typeface="Gabriola" panose="04040605051002020D02" pitchFamily="82" charset="0"/>
              </a:rPr>
              <a:t>многое другое</a:t>
            </a:r>
            <a:r>
              <a:rPr lang="ru-RU" sz="2000" dirty="0">
                <a:latin typeface="Gabriola" panose="04040605051002020D02" pitchFamily="82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1924672"/>
            <a:ext cx="1983185" cy="238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2" y="1819832"/>
            <a:ext cx="1480659" cy="197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4278880"/>
            <a:ext cx="3748264" cy="251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19" y="1936969"/>
            <a:ext cx="1904237" cy="234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79" y="1819833"/>
            <a:ext cx="2960797" cy="197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345" y="3348819"/>
            <a:ext cx="2471900" cy="1389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3345" y="1924672"/>
            <a:ext cx="3137398" cy="147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9949" y="4912891"/>
            <a:ext cx="2886678" cy="192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16689"/>
          <a:stretch/>
        </p:blipFill>
        <p:spPr>
          <a:xfrm>
            <a:off x="4062581" y="5342866"/>
            <a:ext cx="1939552" cy="130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1368" y="5193213"/>
            <a:ext cx="3228581" cy="164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93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63500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856" y="2776313"/>
            <a:ext cx="119415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800" spc="100" dirty="0" smtClean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Спасибо за внимание!</a:t>
            </a:r>
            <a:endParaRPr lang="ru-RU" sz="8800" spc="100" dirty="0"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1491</Words>
  <Application>Microsoft Office PowerPoint</Application>
  <PresentationFormat>Широкоэкранный</PresentationFormat>
  <Paragraphs>66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Gabriola</vt:lpstr>
      <vt:lpstr>Gadugi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92</cp:revision>
  <dcterms:created xsi:type="dcterms:W3CDTF">2023-02-18T15:23:48Z</dcterms:created>
  <dcterms:modified xsi:type="dcterms:W3CDTF">2023-02-20T10:29:11Z</dcterms:modified>
</cp:coreProperties>
</file>