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F393-B47A-A1AD-2253-D005804F7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6DCFE-3409-9F6C-11B5-2B377B05F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C2713-87A7-A801-E833-73F087EE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9DB75-8D0D-0406-55F7-5A389A27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7E9C8-E7A9-0F04-C2E2-BEB30360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6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CFFC-AA4E-E727-0321-810017E1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76BFA-67B2-D742-C2F2-F4F69D46A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94FD9-A0D5-D795-81DF-371ABAF1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2F337-7F0F-4A8C-1A53-6C74BF97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A624-0004-8441-438B-E67D73C2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2E967-A300-C572-C022-9DC0BF0A5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76CDF-0363-A01D-F48F-C9865E9C6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AF50A-B71C-2508-70AB-BAC01679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B292-94E8-8508-A9CD-D5DC77F3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07859-CD23-CA20-BE05-C4BB17FD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27A5-490C-C84A-06F7-911EF34F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CA988-0F62-EDB3-4862-8BF1667C6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FBE75-303F-0E83-623B-BFC40AFC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C97F8-8CE2-A7A4-512C-DDFF6436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97676-B440-F998-E3A7-34E80D60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3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FC7A-AE27-5F5F-443B-AC89A034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65BFA-9855-209C-890C-87CBF9E18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F875-5BAC-6E65-E647-4E6FD7AC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136D2-BF42-C6AC-EEDC-2F642ACD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6C1B-F55A-5C91-97AA-3636DCEC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1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EEC3-5DC7-8D31-A1F3-6B81F2A2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6115-8646-B803-F589-3CE074D00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0BC4C-27F5-1F8C-BF79-3987CC21F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5D816-FC4F-8EF8-5B83-7A85720C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ACDCD-4229-61B2-DF7C-CCD7844F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0A303-AC19-3E10-8161-CC322231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2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92A0-B439-C9C2-53B6-C29AD8F4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70D08-6A95-07FF-B72D-CFEBC9331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80D8E-ED90-DCC2-C3EE-A6EE62860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C2B58-785E-6F15-904E-A1EE2DB80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584E0-46BD-121D-405C-3A34A5B12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165B4-EC52-11AB-8638-837E87A9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C972F-12E9-BA5D-0E51-B7A68162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CDAED-BA9E-685F-FE22-75B2225A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406C-AEAB-238E-055A-B9A5ABEE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388B0-9C86-2DBD-4EE8-CF0DDC38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8373B-F457-CC55-CF58-D07F1683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EAF5E-69A5-5824-1174-3CEBF51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2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1A303-40E2-2FE3-A1BC-2A2B0384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30982-D980-2755-2C94-CFA68613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1FEDB-8C47-15C7-F3DD-D51D8120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1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47A6-8786-A7BC-7071-258ABE04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AFF41-9BA8-835B-6431-28165E0A2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D551B-1E6A-C8A1-AF5D-8AEF4CDA2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DF22-009C-237E-535D-C8B952AE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83128-12EB-E600-B449-280C67EE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3777-A0A6-AB2F-60B6-5B6C2A2E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8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45EF-7042-E6D2-6439-4635FCA8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EDCC4-8597-81EF-AEF1-DE7EB08E9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B0E40-571B-AB10-273E-2346D041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FDF8C-7F48-AEE7-8DE3-7B573CFB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1DE04-4191-5B77-AEA7-70C6AE5C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47ABC-FAB0-AA7E-DA0D-EF077EFE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9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631F6-BECD-FE66-A14E-4B5FD0B4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0E51D-2166-A41E-2284-AC222B596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DD26F-9774-CDB5-FD12-E6292571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A8D0-616A-4E76-AA47-ADA29436652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D03BC-9B1B-7DCD-1A64-537115699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694D-A532-463E-F13C-D17C0DC2F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7091-4659-4FDA-A9BB-8F511F3A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55C94-2A3E-8CFF-4896-747EA6B2F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18276"/>
            <a:ext cx="4805996" cy="164459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tx2"/>
                </a:solidFill>
              </a:rPr>
              <a:t>Пешая экскурсия вокруг станции метро Приморская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0EC1F-0F2E-8B19-691F-5BA5F2549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128073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ru-RU" sz="2800" dirty="0">
                <a:solidFill>
                  <a:schemeClr val="tx2"/>
                </a:solidFill>
              </a:rPr>
              <a:t>«Мы помним, мы гордимся»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4E98A-186B-9333-5817-557206A68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r="11905"/>
          <a:stretch/>
        </p:blipFill>
        <p:spPr>
          <a:xfrm>
            <a:off x="5853325" y="10"/>
            <a:ext cx="6338370" cy="6857989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:a16="http://schemas.microsoft.com/office/drawing/2014/main" id="{3DFB5C00-6040-4666-9765-4391ECB26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70456" y="-1"/>
            <a:ext cx="6421545" cy="6858001"/>
            <a:chOff x="5770456" y="-12663"/>
            <a:chExt cx="6421545" cy="6858001"/>
          </a:xfrm>
        </p:grpSpPr>
        <p:sp>
          <p:nvSpPr>
            <p:cNvPr id="29" name="Freeform: Shape 13">
              <a:extLst>
                <a:ext uri="{FF2B5EF4-FFF2-40B4-BE49-F238E27FC236}">
                  <a16:creationId xmlns:a16="http://schemas.microsoft.com/office/drawing/2014/main" id="{F5AF136B-F25D-4A62-92D1-409DE6B3A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6158" y="12665"/>
              <a:ext cx="6015842" cy="6832673"/>
            </a:xfrm>
            <a:custGeom>
              <a:avLst/>
              <a:gdLst>
                <a:gd name="connsiteX0" fmla="*/ 6015842 w 6015842"/>
                <a:gd name="connsiteY0" fmla="*/ 6607627 h 6832673"/>
                <a:gd name="connsiteX1" fmla="*/ 6015842 w 6015842"/>
                <a:gd name="connsiteY1" fmla="*/ 6832673 h 6832673"/>
                <a:gd name="connsiteX2" fmla="*/ 5735634 w 6015842"/>
                <a:gd name="connsiteY2" fmla="*/ 6832673 h 6832673"/>
                <a:gd name="connsiteX3" fmla="*/ 5818530 w 6015842"/>
                <a:gd name="connsiteY3" fmla="*/ 6767255 h 6832673"/>
                <a:gd name="connsiteX4" fmla="*/ 4633062 w 6015842"/>
                <a:gd name="connsiteY4" fmla="*/ 499 h 6832673"/>
                <a:gd name="connsiteX5" fmla="*/ 4830740 w 6015842"/>
                <a:gd name="connsiteY5" fmla="*/ 7861 h 6832673"/>
                <a:gd name="connsiteX6" fmla="*/ 5614049 w 6015842"/>
                <a:gd name="connsiteY6" fmla="*/ 130835 h 6832673"/>
                <a:gd name="connsiteX7" fmla="*/ 5900717 w 6015842"/>
                <a:gd name="connsiteY7" fmla="*/ 218147 h 6832673"/>
                <a:gd name="connsiteX8" fmla="*/ 6015842 w 6015842"/>
                <a:gd name="connsiteY8" fmla="*/ 264101 h 6832673"/>
                <a:gd name="connsiteX9" fmla="*/ 6015842 w 6015842"/>
                <a:gd name="connsiteY9" fmla="*/ 662291 h 6832673"/>
                <a:gd name="connsiteX10" fmla="*/ 5865183 w 6015842"/>
                <a:gd name="connsiteY10" fmla="*/ 601873 h 6832673"/>
                <a:gd name="connsiteX11" fmla="*/ 5522516 w 6015842"/>
                <a:gd name="connsiteY11" fmla="*/ 496937 h 6832673"/>
                <a:gd name="connsiteX12" fmla="*/ 4809762 w 6015842"/>
                <a:gd name="connsiteY12" fmla="*/ 394287 h 6832673"/>
                <a:gd name="connsiteX13" fmla="*/ 4087181 w 6015842"/>
                <a:gd name="connsiteY13" fmla="*/ 420838 h 6832673"/>
                <a:gd name="connsiteX14" fmla="*/ 3378242 w 6015842"/>
                <a:gd name="connsiteY14" fmla="*/ 571551 h 6832673"/>
                <a:gd name="connsiteX15" fmla="*/ 1488325 w 6015842"/>
                <a:gd name="connsiteY15" fmla="*/ 1639596 h 6832673"/>
                <a:gd name="connsiteX16" fmla="*/ 993256 w 6015842"/>
                <a:gd name="connsiteY16" fmla="*/ 2176884 h 6832673"/>
                <a:gd name="connsiteX17" fmla="*/ 601602 w 6015842"/>
                <a:gd name="connsiteY17" fmla="*/ 2794422 h 6832673"/>
                <a:gd name="connsiteX18" fmla="*/ 335805 w 6015842"/>
                <a:gd name="connsiteY18" fmla="*/ 3476785 h 6832673"/>
                <a:gd name="connsiteX19" fmla="*/ 238991 w 6015842"/>
                <a:gd name="connsiteY19" fmla="*/ 4205577 h 6832673"/>
                <a:gd name="connsiteX20" fmla="*/ 279770 w 6015842"/>
                <a:gd name="connsiteY20" fmla="*/ 4561593 h 6832673"/>
                <a:gd name="connsiteX21" fmla="*/ 400346 w 6015842"/>
                <a:gd name="connsiteY21" fmla="*/ 4894912 h 6832673"/>
                <a:gd name="connsiteX22" fmla="*/ 484398 w 6015842"/>
                <a:gd name="connsiteY22" fmla="*/ 5051706 h 6832673"/>
                <a:gd name="connsiteX23" fmla="*/ 580920 w 6015842"/>
                <a:gd name="connsiteY23" fmla="*/ 5203606 h 6832673"/>
                <a:gd name="connsiteX24" fmla="*/ 803883 w 6015842"/>
                <a:gd name="connsiteY24" fmla="*/ 5497171 h 6832673"/>
                <a:gd name="connsiteX25" fmla="*/ 1045184 w 6015842"/>
                <a:gd name="connsiteY25" fmla="*/ 5792959 h 6832673"/>
                <a:gd name="connsiteX26" fmla="*/ 1165173 w 6015842"/>
                <a:gd name="connsiteY26" fmla="*/ 5947381 h 6832673"/>
                <a:gd name="connsiteX27" fmla="*/ 1222822 w 6015842"/>
                <a:gd name="connsiteY27" fmla="*/ 6023035 h 6832673"/>
                <a:gd name="connsiteX28" fmla="*/ 1279296 w 6015842"/>
                <a:gd name="connsiteY28" fmla="*/ 6095720 h 6832673"/>
                <a:gd name="connsiteX29" fmla="*/ 1764538 w 6015842"/>
                <a:gd name="connsiteY29" fmla="*/ 6631821 h 6832673"/>
                <a:gd name="connsiteX30" fmla="*/ 1979400 w 6015842"/>
                <a:gd name="connsiteY30" fmla="*/ 6832673 h 6832673"/>
                <a:gd name="connsiteX31" fmla="*/ 1213789 w 6015842"/>
                <a:gd name="connsiteY31" fmla="*/ 6832673 h 6832673"/>
                <a:gd name="connsiteX32" fmla="*/ 1117208 w 6015842"/>
                <a:gd name="connsiteY32" fmla="*/ 6706732 h 6832673"/>
                <a:gd name="connsiteX33" fmla="*/ 894535 w 6015842"/>
                <a:gd name="connsiteY33" fmla="*/ 6375343 h 6832673"/>
                <a:gd name="connsiteX34" fmla="*/ 842461 w 6015842"/>
                <a:gd name="connsiteY34" fmla="*/ 6291085 h 6832673"/>
                <a:gd name="connsiteX35" fmla="*/ 792736 w 6015842"/>
                <a:gd name="connsiteY35" fmla="*/ 6209052 h 6832673"/>
                <a:gd name="connsiteX36" fmla="*/ 694454 w 6015842"/>
                <a:gd name="connsiteY36" fmla="*/ 6050330 h 6832673"/>
                <a:gd name="connsiteX37" fmla="*/ 490706 w 6015842"/>
                <a:gd name="connsiteY37" fmla="*/ 5724130 h 6832673"/>
                <a:gd name="connsiteX38" fmla="*/ 292239 w 6015842"/>
                <a:gd name="connsiteY38" fmla="*/ 5381020 h 6832673"/>
                <a:gd name="connsiteX39" fmla="*/ 202759 w 6015842"/>
                <a:gd name="connsiteY39" fmla="*/ 5199305 h 6832673"/>
                <a:gd name="connsiteX40" fmla="*/ 126628 w 6015842"/>
                <a:gd name="connsiteY40" fmla="*/ 5010171 h 6832673"/>
                <a:gd name="connsiteX41" fmla="*/ 67953 w 6015842"/>
                <a:gd name="connsiteY41" fmla="*/ 4812881 h 6832673"/>
                <a:gd name="connsiteX42" fmla="*/ 46243 w 6015842"/>
                <a:gd name="connsiteY42" fmla="*/ 4712306 h 6832673"/>
                <a:gd name="connsiteX43" fmla="*/ 36709 w 6015842"/>
                <a:gd name="connsiteY43" fmla="*/ 4661870 h 6832673"/>
                <a:gd name="connsiteX44" fmla="*/ 28789 w 6015842"/>
                <a:gd name="connsiteY44" fmla="*/ 4611286 h 6832673"/>
                <a:gd name="connsiteX45" fmla="*/ 38 w 6015842"/>
                <a:gd name="connsiteY45" fmla="*/ 4205577 h 6832673"/>
                <a:gd name="connsiteX46" fmla="*/ 81448 w 6015842"/>
                <a:gd name="connsiteY46" fmla="*/ 3416115 h 6832673"/>
                <a:gd name="connsiteX47" fmla="*/ 326122 w 6015842"/>
                <a:gd name="connsiteY47" fmla="*/ 2659581 h 6832673"/>
                <a:gd name="connsiteX48" fmla="*/ 1243505 w 6015842"/>
                <a:gd name="connsiteY48" fmla="*/ 1374811 h 6832673"/>
                <a:gd name="connsiteX49" fmla="*/ 1851817 w 6015842"/>
                <a:gd name="connsiteY49" fmla="*/ 871494 h 6832673"/>
                <a:gd name="connsiteX50" fmla="*/ 4040976 w 6015842"/>
                <a:gd name="connsiteY50" fmla="*/ 31151 h 6832673"/>
                <a:gd name="connsiteX51" fmla="*/ 4633062 w 6015842"/>
                <a:gd name="connsiteY51" fmla="*/ 499 h 683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15842" h="6832673">
                  <a:moveTo>
                    <a:pt x="6015842" y="6607627"/>
                  </a:moveTo>
                  <a:lnTo>
                    <a:pt x="6015842" y="6832673"/>
                  </a:lnTo>
                  <a:lnTo>
                    <a:pt x="5735634" y="6832673"/>
                  </a:lnTo>
                  <a:lnTo>
                    <a:pt x="5818530" y="6767255"/>
                  </a:lnTo>
                  <a:close/>
                  <a:moveTo>
                    <a:pt x="4633062" y="499"/>
                  </a:moveTo>
                  <a:cubicBezTo>
                    <a:pt x="4698976" y="1486"/>
                    <a:pt x="4764884" y="3940"/>
                    <a:pt x="4830740" y="7861"/>
                  </a:cubicBezTo>
                  <a:cubicBezTo>
                    <a:pt x="5095128" y="23382"/>
                    <a:pt x="5357448" y="64564"/>
                    <a:pt x="5614049" y="130835"/>
                  </a:cubicBezTo>
                  <a:cubicBezTo>
                    <a:pt x="5710834" y="155913"/>
                    <a:pt x="5806471" y="185048"/>
                    <a:pt x="5900717" y="218147"/>
                  </a:cubicBezTo>
                  <a:lnTo>
                    <a:pt x="6015842" y="264101"/>
                  </a:lnTo>
                  <a:lnTo>
                    <a:pt x="6015842" y="662291"/>
                  </a:lnTo>
                  <a:lnTo>
                    <a:pt x="5865183" y="601873"/>
                  </a:lnTo>
                  <a:cubicBezTo>
                    <a:pt x="5753061" y="560521"/>
                    <a:pt x="5638663" y="525479"/>
                    <a:pt x="5522516" y="496937"/>
                  </a:cubicBezTo>
                  <a:cubicBezTo>
                    <a:pt x="5288740" y="439663"/>
                    <a:pt x="5050052" y="405286"/>
                    <a:pt x="4809762" y="394287"/>
                  </a:cubicBezTo>
                  <a:cubicBezTo>
                    <a:pt x="4568594" y="381810"/>
                    <a:pt x="4326810" y="390696"/>
                    <a:pt x="4087181" y="420838"/>
                  </a:cubicBezTo>
                  <a:cubicBezTo>
                    <a:pt x="3847216" y="451509"/>
                    <a:pt x="3610112" y="501913"/>
                    <a:pt x="3378242" y="571551"/>
                  </a:cubicBezTo>
                  <a:cubicBezTo>
                    <a:pt x="2679220" y="784970"/>
                    <a:pt x="2034383" y="1149380"/>
                    <a:pt x="1488325" y="1639596"/>
                  </a:cubicBezTo>
                  <a:cubicBezTo>
                    <a:pt x="1308517" y="1804150"/>
                    <a:pt x="1142887" y="1983894"/>
                    <a:pt x="993256" y="2176884"/>
                  </a:cubicBezTo>
                  <a:cubicBezTo>
                    <a:pt x="843445" y="2369563"/>
                    <a:pt x="712290" y="2576362"/>
                    <a:pt x="601602" y="2794422"/>
                  </a:cubicBezTo>
                  <a:cubicBezTo>
                    <a:pt x="489834" y="3011933"/>
                    <a:pt x="400757" y="3240628"/>
                    <a:pt x="335805" y="3476785"/>
                  </a:cubicBezTo>
                  <a:cubicBezTo>
                    <a:pt x="271624" y="3714276"/>
                    <a:pt x="239065" y="3959377"/>
                    <a:pt x="238991" y="4205577"/>
                  </a:cubicBezTo>
                  <a:cubicBezTo>
                    <a:pt x="239262" y="4325420"/>
                    <a:pt x="252943" y="4444849"/>
                    <a:pt x="279770" y="4561593"/>
                  </a:cubicBezTo>
                  <a:cubicBezTo>
                    <a:pt x="307988" y="4676763"/>
                    <a:pt x="348413" y="4788524"/>
                    <a:pt x="400346" y="4894912"/>
                  </a:cubicBezTo>
                  <a:cubicBezTo>
                    <a:pt x="426018" y="4948165"/>
                    <a:pt x="454327" y="5000381"/>
                    <a:pt x="484398" y="5051706"/>
                  </a:cubicBezTo>
                  <a:cubicBezTo>
                    <a:pt x="514468" y="5103033"/>
                    <a:pt x="547181" y="5153617"/>
                    <a:pt x="580920" y="5203606"/>
                  </a:cubicBezTo>
                  <a:cubicBezTo>
                    <a:pt x="649275" y="5303291"/>
                    <a:pt x="725259" y="5400008"/>
                    <a:pt x="803883" y="5497171"/>
                  </a:cubicBezTo>
                  <a:cubicBezTo>
                    <a:pt x="882508" y="5594333"/>
                    <a:pt x="965240" y="5691644"/>
                    <a:pt x="1045184" y="5792959"/>
                  </a:cubicBezTo>
                  <a:cubicBezTo>
                    <a:pt x="1085571" y="5843395"/>
                    <a:pt x="1125568" y="5894870"/>
                    <a:pt x="1165173" y="5947381"/>
                  </a:cubicBezTo>
                  <a:lnTo>
                    <a:pt x="1222822" y="6023035"/>
                  </a:lnTo>
                  <a:cubicBezTo>
                    <a:pt x="1241744" y="6047215"/>
                    <a:pt x="1259787" y="6072135"/>
                    <a:pt x="1279296" y="6095720"/>
                  </a:cubicBezTo>
                  <a:cubicBezTo>
                    <a:pt x="1430649" y="6283772"/>
                    <a:pt x="1592663" y="6462773"/>
                    <a:pt x="1764538" y="6631821"/>
                  </a:cubicBezTo>
                  <a:lnTo>
                    <a:pt x="1979400" y="6832673"/>
                  </a:lnTo>
                  <a:lnTo>
                    <a:pt x="1213789" y="6832673"/>
                  </a:lnTo>
                  <a:lnTo>
                    <a:pt x="1117208" y="6706732"/>
                  </a:lnTo>
                  <a:cubicBezTo>
                    <a:pt x="1038730" y="6598297"/>
                    <a:pt x="964066" y="6487930"/>
                    <a:pt x="894535" y="6375343"/>
                  </a:cubicBezTo>
                  <a:cubicBezTo>
                    <a:pt x="876640" y="6347454"/>
                    <a:pt x="859771" y="6319121"/>
                    <a:pt x="842461" y="6291085"/>
                  </a:cubicBezTo>
                  <a:lnTo>
                    <a:pt x="792736" y="6209052"/>
                  </a:lnTo>
                  <a:cubicBezTo>
                    <a:pt x="760903" y="6156245"/>
                    <a:pt x="727753" y="6103584"/>
                    <a:pt x="694454" y="6050330"/>
                  </a:cubicBezTo>
                  <a:lnTo>
                    <a:pt x="490706" y="5724130"/>
                  </a:lnTo>
                  <a:cubicBezTo>
                    <a:pt x="422643" y="5613617"/>
                    <a:pt x="355167" y="5499692"/>
                    <a:pt x="292239" y="5381020"/>
                  </a:cubicBezTo>
                  <a:cubicBezTo>
                    <a:pt x="260847" y="5321686"/>
                    <a:pt x="230631" y="5261310"/>
                    <a:pt x="202759" y="5199305"/>
                  </a:cubicBezTo>
                  <a:cubicBezTo>
                    <a:pt x="174889" y="5137299"/>
                    <a:pt x="149511" y="5074254"/>
                    <a:pt x="126628" y="5010171"/>
                  </a:cubicBezTo>
                  <a:cubicBezTo>
                    <a:pt x="103745" y="4946089"/>
                    <a:pt x="84529" y="4879485"/>
                    <a:pt x="67953" y="4812881"/>
                  </a:cubicBezTo>
                  <a:cubicBezTo>
                    <a:pt x="60179" y="4779355"/>
                    <a:pt x="52551" y="4745979"/>
                    <a:pt x="46243" y="4712306"/>
                  </a:cubicBezTo>
                  <a:lnTo>
                    <a:pt x="36709" y="4661870"/>
                  </a:lnTo>
                  <a:lnTo>
                    <a:pt x="28789" y="4611286"/>
                  </a:lnTo>
                  <a:cubicBezTo>
                    <a:pt x="8927" y="4476995"/>
                    <a:pt x="-684" y="4341352"/>
                    <a:pt x="38" y="4205577"/>
                  </a:cubicBezTo>
                  <a:cubicBezTo>
                    <a:pt x="735" y="3940316"/>
                    <a:pt x="28012" y="3675812"/>
                    <a:pt x="81448" y="3416115"/>
                  </a:cubicBezTo>
                  <a:cubicBezTo>
                    <a:pt x="134458" y="3155392"/>
                    <a:pt x="216542" y="2901597"/>
                    <a:pt x="326122" y="2659581"/>
                  </a:cubicBezTo>
                  <a:cubicBezTo>
                    <a:pt x="546153" y="2175993"/>
                    <a:pt x="866666" y="1743286"/>
                    <a:pt x="1243505" y="1374811"/>
                  </a:cubicBezTo>
                  <a:cubicBezTo>
                    <a:pt x="1432510" y="1190706"/>
                    <a:pt x="1635952" y="1022387"/>
                    <a:pt x="1851817" y="871494"/>
                  </a:cubicBezTo>
                  <a:cubicBezTo>
                    <a:pt x="2502124" y="413640"/>
                    <a:pt x="3254043" y="125004"/>
                    <a:pt x="4040976" y="31151"/>
                  </a:cubicBezTo>
                  <a:cubicBezTo>
                    <a:pt x="4237529" y="7767"/>
                    <a:pt x="4435320" y="-2463"/>
                    <a:pt x="4633062" y="49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14A545AB-98A3-4EA5-8D41-F52106038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97958" y="32887"/>
              <a:ext cx="5994043" cy="6812451"/>
            </a:xfrm>
            <a:custGeom>
              <a:avLst/>
              <a:gdLst>
                <a:gd name="connsiteX0" fmla="*/ 5994043 w 5994043"/>
                <a:gd name="connsiteY0" fmla="*/ 6088971 h 6812451"/>
                <a:gd name="connsiteX1" fmla="*/ 5994043 w 5994043"/>
                <a:gd name="connsiteY1" fmla="*/ 6812451 h 6812451"/>
                <a:gd name="connsiteX2" fmla="*/ 4989355 w 5994043"/>
                <a:gd name="connsiteY2" fmla="*/ 6812451 h 6812451"/>
                <a:gd name="connsiteX3" fmla="*/ 5129829 w 5994043"/>
                <a:gd name="connsiteY3" fmla="*/ 6731039 h 6812451"/>
                <a:gd name="connsiteX4" fmla="*/ 5840791 w 5994043"/>
                <a:gd name="connsiteY4" fmla="*/ 6209052 h 6812451"/>
                <a:gd name="connsiteX5" fmla="*/ 4646021 w 5994043"/>
                <a:gd name="connsiteY5" fmla="*/ 0 h 6812451"/>
                <a:gd name="connsiteX6" fmla="*/ 5834943 w 5994043"/>
                <a:gd name="connsiteY6" fmla="*/ 187955 h 6812451"/>
                <a:gd name="connsiteX7" fmla="*/ 5994043 w 5994043"/>
                <a:gd name="connsiteY7" fmla="*/ 246737 h 6812451"/>
                <a:gd name="connsiteX8" fmla="*/ 5994043 w 5994043"/>
                <a:gd name="connsiteY8" fmla="*/ 1234190 h 6812451"/>
                <a:gd name="connsiteX9" fmla="*/ 5813213 w 5994043"/>
                <a:gd name="connsiteY9" fmla="*/ 1136134 h 6812451"/>
                <a:gd name="connsiteX10" fmla="*/ 4645435 w 5994043"/>
                <a:gd name="connsiteY10" fmla="*/ 890335 h 6812451"/>
                <a:gd name="connsiteX11" fmla="*/ 3262616 w 5994043"/>
                <a:gd name="connsiteY11" fmla="*/ 1158830 h 6812451"/>
                <a:gd name="connsiteX12" fmla="*/ 2030445 w 5994043"/>
                <a:gd name="connsiteY12" fmla="*/ 1900528 h 6812451"/>
                <a:gd name="connsiteX13" fmla="*/ 1183473 w 5994043"/>
                <a:gd name="connsiteY13" fmla="*/ 2961898 h 6812451"/>
                <a:gd name="connsiteX14" fmla="*/ 880124 w 5994043"/>
                <a:gd name="connsiteY14" fmla="*/ 4180805 h 6812451"/>
                <a:gd name="connsiteX15" fmla="*/ 1381647 w 5994043"/>
                <a:gd name="connsiteY15" fmla="*/ 5288309 h 6812451"/>
                <a:gd name="connsiteX16" fmla="*/ 1651257 w 5994043"/>
                <a:gd name="connsiteY16" fmla="*/ 5671767 h 6812451"/>
                <a:gd name="connsiteX17" fmla="*/ 2679827 w 5994043"/>
                <a:gd name="connsiteY17" fmla="*/ 6733581 h 6812451"/>
                <a:gd name="connsiteX18" fmla="*/ 2818128 w 5994043"/>
                <a:gd name="connsiteY18" fmla="*/ 6812451 h 6812451"/>
                <a:gd name="connsiteX19" fmla="*/ 1420330 w 5994043"/>
                <a:gd name="connsiteY19" fmla="*/ 6812451 h 6812451"/>
                <a:gd name="connsiteX20" fmla="*/ 1286880 w 5994043"/>
                <a:gd name="connsiteY20" fmla="*/ 6661555 h 6812451"/>
                <a:gd name="connsiteX21" fmla="*/ 922515 w 5994043"/>
                <a:gd name="connsiteY21" fmla="*/ 6171671 h 6812451"/>
                <a:gd name="connsiteX22" fmla="*/ 0 w 5994043"/>
                <a:gd name="connsiteY22" fmla="*/ 4180805 h 6812451"/>
                <a:gd name="connsiteX23" fmla="*/ 4645435 w 5994043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4043" h="6812451">
                  <a:moveTo>
                    <a:pt x="5994043" y="6088971"/>
                  </a:moveTo>
                  <a:lnTo>
                    <a:pt x="5994043" y="6812451"/>
                  </a:lnTo>
                  <a:lnTo>
                    <a:pt x="4989355" y="6812451"/>
                  </a:lnTo>
                  <a:lnTo>
                    <a:pt x="5129829" y="6731039"/>
                  </a:lnTo>
                  <a:cubicBezTo>
                    <a:pt x="5358317" y="6586623"/>
                    <a:pt x="5590395" y="6406975"/>
                    <a:pt x="5840791" y="6209052"/>
                  </a:cubicBezTo>
                  <a:close/>
                  <a:moveTo>
                    <a:pt x="4646021" y="0"/>
                  </a:moveTo>
                  <a:cubicBezTo>
                    <a:pt x="5075935" y="0"/>
                    <a:pt x="5473199" y="65804"/>
                    <a:pt x="5834943" y="187955"/>
                  </a:cubicBezTo>
                  <a:lnTo>
                    <a:pt x="5994043" y="246737"/>
                  </a:lnTo>
                  <a:lnTo>
                    <a:pt x="5994043" y="1234190"/>
                  </a:lnTo>
                  <a:lnTo>
                    <a:pt x="5813213" y="1136134"/>
                  </a:lnTo>
                  <a:cubicBezTo>
                    <a:pt x="5466151" y="973109"/>
                    <a:pt x="5073323" y="890335"/>
                    <a:pt x="4645435" y="890335"/>
                  </a:cubicBezTo>
                  <a:cubicBezTo>
                    <a:pt x="4193787" y="890335"/>
                    <a:pt x="3715146" y="983493"/>
                    <a:pt x="3262616" y="1158830"/>
                  </a:cubicBezTo>
                  <a:cubicBezTo>
                    <a:pt x="2813519" y="1334122"/>
                    <a:pt x="2396942" y="1584891"/>
                    <a:pt x="2030445" y="1900528"/>
                  </a:cubicBezTo>
                  <a:cubicBezTo>
                    <a:pt x="1672528" y="2210706"/>
                    <a:pt x="1379593" y="2577698"/>
                    <a:pt x="1183473" y="2961898"/>
                  </a:cubicBezTo>
                  <a:cubicBezTo>
                    <a:pt x="982804" y="3356334"/>
                    <a:pt x="880124" y="3766345"/>
                    <a:pt x="880124" y="4180805"/>
                  </a:cubicBezTo>
                  <a:cubicBezTo>
                    <a:pt x="880124" y="4577020"/>
                    <a:pt x="1033705" y="4806798"/>
                    <a:pt x="1381647" y="5288309"/>
                  </a:cubicBezTo>
                  <a:cubicBezTo>
                    <a:pt x="1468632" y="5408909"/>
                    <a:pt x="1558551" y="5533662"/>
                    <a:pt x="1651257" y="5671767"/>
                  </a:cubicBezTo>
                  <a:cubicBezTo>
                    <a:pt x="1979104" y="6160396"/>
                    <a:pt x="2315457" y="6507809"/>
                    <a:pt x="2679827" y="6733581"/>
                  </a:cubicBezTo>
                  <a:lnTo>
                    <a:pt x="2818128" y="6812451"/>
                  </a:lnTo>
                  <a:lnTo>
                    <a:pt x="1420330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4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15">
              <a:extLst>
                <a:ext uri="{FF2B5EF4-FFF2-40B4-BE49-F238E27FC236}">
                  <a16:creationId xmlns:a16="http://schemas.microsoft.com/office/drawing/2014/main" id="{D85B985B-4E1C-4D7F-A82E-CE87F95EF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8976" y="32887"/>
              <a:ext cx="6013025" cy="6812451"/>
            </a:xfrm>
            <a:custGeom>
              <a:avLst/>
              <a:gdLst>
                <a:gd name="connsiteX0" fmla="*/ 6013025 w 6013025"/>
                <a:gd name="connsiteY0" fmla="*/ 6261711 h 6812451"/>
                <a:gd name="connsiteX1" fmla="*/ 6013025 w 6013025"/>
                <a:gd name="connsiteY1" fmla="*/ 6812451 h 6812451"/>
                <a:gd name="connsiteX2" fmla="*/ 5273640 w 6013025"/>
                <a:gd name="connsiteY2" fmla="*/ 6812451 h 6812451"/>
                <a:gd name="connsiteX3" fmla="*/ 5321464 w 6013025"/>
                <a:gd name="connsiteY3" fmla="*/ 6781445 h 6812451"/>
                <a:gd name="connsiteX4" fmla="*/ 5931296 w 6013025"/>
                <a:gd name="connsiteY4" fmla="*/ 6325796 h 6812451"/>
                <a:gd name="connsiteX5" fmla="*/ 4646022 w 6013025"/>
                <a:gd name="connsiteY5" fmla="*/ 0 h 6812451"/>
                <a:gd name="connsiteX6" fmla="*/ 6012842 w 6013025"/>
                <a:gd name="connsiteY6" fmla="*/ 253682 h 6812451"/>
                <a:gd name="connsiteX7" fmla="*/ 6013025 w 6013025"/>
                <a:gd name="connsiteY7" fmla="*/ 253762 h 6812451"/>
                <a:gd name="connsiteX8" fmla="*/ 6013025 w 6013025"/>
                <a:gd name="connsiteY8" fmla="*/ 1076411 h 6812451"/>
                <a:gd name="connsiteX9" fmla="*/ 5874968 w 6013025"/>
                <a:gd name="connsiteY9" fmla="*/ 1001590 h 6812451"/>
                <a:gd name="connsiteX10" fmla="*/ 4645435 w 6013025"/>
                <a:gd name="connsiteY10" fmla="*/ 741995 h 6812451"/>
                <a:gd name="connsiteX11" fmla="*/ 3209956 w 6013025"/>
                <a:gd name="connsiteY11" fmla="*/ 1021170 h 6812451"/>
                <a:gd name="connsiteX12" fmla="*/ 1935097 w 6013025"/>
                <a:gd name="connsiteY12" fmla="*/ 1787938 h 6812451"/>
                <a:gd name="connsiteX13" fmla="*/ 1053214 w 6013025"/>
                <a:gd name="connsiteY13" fmla="*/ 2893811 h 6812451"/>
                <a:gd name="connsiteX14" fmla="*/ 733436 w 6013025"/>
                <a:gd name="connsiteY14" fmla="*/ 4180805 h 6812451"/>
                <a:gd name="connsiteX15" fmla="*/ 1262683 w 6013025"/>
                <a:gd name="connsiteY15" fmla="*/ 5375977 h 6812451"/>
                <a:gd name="connsiteX16" fmla="*/ 1529361 w 6013025"/>
                <a:gd name="connsiteY16" fmla="*/ 5755283 h 6812451"/>
                <a:gd name="connsiteX17" fmla="*/ 2477042 w 6013025"/>
                <a:gd name="connsiteY17" fmla="*/ 6776885 h 6812451"/>
                <a:gd name="connsiteX18" fmla="*/ 2533056 w 6013025"/>
                <a:gd name="connsiteY18" fmla="*/ 6812451 h 6812451"/>
                <a:gd name="connsiteX19" fmla="*/ 1420329 w 6013025"/>
                <a:gd name="connsiteY19" fmla="*/ 6812451 h 6812451"/>
                <a:gd name="connsiteX20" fmla="*/ 1286880 w 6013025"/>
                <a:gd name="connsiteY20" fmla="*/ 6661555 h 6812451"/>
                <a:gd name="connsiteX21" fmla="*/ 922515 w 6013025"/>
                <a:gd name="connsiteY21" fmla="*/ 6171671 h 6812451"/>
                <a:gd name="connsiteX22" fmla="*/ 0 w 6013025"/>
                <a:gd name="connsiteY22" fmla="*/ 4180805 h 6812451"/>
                <a:gd name="connsiteX23" fmla="*/ 4645435 w 6013025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3025" h="6812451">
                  <a:moveTo>
                    <a:pt x="6013025" y="6261711"/>
                  </a:moveTo>
                  <a:lnTo>
                    <a:pt x="6013025" y="6812451"/>
                  </a:lnTo>
                  <a:lnTo>
                    <a:pt x="5273640" y="6812451"/>
                  </a:lnTo>
                  <a:lnTo>
                    <a:pt x="5321464" y="6781445"/>
                  </a:lnTo>
                  <a:cubicBezTo>
                    <a:pt x="5513938" y="6651587"/>
                    <a:pt x="5713420" y="6497963"/>
                    <a:pt x="5931296" y="6325796"/>
                  </a:cubicBezTo>
                  <a:close/>
                  <a:moveTo>
                    <a:pt x="4646022" y="0"/>
                  </a:moveTo>
                  <a:cubicBezTo>
                    <a:pt x="5147587" y="0"/>
                    <a:pt x="5604713" y="89566"/>
                    <a:pt x="6012842" y="253682"/>
                  </a:cubicBezTo>
                  <a:lnTo>
                    <a:pt x="6013025" y="253762"/>
                  </a:lnTo>
                  <a:lnTo>
                    <a:pt x="6013025" y="1076411"/>
                  </a:lnTo>
                  <a:lnTo>
                    <a:pt x="5874968" y="1001590"/>
                  </a:lnTo>
                  <a:cubicBezTo>
                    <a:pt x="5508543" y="829367"/>
                    <a:pt x="5094739" y="741995"/>
                    <a:pt x="4645435" y="741995"/>
                  </a:cubicBezTo>
                  <a:cubicBezTo>
                    <a:pt x="4168703" y="741995"/>
                    <a:pt x="3685809" y="835895"/>
                    <a:pt x="3209956" y="1021170"/>
                  </a:cubicBezTo>
                  <a:cubicBezTo>
                    <a:pt x="2745309" y="1202264"/>
                    <a:pt x="2314283" y="1461517"/>
                    <a:pt x="1935097" y="1787938"/>
                  </a:cubicBezTo>
                  <a:cubicBezTo>
                    <a:pt x="1557525" y="2115028"/>
                    <a:pt x="1260777" y="2487212"/>
                    <a:pt x="1053214" y="2893811"/>
                  </a:cubicBezTo>
                  <a:cubicBezTo>
                    <a:pt x="840958" y="3309458"/>
                    <a:pt x="733436" y="3742460"/>
                    <a:pt x="733436" y="4180805"/>
                  </a:cubicBezTo>
                  <a:cubicBezTo>
                    <a:pt x="733436" y="4622561"/>
                    <a:pt x="905208" y="4880374"/>
                    <a:pt x="1262683" y="5375977"/>
                  </a:cubicBezTo>
                  <a:cubicBezTo>
                    <a:pt x="1348936" y="5495539"/>
                    <a:pt x="1438122" y="5619106"/>
                    <a:pt x="1529361" y="5755283"/>
                  </a:cubicBezTo>
                  <a:cubicBezTo>
                    <a:pt x="1828942" y="6201779"/>
                    <a:pt x="2138082" y="6538284"/>
                    <a:pt x="2477042" y="6776885"/>
                  </a:cubicBezTo>
                  <a:lnTo>
                    <a:pt x="2533056" y="6812451"/>
                  </a:lnTo>
                  <a:lnTo>
                    <a:pt x="1420329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5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2" name="Freeform: Shape 16">
              <a:extLst>
                <a:ext uri="{FF2B5EF4-FFF2-40B4-BE49-F238E27FC236}">
                  <a16:creationId xmlns:a16="http://schemas.microsoft.com/office/drawing/2014/main" id="{A13BF9A0-E8BD-4AE9-9312-413ACFE3A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5112" y="-12663"/>
              <a:ext cx="6156889" cy="6858000"/>
            </a:xfrm>
            <a:custGeom>
              <a:avLst/>
              <a:gdLst>
                <a:gd name="connsiteX0" fmla="*/ 2697511 w 6156889"/>
                <a:gd name="connsiteY0" fmla="*/ 0 h 6858000"/>
                <a:gd name="connsiteX1" fmla="*/ 6012777 w 6156889"/>
                <a:gd name="connsiteY1" fmla="*/ 0 h 6858000"/>
                <a:gd name="connsiteX2" fmla="*/ 6130331 w 6156889"/>
                <a:gd name="connsiteY2" fmla="*/ 54136 h 6858000"/>
                <a:gd name="connsiteX3" fmla="*/ 6156889 w 6156889"/>
                <a:gd name="connsiteY3" fmla="*/ 68258 h 6858000"/>
                <a:gd name="connsiteX4" fmla="*/ 6156889 w 6156889"/>
                <a:gd name="connsiteY4" fmla="*/ 430986 h 6858000"/>
                <a:gd name="connsiteX5" fmla="*/ 5996798 w 6156889"/>
                <a:gd name="connsiteY5" fmla="*/ 361212 h 6858000"/>
                <a:gd name="connsiteX6" fmla="*/ 5637513 w 6156889"/>
                <a:gd name="connsiteY6" fmla="*/ 243549 h 6858000"/>
                <a:gd name="connsiteX7" fmla="*/ 5269544 w 6156889"/>
                <a:gd name="connsiteY7" fmla="*/ 169380 h 6858000"/>
                <a:gd name="connsiteX8" fmla="*/ 4898545 w 6156889"/>
                <a:gd name="connsiteY8" fmla="*/ 136002 h 6858000"/>
                <a:gd name="connsiteX9" fmla="*/ 4736575 w 6156889"/>
                <a:gd name="connsiteY9" fmla="*/ 132591 h 6858000"/>
                <a:gd name="connsiteX10" fmla="*/ 4152501 w 6156889"/>
                <a:gd name="connsiteY10" fmla="*/ 177093 h 6858000"/>
                <a:gd name="connsiteX11" fmla="*/ 3785688 w 6156889"/>
                <a:gd name="connsiteY11" fmla="*/ 251263 h 6858000"/>
                <a:gd name="connsiteX12" fmla="*/ 3424793 w 6156889"/>
                <a:gd name="connsiteY12" fmla="*/ 356583 h 6858000"/>
                <a:gd name="connsiteX13" fmla="*/ 3073425 w 6156889"/>
                <a:gd name="connsiteY13" fmla="*/ 490979 h 6858000"/>
                <a:gd name="connsiteX14" fmla="*/ 2732162 w 6156889"/>
                <a:gd name="connsiteY14" fmla="*/ 653411 h 6858000"/>
                <a:gd name="connsiteX15" fmla="*/ 2083562 w 6156889"/>
                <a:gd name="connsiteY15" fmla="*/ 1054373 h 6858000"/>
                <a:gd name="connsiteX16" fmla="*/ 1930543 w 6156889"/>
                <a:gd name="connsiteY16" fmla="*/ 1169336 h 6858000"/>
                <a:gd name="connsiteX17" fmla="*/ 1867890 w 6156889"/>
                <a:gd name="connsiteY17" fmla="*/ 1218733 h 6858000"/>
                <a:gd name="connsiteX18" fmla="*/ 1855187 w 6156889"/>
                <a:gd name="connsiteY18" fmla="*/ 1228968 h 6858000"/>
                <a:gd name="connsiteX19" fmla="*/ 1781565 w 6156889"/>
                <a:gd name="connsiteY19" fmla="*/ 1289343 h 6858000"/>
                <a:gd name="connsiteX20" fmla="*/ 1495015 w 6156889"/>
                <a:gd name="connsiteY20" fmla="*/ 1547751 h 6858000"/>
                <a:gd name="connsiteX21" fmla="*/ 984708 w 6156889"/>
                <a:gd name="connsiteY21" fmla="*/ 2132951 h 6858000"/>
                <a:gd name="connsiteX22" fmla="*/ 767305 w 6156889"/>
                <a:gd name="connsiteY22" fmla="*/ 2459299 h 6858000"/>
                <a:gd name="connsiteX23" fmla="*/ 582382 w 6156889"/>
                <a:gd name="connsiteY23" fmla="*/ 2806859 h 6858000"/>
                <a:gd name="connsiteX24" fmla="*/ 541818 w 6156889"/>
                <a:gd name="connsiteY24" fmla="*/ 2895863 h 6858000"/>
                <a:gd name="connsiteX25" fmla="*/ 521896 w 6156889"/>
                <a:gd name="connsiteY25" fmla="*/ 2940364 h 6858000"/>
                <a:gd name="connsiteX26" fmla="*/ 503130 w 6156889"/>
                <a:gd name="connsiteY26" fmla="*/ 2985756 h 6858000"/>
                <a:gd name="connsiteX27" fmla="*/ 500243 w 6156889"/>
                <a:gd name="connsiteY27" fmla="*/ 2992728 h 6858000"/>
                <a:gd name="connsiteX28" fmla="*/ 467329 w 6156889"/>
                <a:gd name="connsiteY28" fmla="*/ 3077133 h 6858000"/>
                <a:gd name="connsiteX29" fmla="*/ 454626 w 6156889"/>
                <a:gd name="connsiteY29" fmla="*/ 3111399 h 6858000"/>
                <a:gd name="connsiteX30" fmla="*/ 433548 w 6156889"/>
                <a:gd name="connsiteY30" fmla="*/ 3170735 h 6858000"/>
                <a:gd name="connsiteX31" fmla="*/ 433548 w 6156889"/>
                <a:gd name="connsiteY31" fmla="*/ 3171477 h 6858000"/>
                <a:gd name="connsiteX32" fmla="*/ 323692 w 6156889"/>
                <a:gd name="connsiteY32" fmla="*/ 3552414 h 6858000"/>
                <a:gd name="connsiteX33" fmla="*/ 234768 w 6156889"/>
                <a:gd name="connsiteY33" fmla="*/ 4341877 h 6858000"/>
                <a:gd name="connsiteX34" fmla="*/ 273600 w 6156889"/>
                <a:gd name="connsiteY34" fmla="*/ 4733940 h 6858000"/>
                <a:gd name="connsiteX35" fmla="*/ 386489 w 6156889"/>
                <a:gd name="connsiteY35" fmla="*/ 5105974 h 6858000"/>
                <a:gd name="connsiteX36" fmla="*/ 413628 w 6156889"/>
                <a:gd name="connsiteY36" fmla="*/ 5168870 h 6858000"/>
                <a:gd name="connsiteX37" fmla="*/ 425176 w 6156889"/>
                <a:gd name="connsiteY37" fmla="*/ 5194384 h 6858000"/>
                <a:gd name="connsiteX38" fmla="*/ 435570 w 6156889"/>
                <a:gd name="connsiteY38" fmla="*/ 5215745 h 6858000"/>
                <a:gd name="connsiteX39" fmla="*/ 468194 w 6156889"/>
                <a:gd name="connsiteY39" fmla="*/ 5280867 h 6858000"/>
                <a:gd name="connsiteX40" fmla="*/ 564915 w 6156889"/>
                <a:gd name="connsiteY40" fmla="*/ 5450715 h 6858000"/>
                <a:gd name="connsiteX41" fmla="*/ 672174 w 6156889"/>
                <a:gd name="connsiteY41" fmla="*/ 5615521 h 6858000"/>
                <a:gd name="connsiteX42" fmla="*/ 787660 w 6156889"/>
                <a:gd name="connsiteY42" fmla="*/ 5777360 h 6858000"/>
                <a:gd name="connsiteX43" fmla="*/ 933894 w 6156889"/>
                <a:gd name="connsiteY43" fmla="*/ 5971536 h 6858000"/>
                <a:gd name="connsiteX44" fmla="*/ 1030614 w 6156889"/>
                <a:gd name="connsiteY44" fmla="*/ 6098961 h 6858000"/>
                <a:gd name="connsiteX45" fmla="*/ 1152885 w 6156889"/>
                <a:gd name="connsiteY45" fmla="*/ 6263172 h 6858000"/>
                <a:gd name="connsiteX46" fmla="*/ 1215248 w 6156889"/>
                <a:gd name="connsiteY46" fmla="*/ 6350397 h 6858000"/>
                <a:gd name="connsiteX47" fmla="*/ 1271259 w 6156889"/>
                <a:gd name="connsiteY47" fmla="*/ 6428720 h 6858000"/>
                <a:gd name="connsiteX48" fmla="*/ 1369279 w 6156889"/>
                <a:gd name="connsiteY48" fmla="*/ 6561483 h 6858000"/>
                <a:gd name="connsiteX49" fmla="*/ 1388190 w 6156889"/>
                <a:gd name="connsiteY49" fmla="*/ 6586701 h 6858000"/>
                <a:gd name="connsiteX50" fmla="*/ 1397717 w 6156889"/>
                <a:gd name="connsiteY50" fmla="*/ 6598865 h 6858000"/>
                <a:gd name="connsiteX51" fmla="*/ 1510605 w 6156889"/>
                <a:gd name="connsiteY51" fmla="*/ 6739342 h 6858000"/>
                <a:gd name="connsiteX52" fmla="*/ 1613307 w 6156889"/>
                <a:gd name="connsiteY52" fmla="*/ 6858000 h 6858000"/>
                <a:gd name="connsiteX53" fmla="*/ 916995 w 6156889"/>
                <a:gd name="connsiteY53" fmla="*/ 6858000 h 6858000"/>
                <a:gd name="connsiteX54" fmla="*/ 818055 w 6156889"/>
                <a:gd name="connsiteY54" fmla="*/ 6724213 h 6858000"/>
                <a:gd name="connsiteX55" fmla="*/ 590467 w 6156889"/>
                <a:gd name="connsiteY55" fmla="*/ 6365824 h 6858000"/>
                <a:gd name="connsiteX56" fmla="*/ 1 w 6156889"/>
                <a:gd name="connsiteY56" fmla="*/ 4123180 h 6858000"/>
                <a:gd name="connsiteX57" fmla="*/ 2644788 w 6156889"/>
                <a:gd name="connsiteY57" fmla="*/ 2137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156889" h="6858000">
                  <a:moveTo>
                    <a:pt x="2697511" y="0"/>
                  </a:moveTo>
                  <a:lnTo>
                    <a:pt x="6012777" y="0"/>
                  </a:lnTo>
                  <a:lnTo>
                    <a:pt x="6130331" y="54136"/>
                  </a:lnTo>
                  <a:lnTo>
                    <a:pt x="6156889" y="68258"/>
                  </a:lnTo>
                  <a:lnTo>
                    <a:pt x="6156889" y="430986"/>
                  </a:lnTo>
                  <a:lnTo>
                    <a:pt x="5996798" y="361212"/>
                  </a:lnTo>
                  <a:cubicBezTo>
                    <a:pt x="5879619" y="314469"/>
                    <a:pt x="5759632" y="275159"/>
                    <a:pt x="5637513" y="243549"/>
                  </a:cubicBezTo>
                  <a:cubicBezTo>
                    <a:pt x="5516267" y="211953"/>
                    <a:pt x="5393420" y="187194"/>
                    <a:pt x="5269544" y="169380"/>
                  </a:cubicBezTo>
                  <a:cubicBezTo>
                    <a:pt x="5146509" y="151850"/>
                    <a:pt x="5022677" y="140710"/>
                    <a:pt x="4898545" y="136002"/>
                  </a:cubicBezTo>
                  <a:cubicBezTo>
                    <a:pt x="4844843" y="133778"/>
                    <a:pt x="4790421" y="132591"/>
                    <a:pt x="4736575" y="132591"/>
                  </a:cubicBezTo>
                  <a:cubicBezTo>
                    <a:pt x="4541085" y="132750"/>
                    <a:pt x="4345869" y="147625"/>
                    <a:pt x="4152501" y="177093"/>
                  </a:cubicBezTo>
                  <a:cubicBezTo>
                    <a:pt x="4025611" y="197711"/>
                    <a:pt x="3902184" y="222484"/>
                    <a:pt x="3785688" y="251263"/>
                  </a:cubicBezTo>
                  <a:cubicBezTo>
                    <a:pt x="3659662" y="282414"/>
                    <a:pt x="3538548" y="318163"/>
                    <a:pt x="3424793" y="356583"/>
                  </a:cubicBezTo>
                  <a:cubicBezTo>
                    <a:pt x="3306130" y="396636"/>
                    <a:pt x="3188333" y="441582"/>
                    <a:pt x="3073425" y="490979"/>
                  </a:cubicBezTo>
                  <a:cubicBezTo>
                    <a:pt x="2958516" y="540376"/>
                    <a:pt x="2843751" y="595114"/>
                    <a:pt x="2732162" y="653411"/>
                  </a:cubicBezTo>
                  <a:cubicBezTo>
                    <a:pt x="2507123" y="771357"/>
                    <a:pt x="2290398" y="905336"/>
                    <a:pt x="2083562" y="1054373"/>
                  </a:cubicBezTo>
                  <a:cubicBezTo>
                    <a:pt x="2041265" y="1085080"/>
                    <a:pt x="1985686" y="1125874"/>
                    <a:pt x="1930543" y="1169336"/>
                  </a:cubicBezTo>
                  <a:cubicBezTo>
                    <a:pt x="1909611" y="1185209"/>
                    <a:pt x="1888390" y="1202268"/>
                    <a:pt x="1867890" y="1218733"/>
                  </a:cubicBezTo>
                  <a:lnTo>
                    <a:pt x="1855187" y="1228968"/>
                  </a:lnTo>
                  <a:cubicBezTo>
                    <a:pt x="1828481" y="1249736"/>
                    <a:pt x="1803074" y="1271097"/>
                    <a:pt x="1781565" y="1289343"/>
                  </a:cubicBezTo>
                  <a:cubicBezTo>
                    <a:pt x="1674740" y="1379238"/>
                    <a:pt x="1581630" y="1463791"/>
                    <a:pt x="1495015" y="1547751"/>
                  </a:cubicBezTo>
                  <a:cubicBezTo>
                    <a:pt x="1309115" y="1727642"/>
                    <a:pt x="1138401" y="1923407"/>
                    <a:pt x="984708" y="2132951"/>
                  </a:cubicBezTo>
                  <a:cubicBezTo>
                    <a:pt x="906322" y="2240646"/>
                    <a:pt x="833132" y="2350417"/>
                    <a:pt x="767305" y="2459299"/>
                  </a:cubicBezTo>
                  <a:cubicBezTo>
                    <a:pt x="693682" y="2584350"/>
                    <a:pt x="633197" y="2697681"/>
                    <a:pt x="582382" y="2806859"/>
                  </a:cubicBezTo>
                  <a:cubicBezTo>
                    <a:pt x="567369" y="2837564"/>
                    <a:pt x="553511" y="2868864"/>
                    <a:pt x="541818" y="2895863"/>
                  </a:cubicBezTo>
                  <a:lnTo>
                    <a:pt x="521896" y="2940364"/>
                  </a:lnTo>
                  <a:lnTo>
                    <a:pt x="503130" y="2985756"/>
                  </a:lnTo>
                  <a:lnTo>
                    <a:pt x="500243" y="2992728"/>
                  </a:lnTo>
                  <a:cubicBezTo>
                    <a:pt x="488550" y="3021655"/>
                    <a:pt x="477433" y="3049097"/>
                    <a:pt x="467329" y="3077133"/>
                  </a:cubicBezTo>
                  <a:cubicBezTo>
                    <a:pt x="463143" y="3088555"/>
                    <a:pt x="458955" y="3099978"/>
                    <a:pt x="454626" y="3111399"/>
                  </a:cubicBezTo>
                  <a:cubicBezTo>
                    <a:pt x="447119" y="3132315"/>
                    <a:pt x="439900" y="3151302"/>
                    <a:pt x="433548" y="3170735"/>
                  </a:cubicBezTo>
                  <a:lnTo>
                    <a:pt x="433548" y="3171477"/>
                  </a:lnTo>
                  <a:cubicBezTo>
                    <a:pt x="389714" y="3296142"/>
                    <a:pt x="353032" y="3423342"/>
                    <a:pt x="323692" y="3552414"/>
                  </a:cubicBezTo>
                  <a:cubicBezTo>
                    <a:pt x="264660" y="3811192"/>
                    <a:pt x="234820" y="4076083"/>
                    <a:pt x="234768" y="4341877"/>
                  </a:cubicBezTo>
                  <a:cubicBezTo>
                    <a:pt x="235675" y="4473528"/>
                    <a:pt x="248676" y="4604795"/>
                    <a:pt x="273600" y="4733940"/>
                  </a:cubicBezTo>
                  <a:cubicBezTo>
                    <a:pt x="298849" y="4861570"/>
                    <a:pt x="336674" y="4986220"/>
                    <a:pt x="386489" y="5105974"/>
                  </a:cubicBezTo>
                  <a:cubicBezTo>
                    <a:pt x="394716" y="5126742"/>
                    <a:pt x="403955" y="5147213"/>
                    <a:pt x="413628" y="5168870"/>
                  </a:cubicBezTo>
                  <a:cubicBezTo>
                    <a:pt x="417526" y="5177327"/>
                    <a:pt x="421423" y="5185781"/>
                    <a:pt x="425176" y="5194384"/>
                  </a:cubicBezTo>
                  <a:lnTo>
                    <a:pt x="435570" y="5215745"/>
                  </a:lnTo>
                  <a:cubicBezTo>
                    <a:pt x="446542" y="5238442"/>
                    <a:pt x="456936" y="5259803"/>
                    <a:pt x="468194" y="5280867"/>
                  </a:cubicBezTo>
                  <a:cubicBezTo>
                    <a:pt x="494035" y="5332043"/>
                    <a:pt x="523773" y="5383816"/>
                    <a:pt x="564915" y="5450715"/>
                  </a:cubicBezTo>
                  <a:cubicBezTo>
                    <a:pt x="597108" y="5503526"/>
                    <a:pt x="631176" y="5554998"/>
                    <a:pt x="672174" y="5615521"/>
                  </a:cubicBezTo>
                  <a:cubicBezTo>
                    <a:pt x="710284" y="5671296"/>
                    <a:pt x="750127" y="5726035"/>
                    <a:pt x="787660" y="5777360"/>
                  </a:cubicBezTo>
                  <a:cubicBezTo>
                    <a:pt x="835442" y="5842333"/>
                    <a:pt x="885534" y="5908046"/>
                    <a:pt x="933894" y="5971536"/>
                  </a:cubicBezTo>
                  <a:cubicBezTo>
                    <a:pt x="965654" y="6013219"/>
                    <a:pt x="996978" y="6054311"/>
                    <a:pt x="1030614" y="6098961"/>
                  </a:cubicBezTo>
                  <a:cubicBezTo>
                    <a:pt x="1064250" y="6143611"/>
                    <a:pt x="1108567" y="6202502"/>
                    <a:pt x="1152885" y="6263172"/>
                  </a:cubicBezTo>
                  <a:cubicBezTo>
                    <a:pt x="1173816" y="6291949"/>
                    <a:pt x="1195904" y="6322954"/>
                    <a:pt x="1215248" y="6350397"/>
                  </a:cubicBezTo>
                  <a:cubicBezTo>
                    <a:pt x="1234593" y="6377839"/>
                    <a:pt x="1252925" y="6403651"/>
                    <a:pt x="1271259" y="6428720"/>
                  </a:cubicBezTo>
                  <a:cubicBezTo>
                    <a:pt x="1302873" y="6473517"/>
                    <a:pt x="1336653" y="6518317"/>
                    <a:pt x="1369279" y="6561483"/>
                  </a:cubicBezTo>
                  <a:lnTo>
                    <a:pt x="1388190" y="6586701"/>
                  </a:lnTo>
                  <a:lnTo>
                    <a:pt x="1397717" y="6598865"/>
                  </a:lnTo>
                  <a:cubicBezTo>
                    <a:pt x="1434238" y="6645443"/>
                    <a:pt x="1472061" y="6693653"/>
                    <a:pt x="1510605" y="6739342"/>
                  </a:cubicBezTo>
                  <a:lnTo>
                    <a:pt x="1613307" y="6858000"/>
                  </a:lnTo>
                  <a:lnTo>
                    <a:pt x="916995" y="6858000"/>
                  </a:lnTo>
                  <a:lnTo>
                    <a:pt x="818055" y="6724213"/>
                  </a:lnTo>
                  <a:cubicBezTo>
                    <a:pt x="736876" y="6608833"/>
                    <a:pt x="660902" y="6489255"/>
                    <a:pt x="590467" y="6365824"/>
                  </a:cubicBezTo>
                  <a:cubicBezTo>
                    <a:pt x="203909" y="5685167"/>
                    <a:pt x="149" y="4911263"/>
                    <a:pt x="1" y="4123180"/>
                  </a:cubicBezTo>
                  <a:cubicBezTo>
                    <a:pt x="-341" y="2279490"/>
                    <a:pt x="1090234" y="697390"/>
                    <a:pt x="2644788" y="21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71C69F-3D46-48FF-B803-2C3641CA3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0456" y="-12663"/>
              <a:ext cx="6421544" cy="6858000"/>
            </a:xfrm>
            <a:custGeom>
              <a:avLst/>
              <a:gdLst>
                <a:gd name="connsiteX0" fmla="*/ 6209767 w 6421544"/>
                <a:gd name="connsiteY0" fmla="*/ 0 h 6858000"/>
                <a:gd name="connsiteX1" fmla="*/ 6421544 w 6421544"/>
                <a:gd name="connsiteY1" fmla="*/ 0 h 6858000"/>
                <a:gd name="connsiteX2" fmla="*/ 6421544 w 6421544"/>
                <a:gd name="connsiteY2" fmla="*/ 85748 h 6858000"/>
                <a:gd name="connsiteX3" fmla="*/ 6399563 w 6421544"/>
                <a:gd name="connsiteY3" fmla="*/ 75695 h 6858000"/>
                <a:gd name="connsiteX4" fmla="*/ 0 w 6421544"/>
                <a:gd name="connsiteY4" fmla="*/ 0 h 6858000"/>
                <a:gd name="connsiteX5" fmla="*/ 3188107 w 6421544"/>
                <a:gd name="connsiteY5" fmla="*/ 0 h 6858000"/>
                <a:gd name="connsiteX6" fmla="*/ 2888485 w 6421544"/>
                <a:gd name="connsiteY6" fmla="*/ 124347 h 6858000"/>
                <a:gd name="connsiteX7" fmla="*/ 329300 w 6421544"/>
                <a:gd name="connsiteY7" fmla="*/ 4148123 h 6858000"/>
                <a:gd name="connsiteX8" fmla="*/ 1105238 w 6421544"/>
                <a:gd name="connsiteY8" fmla="*/ 6663148 h 6858000"/>
                <a:gd name="connsiteX9" fmla="*/ 1251097 w 6421544"/>
                <a:gd name="connsiteY9" fmla="*/ 6858000 h 6858000"/>
                <a:gd name="connsiteX10" fmla="*/ 0 w 6421544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1544" h="6858000">
                  <a:moveTo>
                    <a:pt x="6209767" y="0"/>
                  </a:moveTo>
                  <a:lnTo>
                    <a:pt x="6421544" y="0"/>
                  </a:lnTo>
                  <a:lnTo>
                    <a:pt x="6421544" y="85748"/>
                  </a:lnTo>
                  <a:lnTo>
                    <a:pt x="6399563" y="75695"/>
                  </a:lnTo>
                  <a:close/>
                  <a:moveTo>
                    <a:pt x="0" y="0"/>
                  </a:moveTo>
                  <a:lnTo>
                    <a:pt x="3188107" y="0"/>
                  </a:lnTo>
                  <a:lnTo>
                    <a:pt x="2888485" y="124347"/>
                  </a:lnTo>
                  <a:cubicBezTo>
                    <a:pt x="1378729" y="820423"/>
                    <a:pt x="329300" y="2360309"/>
                    <a:pt x="329300" y="4148123"/>
                  </a:cubicBezTo>
                  <a:cubicBezTo>
                    <a:pt x="329300" y="5082555"/>
                    <a:pt x="615984" y="5949257"/>
                    <a:pt x="1105238" y="6663148"/>
                  </a:cubicBezTo>
                  <a:lnTo>
                    <a:pt x="1251097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18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C49BBB2-2989-F4BB-236D-28D534C62050}"/>
              </a:ext>
            </a:extLst>
          </p:cNvPr>
          <p:cNvSpPr txBox="1">
            <a:spLocks/>
          </p:cNvSpPr>
          <p:nvPr/>
        </p:nvSpPr>
        <p:spPr>
          <a:xfrm>
            <a:off x="587855" y="626275"/>
            <a:ext cx="9932458" cy="72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Локация №4. Памятник создателям флота России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9CEB6-7A49-20ED-4A0D-EB7D4B295A58}"/>
              </a:ext>
            </a:extLst>
          </p:cNvPr>
          <p:cNvSpPr txBox="1"/>
          <p:nvPr/>
        </p:nvSpPr>
        <p:spPr>
          <a:xfrm>
            <a:off x="587855" y="1517715"/>
            <a:ext cx="7434355" cy="501675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Россия – огромная страна, у которой есть выход к морю. Многие километры российских границ походят по береговой линии. Первые корабли были построены в российском государстве еще в 9 веке, однако тогда они еще не были сильным и организованным флотом. Они использовали в основном для торговли или разовых военных операций.</a:t>
            </a:r>
          </a:p>
          <a:p>
            <a:r>
              <a:rPr lang="ru-RU" sz="2000" dirty="0"/>
              <a:t>Активное развитие флота началось в конце 17 века, когда страной правил Петр I. Именно он принял решение о создании флотилии из современных кораблей, которая могла бы обеспечить безопасность границ и стать гордостью государства.</a:t>
            </a:r>
          </a:p>
          <a:p>
            <a:r>
              <a:rPr lang="ru-RU" sz="2000" dirty="0"/>
              <a:t>Сегодня российский флот состоит из множества судов, базирующихся не только в нашей стране, но и за рубежом.</a:t>
            </a:r>
          </a:p>
          <a:p>
            <a:r>
              <a:rPr lang="ru-RU" sz="2000" dirty="0"/>
              <a:t>В состав флота входит боевая техника различного вида и назначения. Помимо крупных военных крейсеров Россия обладает атомными подводными лодками, авианосцами, самолетами морской авиации и десантными судами.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5767D80-7682-42D7-C21A-7A2BFDEE9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22131" r="37434" b="26873"/>
          <a:stretch/>
        </p:blipFill>
        <p:spPr bwMode="auto">
          <a:xfrm>
            <a:off x="8609760" y="1791092"/>
            <a:ext cx="3195686" cy="34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7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007FEB2-1DAC-0572-5400-2A25F5F0D898}"/>
              </a:ext>
            </a:extLst>
          </p:cNvPr>
          <p:cNvSpPr txBox="1">
            <a:spLocks/>
          </p:cNvSpPr>
          <p:nvPr/>
        </p:nvSpPr>
        <p:spPr>
          <a:xfrm>
            <a:off x="587855" y="626275"/>
            <a:ext cx="9932458" cy="72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Локация №4. Вопросы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2CC9F-CC78-97A9-99BB-67CEAD06335B}"/>
              </a:ext>
            </a:extLst>
          </p:cNvPr>
          <p:cNvSpPr txBox="1"/>
          <p:nvPr/>
        </p:nvSpPr>
        <p:spPr>
          <a:xfrm>
            <a:off x="587855" y="1517715"/>
            <a:ext cx="9932457" cy="409342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Посмотрите внимательно на памятник, как вы думаете как изменился флот России? Каким образом корабли передвигались раньше и каким в наши дни?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endParaRPr lang="ru-RU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До середины 19 века быстроходные суда преимущественно были парусными. Передвигались они при помощи силы ветра. А с изобретением гребного винта корабли стали строить винтовыми. Винт приводится в движение двигателем корабля и позволяет значительно увеличить скорость движения судна.</a:t>
            </a:r>
            <a:br>
              <a:rPr lang="ru-RU" sz="2000" dirty="0">
                <a:solidFill>
                  <a:srgbClr val="000000"/>
                </a:solidFill>
              </a:rPr>
            </a:b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2.     Какая улица имеет такое же название, что и памятник?</a:t>
            </a:r>
            <a:br>
              <a:rPr lang="ru-RU" sz="2000" dirty="0">
                <a:solidFill>
                  <a:srgbClr val="000000"/>
                </a:solidFill>
              </a:rPr>
            </a:b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Улица Кораблестроителей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endParaRPr lang="ru-RU" sz="2000" b="0" i="0" dirty="0">
              <a:solidFill>
                <a:srgbClr val="000000"/>
              </a:solidFill>
              <a:effectLst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8499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0CE8AFCB-2813-0A87-04BF-9C42FC765B64}"/>
              </a:ext>
            </a:extLst>
          </p:cNvPr>
          <p:cNvSpPr txBox="1">
            <a:spLocks/>
          </p:cNvSpPr>
          <p:nvPr/>
        </p:nvSpPr>
        <p:spPr>
          <a:xfrm>
            <a:off x="587855" y="626275"/>
            <a:ext cx="9932458" cy="72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Локация №5. Памятник Петру </a:t>
            </a:r>
            <a:r>
              <a:rPr lang="en-US" sz="3600" dirty="0">
                <a:solidFill>
                  <a:schemeClr val="tx2"/>
                </a:solidFill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57959-F695-0075-61F8-B1C1603EB94D}"/>
              </a:ext>
            </a:extLst>
          </p:cNvPr>
          <p:cNvSpPr txBox="1"/>
          <p:nvPr/>
        </p:nvSpPr>
        <p:spPr>
          <a:xfrm>
            <a:off x="254525" y="1517715"/>
            <a:ext cx="8429664" cy="501675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ru-RU" sz="2000" b="0" i="0" dirty="0">
                <a:effectLst/>
              </a:rPr>
              <a:t>Петр </a:t>
            </a:r>
            <a:r>
              <a:rPr lang="en-US" sz="2000" b="0" i="0" dirty="0">
                <a:effectLst/>
              </a:rPr>
              <a:t>I – </a:t>
            </a:r>
            <a:r>
              <a:rPr lang="ru-RU" sz="2000" b="0" i="0" dirty="0">
                <a:effectLst/>
              </a:rPr>
              <a:t>первый российский император, реформатор.</a:t>
            </a:r>
            <a:endParaRPr lang="ru-RU" sz="2000" dirty="0"/>
          </a:p>
          <a:p>
            <a:pPr algn="l" fontAlgn="base"/>
            <a:r>
              <a:rPr lang="ru-RU" sz="2000" b="0" i="0" dirty="0">
                <a:effectLst/>
              </a:rPr>
              <a:t>Российский император также увлекался мореплаванием. Еще будучи совсем юным Петр ходил под парусом на небольшой шестиметровой лодке, ранее принадлежавшей его отцу. Задавшись идеей сделать Россию великой морской державой, император отправился в Европу, где в течение полутора лет изучал теорию и практику кораблестроения. После возвращения на родину за 15 лет Петру I удалось построить больше 2 сотен кораблей, ставших основой российского регулярного военно-морского флота.</a:t>
            </a:r>
          </a:p>
          <a:p>
            <a:pPr algn="l" fontAlgn="base"/>
            <a:r>
              <a:rPr lang="ru-RU" sz="2000" b="0" i="0" dirty="0">
                <a:effectLst/>
              </a:rPr>
              <a:t>В самом начале 18 века Петр строит новые верфи и открывает военно-морское училище в Санкт-Петербурге, где готовят специалистов по постройке и управлению военными кораблями. Деятельность неутомимого императора дала свои плоды – его государство все сильнее укреплялось на море, одерживая одну за другой несколько внушительных побед.</a:t>
            </a:r>
          </a:p>
          <a:p>
            <a:pPr algn="l" fontAlgn="base"/>
            <a:r>
              <a:rPr lang="ru-RU" sz="2000" b="0" i="0" dirty="0">
                <a:effectLst/>
              </a:rPr>
              <a:t>К середине столетия в распоряжении страны была уже огромная флотилия, состоящая из нескольких сот судов разного размера и назначения.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6F037-C5A7-2404-E710-B0943FC2D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5" r="37598" b="28522"/>
          <a:stretch/>
        </p:blipFill>
        <p:spPr>
          <a:xfrm>
            <a:off x="9038061" y="1517715"/>
            <a:ext cx="2799761" cy="49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6B2CD87-D476-86B6-C910-479CED4DB56F}"/>
              </a:ext>
            </a:extLst>
          </p:cNvPr>
          <p:cNvSpPr txBox="1">
            <a:spLocks/>
          </p:cNvSpPr>
          <p:nvPr/>
        </p:nvSpPr>
        <p:spPr>
          <a:xfrm>
            <a:off x="587855" y="626275"/>
            <a:ext cx="9932458" cy="72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Локация №5. Вопросы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85A71-07EF-4E88-1F6C-8B72635ADB63}"/>
              </a:ext>
            </a:extLst>
          </p:cNvPr>
          <p:cNvSpPr txBox="1"/>
          <p:nvPr/>
        </p:nvSpPr>
        <p:spPr>
          <a:xfrm>
            <a:off x="587855" y="1517715"/>
            <a:ext cx="9932457" cy="378565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1. Чем для нас, петербуржцев, особенно знаменит Петр Великий?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Он основал наш город. На свитке, с которым изображен Петр на этом памятнике выгравирована надпись: «От воплощения Иисуса Христа 1703 года. мая 16. основан царствующий град Санкт-Петербург великим государем царём и великим князем Петром Алексеевичем»</a:t>
            </a:r>
          </a:p>
          <a:p>
            <a:r>
              <a:rPr lang="ru-RU" sz="2000" dirty="0"/>
              <a:t>2. Какие еще известные памятники Петру Первому вы знаете?</a:t>
            </a:r>
          </a:p>
          <a:p>
            <a:endParaRPr lang="ru-RU" sz="2000" dirty="0"/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«Медный всадник», Памятник Петру I в Петропавловской крепости, Бюст в световом зале Московского вокзала, Памятник в Кронштадте и т.д.</a:t>
            </a:r>
            <a:br>
              <a:rPr lang="ru-RU" sz="2000" dirty="0"/>
            </a:b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688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2815CD-5807-02A7-EEF7-EB7374B7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769" y="3646629"/>
            <a:ext cx="6786578" cy="12007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Презентацию подготовила учитель-логопед третьей логопедической подготовительной группы ГБДОУ №26 Василеостровского района</a:t>
            </a:r>
            <a:br>
              <a:rPr lang="ru-RU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Никитина Елена Константиновна</a:t>
            </a:r>
            <a:endParaRPr lang="en-US" sz="2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7FB9FA-966B-4073-CC4D-8B940224D213}"/>
              </a:ext>
            </a:extLst>
          </p:cNvPr>
          <p:cNvSpPr txBox="1"/>
          <p:nvPr/>
        </p:nvSpPr>
        <p:spPr>
          <a:xfrm>
            <a:off x="4191504" y="3061854"/>
            <a:ext cx="4051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905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9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A4BF-B4A0-0856-C49D-3DE33DC2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3" y="2296870"/>
            <a:ext cx="9833548" cy="26939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Для детей старшей и подготовительной групп</a:t>
            </a:r>
          </a:p>
          <a:p>
            <a:r>
              <a:rPr lang="ru-RU" sz="3200" dirty="0">
                <a:solidFill>
                  <a:schemeClr val="tx2"/>
                </a:solidFill>
              </a:rPr>
              <a:t>Количество достопримечательностей: 5</a:t>
            </a:r>
          </a:p>
          <a:p>
            <a:r>
              <a:rPr lang="ru-RU" sz="3200" dirty="0">
                <a:solidFill>
                  <a:schemeClr val="tx2"/>
                </a:solidFill>
              </a:rPr>
              <a:t>Время прохождения экскурсии: 1 ч. 25 мин.</a:t>
            </a:r>
          </a:p>
          <a:p>
            <a:r>
              <a:rPr lang="ru-RU" sz="3200" dirty="0">
                <a:solidFill>
                  <a:schemeClr val="tx2"/>
                </a:solidFill>
              </a:rPr>
              <a:t>Дистанция маршрута: 5,7 км</a:t>
            </a: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033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6BC34-EAC4-D7BC-5976-AC64B5B8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701DA7-C882-3883-009C-B1985693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91" y="201402"/>
            <a:ext cx="4178109" cy="72586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Маршрут экскурсии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645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D9C88-200A-F465-BC97-EE800B9C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55" y="626275"/>
            <a:ext cx="9932458" cy="72586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Локация №1. Памятник юнгам Балтики 1941-1945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77C6F79-F96A-C2CA-28A9-557D7A7606A6}"/>
              </a:ext>
            </a:extLst>
          </p:cNvPr>
          <p:cNvSpPr txBox="1"/>
          <p:nvPr/>
        </p:nvSpPr>
        <p:spPr>
          <a:xfrm>
            <a:off x="949143" y="2171056"/>
            <a:ext cx="5614982" cy="440120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Памятник посвящён памяти балтийских юнг, участвовавших в Великой Отечественной войне.</a:t>
            </a:r>
          </a:p>
          <a:p>
            <a:r>
              <a:rPr lang="ru-RU" sz="2000" dirty="0"/>
              <a:t>Юнга – подросток на судне, обучающийся морскому делу и готовящийся стать матросом, а также младший матрос.</a:t>
            </a:r>
          </a:p>
          <a:p>
            <a:r>
              <a:rPr lang="ru-RU" sz="2000" dirty="0"/>
              <a:t>В 1942 году на Балтике были созданы роты юнг, в которых военное искусство постигали около 2000 мальчишек. Они не только в годы войны, но и в мирное время освобождали фарватеры от мин и затонувших снарядов.</a:t>
            </a:r>
          </a:p>
          <a:p>
            <a:r>
              <a:rPr lang="ru-RU" sz="2000" dirty="0"/>
              <a:t>Памятник изображает мальчика, который одет в матросскую форму. На нем фуражка-бескозырка, флотская тельняшка, матросский воротник и брюки-клеш.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51868A-201E-7000-68D8-8D85FA6C1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0"/>
          <a:stretch/>
        </p:blipFill>
        <p:spPr bwMode="auto">
          <a:xfrm>
            <a:off x="7737657" y="1488813"/>
            <a:ext cx="3505200" cy="50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5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65D734D-996A-1DDE-6320-B9FBBB1C824C}"/>
              </a:ext>
            </a:extLst>
          </p:cNvPr>
          <p:cNvSpPr txBox="1"/>
          <p:nvPr/>
        </p:nvSpPr>
        <p:spPr>
          <a:xfrm>
            <a:off x="1161599" y="1517715"/>
            <a:ext cx="7522589" cy="409342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1. Кто такие юнги?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2. Какой головной убор носили юнги?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Кепка		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Бескозырка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		Шляпа</a:t>
            </a:r>
          </a:p>
          <a:p>
            <a:endParaRPr lang="ru-RU" sz="2000" dirty="0"/>
          </a:p>
          <a:p>
            <a:r>
              <a:rPr lang="ru-RU" sz="2000" dirty="0"/>
              <a:t>3. Что юнги надевали на ноги?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Джинсы 		Шорты		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Брюки-клеш</a:t>
            </a:r>
          </a:p>
          <a:p>
            <a:endParaRPr lang="ru-RU" sz="2000" b="1" dirty="0"/>
          </a:p>
          <a:p>
            <a:r>
              <a:rPr lang="ru-RU" sz="2000" dirty="0"/>
              <a:t>4. Что повязывали на шею?</a:t>
            </a:r>
            <a:br>
              <a:rPr lang="ru-RU" sz="2000" dirty="0"/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Галстук	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	Матросский воротник	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Шарф</a:t>
            </a:r>
          </a:p>
          <a:p>
            <a:endParaRPr lang="ru-RU" sz="2000" dirty="0"/>
          </a:p>
          <a:p>
            <a:r>
              <a:rPr lang="ru-RU" sz="2000" dirty="0"/>
              <a:t>5. Какой важный элемент одежды матроса мы забыли?</a:t>
            </a:r>
            <a:br>
              <a:rPr lang="ru-RU" sz="2000" dirty="0"/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Тельняшка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99F28B-A054-54D2-570B-E657212F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55" y="626275"/>
            <a:ext cx="9932458" cy="72586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Локация №1. Вопросы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146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25521D-E4AF-9F29-3383-8C69703B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3" y="1749747"/>
            <a:ext cx="5619120" cy="37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748479-30BB-45C2-2098-44CCC336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55" y="626275"/>
            <a:ext cx="9932458" cy="72586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Локация №2. Памятник полярникам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D93A9-602A-DC09-1B4D-38BBD3079ECD}"/>
              </a:ext>
            </a:extLst>
          </p:cNvPr>
          <p:cNvSpPr txBox="1"/>
          <p:nvPr/>
        </p:nvSpPr>
        <p:spPr>
          <a:xfrm>
            <a:off x="6394301" y="1749747"/>
            <a:ext cx="5228948" cy="286232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Памятник посвящен бесстрашным исследователям крайних северных и южных широт. Он установлен рядом со зданием Арктического и Антарктического научно исследовательского института. </a:t>
            </a:r>
          </a:p>
          <a:p>
            <a:r>
              <a:rPr lang="ru-RU" sz="2000" dirty="0"/>
              <a:t>С берегов Финского залива полярники на кораблях и ледоколах отправлялись изучать удивительную и очень суровую природу крайнего севера. </a:t>
            </a:r>
          </a:p>
        </p:txBody>
      </p:sp>
    </p:spTree>
    <p:extLst>
      <p:ext uri="{BB962C8B-B14F-4D97-AF65-F5344CB8AC3E}">
        <p14:creationId xmlns:p14="http://schemas.microsoft.com/office/powerpoint/2010/main" val="410007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E9C20D8-6540-083B-9607-FAB1CF1C068F}"/>
              </a:ext>
            </a:extLst>
          </p:cNvPr>
          <p:cNvSpPr txBox="1">
            <a:spLocks/>
          </p:cNvSpPr>
          <p:nvPr/>
        </p:nvSpPr>
        <p:spPr>
          <a:xfrm>
            <a:off x="587855" y="626275"/>
            <a:ext cx="9932458" cy="72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Локация №2. Вопросы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B3DBF-BE68-C2A6-093D-A6B6F665B18F}"/>
              </a:ext>
            </a:extLst>
          </p:cNvPr>
          <p:cNvSpPr txBox="1"/>
          <p:nvPr/>
        </p:nvSpPr>
        <p:spPr>
          <a:xfrm>
            <a:off x="1161599" y="1517715"/>
            <a:ext cx="7522589" cy="286232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1. Каким образом полярники передвигались по глубокому снегу?</a:t>
            </a:r>
            <a:br>
              <a:rPr lang="ru-RU" sz="2000" dirty="0"/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На санях. У полярников они особенные – длинные и узкие и называются нарты.</a:t>
            </a:r>
          </a:p>
          <a:p>
            <a:br>
              <a:rPr lang="ru-RU" sz="2000" dirty="0"/>
            </a:br>
            <a:r>
              <a:rPr lang="ru-RU" sz="2000" dirty="0"/>
              <a:t>2. Кто лучший друг полярника?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Собаки. Собаки могут выдерживать очень низкие температуры. С их помощью исследователи севера передвигаются, впрягая собак в упряжки.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803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9895-DEEE-0535-9464-BD5F4F3D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E552-2E3A-B933-A5BD-7EF5895A2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FEC38F2-1844-01CD-8E11-5C554D62D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134A0-28D1-ADB1-D2E1-1C33032E6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E83FF9-CD09-AD73-61B7-470D65106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05F68A-F5EE-97D4-45BA-83974C296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64839C-DE5F-2A37-4A2D-535687A29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2E8F90-6ABE-077D-03D2-757EED56D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89D77A5-4982-E592-A446-85CE9E38774E}"/>
              </a:ext>
            </a:extLst>
          </p:cNvPr>
          <p:cNvSpPr txBox="1"/>
          <p:nvPr/>
        </p:nvSpPr>
        <p:spPr>
          <a:xfrm>
            <a:off x="587854" y="1517715"/>
            <a:ext cx="9932457" cy="378565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</a:rPr>
              <a:t>За годы Второй Мировой войны крейсер участвовал в отражении более 40 налетов вражеской авиации на Ленинград. В один из таких налетов, 24 апреля 1942 года, на борту "Кирова", который тогда стоял у Горного института, погибли 86 членов экипажа, еще несколько десятков человек были ранены. Поле этого корабль отошел к Эрмитажу, продолжая отбивать вражеские атаки и используя свои дальнобойные орудия для стрельбы по береговым целям. В общей сложности крейсер "Киров" провел более 200 боевых стрельб, нанесших значительный урон незваным гостям из Европы.</a:t>
            </a:r>
          </a:p>
          <a:p>
            <a:pPr algn="l"/>
            <a:endParaRPr lang="ru-RU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</a:rPr>
              <a:t>Сегодня памятник кораблю-защитнику - это два винта на постаментах, два якоря, две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трехорудийные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башни, объемный лавровый венок. А в бетонном парапете, который окружает одну из башен сделаны ниши: в них установлены снаряды - по шесть в каждой.</a:t>
            </a:r>
          </a:p>
          <a:p>
            <a:endParaRPr lang="ru-RU" sz="20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071044-0423-5DBA-B7B0-8F84C51B3DD4}"/>
              </a:ext>
            </a:extLst>
          </p:cNvPr>
          <p:cNvSpPr txBox="1">
            <a:spLocks/>
          </p:cNvSpPr>
          <p:nvPr/>
        </p:nvSpPr>
        <p:spPr>
          <a:xfrm>
            <a:off x="587855" y="626275"/>
            <a:ext cx="9932458" cy="72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Локация №3. Орудийные башни крейсера Киров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2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0A0B9FE-18C5-031D-478D-AA6C32D9D0C1}"/>
              </a:ext>
            </a:extLst>
          </p:cNvPr>
          <p:cNvSpPr txBox="1">
            <a:spLocks/>
          </p:cNvSpPr>
          <p:nvPr/>
        </p:nvSpPr>
        <p:spPr>
          <a:xfrm>
            <a:off x="587855" y="626275"/>
            <a:ext cx="9932458" cy="72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Локация №3. Вопросы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24973-11B6-EC6D-A200-3FB271265669}"/>
              </a:ext>
            </a:extLst>
          </p:cNvPr>
          <p:cNvSpPr txBox="1"/>
          <p:nvPr/>
        </p:nvSpPr>
        <p:spPr>
          <a:xfrm>
            <a:off x="1161599" y="1517715"/>
            <a:ext cx="7522589" cy="7078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Посчитайте, сколько всего снарядов установлено в нишах?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36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FF9919-B426-E5F9-507A-6F13BF5DF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b="10103"/>
          <a:stretch/>
        </p:blipFill>
        <p:spPr bwMode="auto">
          <a:xfrm>
            <a:off x="2563937" y="2534259"/>
            <a:ext cx="7063819" cy="39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5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996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Пешая экскурсия вокруг станции метро Приморская</vt:lpstr>
      <vt:lpstr>PowerPoint Presentation</vt:lpstr>
      <vt:lpstr>Маршрут экскурсии</vt:lpstr>
      <vt:lpstr>Локация №1. Памятник юнгам Балтики 1941-1945</vt:lpstr>
      <vt:lpstr>Локация №1. Вопросы</vt:lpstr>
      <vt:lpstr>Локация №2. Памятник полярникам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Презентацию подготовила учитель-логопед третьей логопедической подготовительной группы ГБДОУ №26 Василеостровского района  Никитина Елена Константиновна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Пешая экскурсия вокруг станции метро Приморская</dc:title>
  <dc:creator>Nikitina Mariia</dc:creator>
  <cp:lastModifiedBy>Nikitina Mariia</cp:lastModifiedBy>
  <cp:revision>3</cp:revision>
  <dcterms:created xsi:type="dcterms:W3CDTF">2022-12-12T05:11:44Z</dcterms:created>
  <dcterms:modified xsi:type="dcterms:W3CDTF">2022-12-12T08:37:51Z</dcterms:modified>
</cp:coreProperties>
</file>