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6"/>
  </p:notesMasterIdLst>
  <p:sldIdLst>
    <p:sldId id="258" r:id="rId2"/>
    <p:sldId id="276" r:id="rId3"/>
    <p:sldId id="277" r:id="rId4"/>
    <p:sldId id="262" r:id="rId5"/>
    <p:sldId id="265" r:id="rId6"/>
    <p:sldId id="269" r:id="rId7"/>
    <p:sldId id="278" r:id="rId8"/>
    <p:sldId id="272" r:id="rId9"/>
    <p:sldId id="280" r:id="rId10"/>
    <p:sldId id="282" r:id="rId11"/>
    <p:sldId id="285" r:id="rId12"/>
    <p:sldId id="286" r:id="rId13"/>
    <p:sldId id="287" r:id="rId14"/>
    <p:sldId id="288" r:id="rId1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34" autoAdjust="0"/>
  </p:normalViewPr>
  <p:slideViewPr>
    <p:cSldViewPr>
      <p:cViewPr>
        <p:scale>
          <a:sx n="107" d="100"/>
          <a:sy n="107" d="100"/>
        </p:scale>
        <p:origin x="-222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9EB-2E7B-4D16-AEF5-664E2EC003FB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BD349-6B56-479A-9D84-270AD3351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1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BD349-6B56-479A-9D84-270AD33511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01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2520"/>
            <a:ext cx="8228160" cy="114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880"/>
            <a:ext cx="822816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1360"/>
            <a:ext cx="822816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2520"/>
            <a:ext cx="8228160" cy="114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880"/>
            <a:ext cx="401508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3520" y="1604880"/>
            <a:ext cx="401508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1360"/>
            <a:ext cx="401508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673520" y="3681360"/>
            <a:ext cx="401508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2520"/>
            <a:ext cx="8228160" cy="114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880"/>
            <a:ext cx="264924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239280" y="1604880"/>
            <a:ext cx="264924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6021360" y="1604880"/>
            <a:ext cx="264924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1360"/>
            <a:ext cx="264924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239280" y="3681360"/>
            <a:ext cx="264924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6021360" y="3681360"/>
            <a:ext cx="264924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2520"/>
            <a:ext cx="8228160" cy="114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880"/>
            <a:ext cx="8228160" cy="3975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1423"/>
              </a:spcBef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2520"/>
            <a:ext cx="8228160" cy="114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880"/>
            <a:ext cx="8228160" cy="3975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2520"/>
            <a:ext cx="8228160" cy="114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880"/>
            <a:ext cx="4015080" cy="3975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3520" y="1604880"/>
            <a:ext cx="4015080" cy="3975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2520"/>
            <a:ext cx="8228160" cy="114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2520"/>
            <a:ext cx="822816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1423"/>
              </a:spcBef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2520"/>
            <a:ext cx="8228160" cy="114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880"/>
            <a:ext cx="401508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3520" y="1604880"/>
            <a:ext cx="4015080" cy="3975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1360"/>
            <a:ext cx="401508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2520"/>
            <a:ext cx="8228160" cy="114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880"/>
            <a:ext cx="4015080" cy="3975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3520" y="1604880"/>
            <a:ext cx="401508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673520" y="3681360"/>
            <a:ext cx="401508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2520"/>
            <a:ext cx="8228160" cy="114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880"/>
            <a:ext cx="401508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673520" y="1604880"/>
            <a:ext cx="401508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1360"/>
            <a:ext cx="8228160" cy="1896120"/>
          </a:xfrm>
          <a:prstGeom prst="rect">
            <a:avLst/>
          </a:prstGeom>
        </p:spPr>
        <p:txBody>
          <a:bodyPr lIns="0" tIns="69120" rIns="0" bIns="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680"/>
            <a:ext cx="8228160" cy="11412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534680"/>
            <a:ext cx="4038480" cy="638280"/>
          </a:xfrm>
          <a:prstGeom prst="rect">
            <a:avLst/>
          </a:prstGeom>
        </p:spPr>
        <p:txBody>
          <a:bodyPr lIns="90000" tIns="46800" rIns="90000" bIns="46800" anchor="b">
            <a:normAutofit fontScale="1000"/>
          </a:bodyPr>
          <a:lstStyle/>
          <a:p>
            <a:pPr marL="342720" indent="-342720">
              <a:spcBef>
                <a:spcPts val="1423"/>
              </a:spcBef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342720" lvl="1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342720" lvl="2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342720" lvl="3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342720" lvl="4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342720" lvl="5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42720" lvl="6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7200" y="6356160"/>
            <a:ext cx="2131920" cy="3632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defRPr/>
            </a:pPr>
            <a:fld id="{322CFC3E-E379-43C6-B9FD-143514E5B589}" type="datetime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2/18/2024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3124080" y="6356520"/>
            <a:ext cx="2895840" cy="365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356160"/>
            <a:ext cx="2132280" cy="3632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83D16BAF-DFF8-4470-B598-8454CB5C673E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179511" y="300059"/>
            <a:ext cx="8228160" cy="1642152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3000"/>
              </a:lnSpc>
              <a:defRPr/>
            </a:pPr>
            <a:endParaRPr lang="ru-RU" sz="1200" spc="-1" dirty="0" smtClean="0">
              <a:solidFill>
                <a:srgbClr val="7030A0"/>
              </a:solidFill>
              <a:latin typeface="Arial"/>
            </a:endParaRPr>
          </a:p>
          <a:p>
            <a:pPr algn="ctr">
              <a:lnSpc>
                <a:spcPct val="93000"/>
              </a:lnSpc>
              <a:defRPr/>
            </a:pPr>
            <a:r>
              <a:rPr lang="ru-RU" sz="1200" b="1" u="sng" spc="-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ГБДОУ № 34 Василеостровского района Санкт-Петербурга</a:t>
            </a:r>
          </a:p>
          <a:p>
            <a:pPr algn="ctr">
              <a:lnSpc>
                <a:spcPct val="93000"/>
              </a:lnSpc>
              <a:defRPr/>
            </a:pPr>
            <a:r>
              <a:rPr lang="ru-RU" sz="1200" b="1" u="sng" spc="-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Воспитатель </a:t>
            </a:r>
            <a:r>
              <a:rPr lang="ru-RU" sz="1200" b="1" u="sng" spc="-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Трубайчук</a:t>
            </a:r>
            <a:r>
              <a:rPr lang="ru-RU" sz="1200" b="1" u="sng" spc="-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М.С.</a:t>
            </a:r>
          </a:p>
          <a:p>
            <a:pPr algn="ctr">
              <a:lnSpc>
                <a:spcPct val="93000"/>
              </a:lnSpc>
              <a:defRPr/>
            </a:pPr>
            <a:endParaRPr lang="ru-RU" sz="1200" spc="-1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 algn="ctr">
              <a:lnSpc>
                <a:spcPct val="93000"/>
              </a:lnSpc>
              <a:defRPr/>
            </a:pPr>
            <a:endParaRPr lang="ru-RU" sz="1200" b="1" spc="-1" dirty="0" smtClean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 algn="ctr">
              <a:lnSpc>
                <a:spcPct val="93000"/>
              </a:lnSpc>
              <a:defRPr/>
            </a:pPr>
            <a:r>
              <a:rPr lang="ru-RU" sz="1400" b="1" i="1" spc="-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«</a:t>
            </a:r>
            <a:r>
              <a:rPr lang="ru-RU" sz="14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Целевые прогулки и экскурсии выходного дня для дошкольников, </a:t>
            </a:r>
            <a:endParaRPr lang="ru-RU" sz="1400" b="1" i="1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pPr algn="ctr">
              <a:lnSpc>
                <a:spcPct val="93000"/>
              </a:lnSpc>
              <a:defRPr/>
            </a:pPr>
            <a:r>
              <a:rPr lang="ru-RU" sz="14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посвященные</a:t>
            </a:r>
            <a:r>
              <a:rPr lang="ru-RU" sz="14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 Дню родного </a:t>
            </a:r>
            <a:r>
              <a:rPr lang="ru-RU" sz="14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языка.</a:t>
            </a:r>
          </a:p>
          <a:p>
            <a:pPr algn="ctr">
              <a:lnSpc>
                <a:spcPct val="93000"/>
              </a:lnSpc>
              <a:defRPr/>
            </a:pPr>
            <a:r>
              <a:rPr lang="ru-RU" sz="1400" b="1" i="1" spc="-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Улица </a:t>
            </a:r>
            <a:r>
              <a:rPr lang="ru-RU" sz="1400" b="1" i="1" spc="-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, названная в честь Антона Павловича Чехова</a:t>
            </a:r>
            <a:r>
              <a:rPr lang="ru-RU" sz="1400" b="1" i="1" spc="-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»</a:t>
            </a:r>
            <a:endParaRPr lang="ru-RU" sz="1400" b="1" i="1" spc="-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  <a:p>
            <a:pPr algn="ctr">
              <a:lnSpc>
                <a:spcPct val="93000"/>
              </a:lnSpc>
              <a:defRPr/>
            </a:pPr>
            <a:endParaRPr lang="ru-RU" sz="1200" spc="-1" dirty="0">
              <a:solidFill>
                <a:srgbClr val="7030A0"/>
              </a:solidFill>
              <a:latin typeface="Arial"/>
            </a:endParaRPr>
          </a:p>
          <a:p>
            <a:pPr algn="ctr">
              <a:lnSpc>
                <a:spcPct val="93000"/>
              </a:lnSpc>
              <a:defRPr/>
            </a:pPr>
            <a:endParaRPr lang="en-US" sz="1200" b="0" strike="noStrike" spc="-1" dirty="0">
              <a:solidFill>
                <a:srgbClr val="7030A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75995"/>
            <a:ext cx="6476837" cy="432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341"/>
            <a:ext cx="8228160" cy="2215991"/>
          </a:xfrm>
        </p:spPr>
        <p:txBody>
          <a:bodyPr/>
          <a:lstStyle/>
          <a:p>
            <a:pPr algn="l"/>
            <a:r>
              <a:rPr lang="ru-RU" sz="1200" b="1" i="1" dirty="0" smtClean="0">
                <a:solidFill>
                  <a:srgbClr val="0070C0"/>
                </a:solidFill>
              </a:rPr>
              <a:t/>
            </a:r>
            <a:br>
              <a:rPr lang="ru-RU" sz="1200" b="1" i="1" dirty="0" smtClean="0">
                <a:solidFill>
                  <a:srgbClr val="0070C0"/>
                </a:solidFill>
              </a:rPr>
            </a:br>
            <a:r>
              <a:rPr lang="ru-RU" sz="1200" b="1" i="1" dirty="0">
                <a:solidFill>
                  <a:srgbClr val="0070C0"/>
                </a:solidFill>
              </a:rPr>
              <a:t/>
            </a:r>
            <a:br>
              <a:rPr lang="ru-RU" sz="1200" b="1" i="1" dirty="0">
                <a:solidFill>
                  <a:srgbClr val="0070C0"/>
                </a:solidFill>
              </a:rPr>
            </a:b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Дом номер 7 – с мемориальной доской, посвященной великому композитору </a:t>
            </a:r>
            <a:r>
              <a:rPr lang="ru-RU" sz="1200" b="1" i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М.И.Глинке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, который жил в этом доме с 1854 по 1856 гг. долгие годы принадлежал нескольким поколениям военных - Томиловых. Последний из домовладельцев Томиловых Александр Александрович решился на перестройки в доме: в лицевом доме две квартиры (первого и второго этажей) соединились в одну и заняты трактирным заведением; в надворном флигеле над частью жилого подвала, перекрытого кирпичным </a:t>
            </a:r>
            <a:r>
              <a:rPr lang="ru-RU" sz="1200" b="1" i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коробовым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сводом, помещена небольшая типография. В 1910-1911 дом был надстроен.</a:t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Фото  слева -  дом № 7. арх. Л.В. </a:t>
            </a:r>
            <a:r>
              <a:rPr lang="ru-RU" sz="1200" b="1" i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Богусскийв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наше время,</a:t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Фото справа – дом в 1860-х и </a:t>
            </a:r>
            <a:r>
              <a:rPr lang="ru-RU" sz="1200" b="1" i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М.И.Глинка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в квартире  </a:t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(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В.В. </a:t>
            </a:r>
            <a:r>
              <a:rPr lang="ru-RU" sz="1200" b="1" i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Матэ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, автор гравюры)</a:t>
            </a:r>
            <a:endParaRPr lang="ru-RU" sz="1200" b="1" i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67544" y="2708920"/>
            <a:ext cx="4201230" cy="306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5456790" y="2076642"/>
            <a:ext cx="2843545" cy="2340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/>
          </p:nvPr>
        </p:nvSpPr>
        <p:spPr>
          <a:xfrm>
            <a:off x="5339051" y="4416642"/>
            <a:ext cx="3020970" cy="21804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4201230" cy="30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90" y="2076643"/>
            <a:ext cx="2843545" cy="23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51" y="4437112"/>
            <a:ext cx="307902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6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105"/>
            <a:ext cx="8228160" cy="2031325"/>
          </a:xfrm>
        </p:spPr>
        <p:txBody>
          <a:bodyPr/>
          <a:lstStyle/>
          <a:p>
            <a:pPr algn="ctr"/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Но причем здесь Чехов, спросите вы? Да, мы увлеклись </a:t>
            </a:r>
            <a:r>
              <a:rPr lang="ru-RU" sz="1200" b="1" i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историейдомов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! Обратимся теперь к истории дома № 6, вошедшего в историю города как </a:t>
            </a:r>
            <a:r>
              <a:rPr lang="ru-RU" sz="1200" b="1" i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Суворинский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(</a:t>
            </a:r>
            <a:r>
              <a:rPr lang="ru-RU" sz="1200" b="1" i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А.С.Суворин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– журналист, писатель, театральный критик, </a:t>
            </a:r>
            <a:r>
              <a:rPr lang="ru-RU" sz="1200" b="1" i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знаменитыйиздатель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). Суворин приобрел этот участок с существовавшим здесь строением приобрел  у семьи </a:t>
            </a:r>
            <a:r>
              <a:rPr lang="ru-RU" sz="1200" b="1" i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обергауптмана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V класса И.А. Кованько. </a:t>
            </a:r>
            <a:r>
              <a:rPr lang="ru-RU" sz="1200" dirty="0"/>
              <a:t> 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 доме было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13 квартир, из которых одна – 17-комнатная (ее во втором этаже занимал А.С. Суворин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).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 доме были три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восьмикомнатные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квартиры, в двух из которых проживали сыновья домовладельца – М.А. и А.А. Суворины, а в третьей – личный повар домовладельца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Лосский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Шестикомнатную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квартиру на первом этаже занимал поверенный А.С. Суворина А.П. Коломнин. В двух квартирах располагалась редакция газеты «Новое время» и контора справочных изданий. Еще несколько квартир, записанных за домовладельцем, исключая домочадцев А.С. Суворина, его сотрудников и прислуги, сдавались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внаем.</a:t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Именно в этом доме, а не в гостинице, приезжая в Петербург, останавливался Антон Павлович Чехов. </a:t>
            </a:r>
            <a:endParaRPr lang="ru-RU" sz="1200" b="1" i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57200" y="2852936"/>
            <a:ext cx="3484763" cy="360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4788025" y="2780928"/>
            <a:ext cx="2700000" cy="3672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852936"/>
            <a:ext cx="3474419" cy="36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2936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82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8160" cy="2448272"/>
          </a:xfrm>
        </p:spPr>
        <p:txBody>
          <a:bodyPr/>
          <a:lstStyle/>
          <a:p>
            <a:pPr algn="ctr"/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Антону Павловичу выделили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флигель с отдельным входом. Писатель близко общался со всем </a:t>
            </a:r>
            <a:r>
              <a:rPr lang="ru-RU" sz="1200" b="1" i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суворинским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семейством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 Чехов отдыхал и на даче Суворина в Феодосии. Они вместе ездили за границу: из Вены в Италию (Венеция, Флоренция, Болонья, Ницца, Неаполь), а затем во Францию (Париж). В голодном 1892 году Чехов вместе с Сувориным отправился в Воронежскую губернию (Воронеж, Бобров,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Коршево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). На своей малой родине издатель организовал бесплатные столовые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</a:t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Первая поездка Чехова в Петербург состоялась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1885-ом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году, куда его привез писатель Н.А. Лейкин “на свой счет в вагоне 1 класса”, поселил его у себя, сам показывал ему столицу (Петропавловскую крепость, балаганы на Марсовом поле, Сенной рынок, здание Святого Синода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),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водил обедать к лучшим рестораторам — к Борелю на Большую Морскую, к Палкину на Невский проспект.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 апреле 1886 года Чехов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познакомился с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издателем газеты “Новое время” А. С.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Сувориным. Пригласить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Чехова в “Новое время” посоветовал Суворину Григорович, первый маститый писатель, обративший внимание на молодого литератора. Началось долгое и плодотворное сотрудничество Чехова в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суворинской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газете, редакция которой сразу попросила его под первым же напечатанным у них рассказом поставить не псевдоним, а настоящую фамилию.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780678" y="2852936"/>
            <a:ext cx="3378000" cy="3600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78" y="2852936"/>
            <a:ext cx="3378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13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8160" cy="2448272"/>
          </a:xfrm>
        </p:spPr>
        <p:txBody>
          <a:bodyPr/>
          <a:lstStyle/>
          <a:p>
            <a:pPr algn="ctr"/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Петербурге Чехов занимался издательскими делами, бывал в редакциях, встречался с литераторами, артистами, художниками, посещал литературные вечера, театры, концерты, репетиции, юбилеи, передвижные выставки, ходил в гости, в рестораны, в маскарады, навещал семью брата — Александра Чехова (писателя А. Седого), снимался в фотографических мастерских, катался на лодке по Неве.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Однако отношение Чехова к Петербургу было более </a:t>
            </a:r>
            <a:r>
              <a:rPr lang="ru-RU" sz="1200" b="1" i="1" dirty="0">
                <a:solidFill>
                  <a:srgbClr val="0070C0"/>
                </a:solidFill>
              </a:rPr>
              <a:t>сложным и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неоднозначным и менялось с течением времени. Как заметил И. Н. Потапенко, “Петербург был для Антона Павловича чем-то желанным и в то же время запретным”. Петербург не только радовал, но и утомлял Чехова. Утомлял людьми (в том числе и теми, которых он ценил и которых он любил). Чехов томился своей праздной жизнью, своим ничегонеделанием (как он полагал), “В Петербурге скучно. Хочется в деревню” (В. А.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Гольцеву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30 декабря 1892 г.); “В Петербурге холодно, рестораны отвратительные, но время бежит быстро. Масса знакомых” (Л. С.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Мизиновой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28 декабря 1892 г.).</a:t>
            </a:r>
            <a:r>
              <a:rPr lang="ru-RU" sz="1200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sz="1200" dirty="0">
                <a:latin typeface="Batang" pitchFamily="18" charset="-127"/>
                <a:ea typeface="Batang" pitchFamily="18" charset="-127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1115616" y="2780928"/>
            <a:ext cx="3020930" cy="360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4683490" y="2780928"/>
            <a:ext cx="2347189" cy="3600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0928"/>
            <a:ext cx="3020930" cy="36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91" y="2780928"/>
            <a:ext cx="234718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91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472"/>
            <a:ext cx="8228160" cy="2400657"/>
          </a:xfrm>
        </p:spPr>
        <p:txBody>
          <a:bodyPr/>
          <a:lstStyle/>
          <a:p>
            <a:pPr lvl="0" algn="ctr"/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Большую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роль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оценке Чеховым Петербурга играл климат. Южанин по рождению, он плохо переносил холодную сырую погоду, часто жалуясь на нее: “В Петербурге холодно…”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, Я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 Петербурге. Холодище здесь собачий, подлый”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; “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 Петербурге я был, но недолго. Было холодно, скверно, и я не остался даже переночевать; приехал в пятницу и уехал в пятницу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”;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“Был в Петербурге, снимался в двух фотографиях. Едва не замерз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”;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“Я был в Петербурге. Едва там не замерз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”.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И Горького же, которого опекал, предупреждал о гибельности петербургского климата для его здоровья: “Мне не нравится, что Вы долго жили в Петербурге — там легко заболеть” (25 ноября 1899 г.). В воспоминаниях Л. А. Авиловой сохранилась фраза Чехова: “Не люблю Петербурга, — повторил Чехов. — Холодный, промозглый весь насквозь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”.</a:t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Что же касается творчества Чехова, то его можно назвать одним из самых “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непетербургских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” писателей. Действие чеховских рассказов  </a:t>
            </a:r>
            <a:r>
              <a:rPr lang="ru-RU" sz="1200" b="1" i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оычно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происходит в провинциальном городе, в усадьбе, деревне.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Но  несмотря на это, имя Антона Павловича прочно закрепилось в Петербурге!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b="1" i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123728" y="2852936"/>
            <a:ext cx="4320480" cy="3240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52936"/>
            <a:ext cx="453650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0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737"/>
            <a:ext cx="8228160" cy="2215991"/>
          </a:xfrm>
        </p:spPr>
        <p:txBody>
          <a:bodyPr/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Литейный проспект – ровесник самого Петербурга. Свое название он получил благодаря Литейному двору, созданному Петром </a:t>
            </a:r>
            <a:r>
              <a:rPr lang="en-US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I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в 1711 году. Литейный двор был одним из крупнейших промышленных предприятий города, что определяло престиж района и его притягательность для знати.</a:t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Изначально на берегу Невы восточнее Литейного двора разрешалось строить дома только членам царской семьи. Первым в 1711 году здесь был построен дворец для младшей сестры Петра </a:t>
            </a:r>
            <a:r>
              <a:rPr lang="en-US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I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Натальи Алексеевны. Он появился на пересечении Шпалерной улицы и проспекта Чернышевского. А на мысе между Невой и Безымянным Ериком (так раньше называлась река Фонтанка) возвели Летний дворец Петра </a:t>
            </a:r>
            <a:r>
              <a:rPr lang="en-US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I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На фото слева – Летний дворец Петра</a:t>
            </a:r>
            <a:r>
              <a:rPr lang="en-US" sz="12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I</a:t>
            </a:r>
            <a:r>
              <a:rPr lang="ru-RU" sz="12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</a:t>
            </a:r>
            <a:r>
              <a:rPr lang="en-US" sz="12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en-US" sz="12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На фото справа – Литейная часть Петербурга в 1798 году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57200" y="2924944"/>
            <a:ext cx="4015080" cy="2655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4673520" y="2924944"/>
            <a:ext cx="4015080" cy="2655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4944"/>
            <a:ext cx="4113529" cy="27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24944"/>
            <a:ext cx="4075473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15064"/>
            <a:ext cx="8228160" cy="2831544"/>
          </a:xfrm>
        </p:spPr>
        <p:txBody>
          <a:bodyPr/>
          <a:lstStyle/>
          <a:p>
            <a:pPr algn="ctr"/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400" b="1" i="1" u="sng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Петербург</a:t>
            </a:r>
            <a:r>
              <a:rPr lang="ru-RU" sz="1400" b="1" i="1" u="sng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ru-RU" sz="1400" b="1" i="1" u="sng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Литейная </a:t>
            </a:r>
            <a:r>
              <a:rPr lang="ru-RU" sz="1400" b="1" i="1" u="sng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часть в акварелях Ф. Ф. </a:t>
            </a:r>
            <a:r>
              <a:rPr lang="ru-RU" sz="1400" b="1" i="1" u="sng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Баганца</a:t>
            </a:r>
            <a:r>
              <a:rPr lang="ru-RU" sz="1400" b="1" i="1" u="sng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400" b="1" i="1" u="sng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400" b="1" i="1" u="sng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400" b="1" i="1" u="sng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u="sng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Фото 1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–  </a:t>
            </a:r>
            <a:r>
              <a:rPr lang="ru-RU" sz="1200" dirty="0"/>
              <a:t>"</a:t>
            </a:r>
            <a:r>
              <a:rPr lang="ru-RU" sz="1200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Вид угла </a:t>
            </a:r>
            <a:r>
              <a:rPr lang="ru-RU" sz="1200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Надеждинской</a:t>
            </a:r>
            <a:r>
              <a:rPr lang="ru-RU" sz="1200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и Малой Итальянской улиц"  (угол ул. Маяковского и ул. Жуковского в сторону </a:t>
            </a:r>
            <a:r>
              <a:rPr lang="ru-RU" sz="1200" i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Кирочной</a:t>
            </a:r>
            <a:r>
              <a:rPr lang="ru-RU" sz="1200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1200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улицы)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u="sng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Фото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2 – </a:t>
            </a:r>
            <a:r>
              <a:rPr lang="ru-RU" sz="1200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"Вид угла </a:t>
            </a:r>
            <a:r>
              <a:rPr lang="ru-RU" sz="1200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Надеждинской</a:t>
            </a:r>
            <a:r>
              <a:rPr lang="ru-RU" sz="1200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и Малой Итальянской улиц в сторону Невского проспекта"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u="sng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Фото 3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–  </a:t>
            </a:r>
            <a:r>
              <a:rPr lang="ru-RU" sz="1200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"Вид Манежного переулка" (в сторону Преображенской площади)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u="sng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Фото 4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– </a:t>
            </a:r>
            <a:r>
              <a:rPr lang="ru-RU" sz="1200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"Вид Малой Итальянской улицы вблизи </a:t>
            </a:r>
            <a:r>
              <a:rPr lang="ru-RU" sz="1200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Надеждинской</a:t>
            </a:r>
            <a:r>
              <a:rPr lang="ru-RU" sz="1200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" (</a:t>
            </a:r>
            <a:r>
              <a:rPr lang="ru-RU" sz="1200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ул</a:t>
            </a:r>
            <a:r>
              <a:rPr lang="ru-RU" sz="1200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1200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.Жуковского </a:t>
            </a:r>
            <a:r>
              <a:rPr lang="ru-RU" sz="1200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 сторону Литейного пр.)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57200" y="1916832"/>
            <a:ext cx="3077469" cy="198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4673520" y="1916832"/>
            <a:ext cx="2979368" cy="198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/>
          </p:nvPr>
        </p:nvSpPr>
        <p:spPr>
          <a:xfrm>
            <a:off x="467544" y="4077072"/>
            <a:ext cx="3000000" cy="198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/>
          </p:nvPr>
        </p:nvSpPr>
        <p:spPr>
          <a:xfrm>
            <a:off x="4731834" y="4091132"/>
            <a:ext cx="2842105" cy="19659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067125" cy="19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92" y="1936805"/>
            <a:ext cx="3000000" cy="19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6" y="4077072"/>
            <a:ext cx="3000000" cy="19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35" y="4091133"/>
            <a:ext cx="2842105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3039"/>
            <a:ext cx="8228160" cy="1107996"/>
          </a:xfrm>
        </p:spPr>
        <p:txBody>
          <a:bodyPr/>
          <a:lstStyle/>
          <a:p>
            <a:pPr algn="ctr"/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 начале </a:t>
            </a:r>
            <a:r>
              <a:rPr lang="en-US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XIX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века Литейную часть сравнивали с аристократическим предместьем Сен-Жермен в Париже. В 50-х годах </a:t>
            </a:r>
            <a:r>
              <a:rPr lang="en-US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XIX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века район Литейного проспекта был центром Петербурга, здесь жили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Н.А.Некрасов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Л.Н.Толстой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П.И.Чайковский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Н.А.Римский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-Корсаков. На улице Чехова (тогда она носила название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Эртелева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переулка) был дом знаменитого издателя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А.С.Суворина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, там же находилось и его издательство. В доме Суворина гостил, бывая в Петербурге, Антон Павлович Чехов. В издательстве Суворина печатались и книги Чехова.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633670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177209"/>
            <a:ext cx="8228160" cy="3323987"/>
          </a:xfrm>
        </p:spPr>
        <p:txBody>
          <a:bodyPr/>
          <a:lstStyle/>
          <a:p>
            <a:pPr algn="ctr"/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Возникновение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Эртелева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переулка – будущей улицы Чехова - относится еще к первой трети XVIII в., когда он входил в слободу Преображенского полка, прибывшего в Петербург из Москвы в 1727 г. для встречи Петра II. В то время переулок с маленькими деревянными домиками и огородами имел вполне провинциальный вид. Здесь жили офицеры, а в начале XIX в., после постройки зданий полковых казарм, в этих домиках поселились горожане – мелкие чиновники, купцы, ремесленники. Центром городка был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Спасо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-Преображенский собор на Преображенской площади, построенный по проекту М.Г.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Земцова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и П.-А.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Трезини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 В 1825 г. он сгорел и через несколько лет был восстановлен в классическом стиле В.П. Стасовым. В слободу входило 12 улиц, называемых ротами, – от Манежного переулка до Малой Итальянской, еще до революции названной именем В.А. Жуковского. Между 9-й и 12-й ротами (улицы Некрасова (б.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Бассейная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) и Жуковского) и появилась незаметная улочка. Она трижды меняла названия – с 1821 по 1849 г. это был Грязный переулок, в 1836 г. появилось название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Эртелев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переулок - по фамилии жившего здесь в первом десятилетии XIX в. обер-полицмейстера Петербурга Федора Федоровича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Эртеля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(1767–1825), и, наконец, в октябре 1923 г. переулок назвали улицей Чехова (1860–1904) в честь Антона Павловича Чехова.</a:t>
            </a:r>
            <a:b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924944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537646"/>
            <a:ext cx="8228160" cy="1292662"/>
          </a:xfrm>
        </p:spPr>
        <p:txBody>
          <a:bodyPr/>
          <a:lstStyle/>
          <a:p>
            <a:pPr algn="ctr"/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Улица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Чехова, длиной всего 300 метров, проходит от улицы Жуковского до улицы Некрасова. </a:t>
            </a:r>
            <a:b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Кстати, переулок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этот собирались переименовать ещё в 1880-е годы в 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Глинкину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улицу, в честь Михаила Ивановича Глинки, поскольку композитор жил здесь и на доме № 7 ему установлена памятная доска. В дело переименования вмешался сам император Александр Третий, который посчитал, что для Глинки переулок «незначительный», требуется найти более достойную улицу, что и было сделано — в честь Глинки переименовали Никольскую, перед Мариинским театром, который неизменно открывал свой сезон его оперой «Жизнь за царя».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96" y="2204864"/>
            <a:ext cx="47322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1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529" y="117292"/>
            <a:ext cx="8228160" cy="2954655"/>
          </a:xfrm>
        </p:spPr>
        <p:txBody>
          <a:bodyPr/>
          <a:lstStyle/>
          <a:p>
            <a:pPr algn="ctr"/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Нумерация домов 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на улице Чехова ведётся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 от улицы Жуковского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 Например, в  угловом доме на Чехова, дом 1  и </a:t>
            </a:r>
            <a:r>
              <a:rPr lang="ru-RU" sz="1200" dirty="0"/>
              <a:t> 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ул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 Жуковского,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12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в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1860-е гг. одну из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квартир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занимал вице-президент Академии художеств граф Ф.П. Толстой; в 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другой, в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1876 г. жил тайный советник, генерал, известный морской историк Ф.Ф. Веселаго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19 июня 1886 г. в лицевом доме произошел пожар,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были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повреждены балкон, потолки, полы, окна, двери и обои в одной из квартир. 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</a:t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1906 г. дом перешел в собственность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князя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Владимира Николаевича Масальского, генерал-майора от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артиллерии. При новом хозяине во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все квартиры провели водопровод, появились раковины, а в «барских» квартирах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установили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ванны и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камины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 На парадных лестницах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дома Жуковского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жильцов и посетителей дома встречал швейцар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</a:t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 предреволюционные годы помимо обычных квартир в доме князя Масальского располагались казенная винная лавка, прачечная контора, велась «железная торговля», имелся мануфактурный магазин, коммерческое училище </a:t>
            </a:r>
            <a:r>
              <a:rPr lang="ru-RU" sz="1200" b="1" i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Хворовой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 Кроме того, мещанин Драгунов одну из квартир первого этажа приспособил под кинематограф, а в одноэтажном надворном флигеле был устроен гараж для «авто».</a:t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На фото: </a:t>
            </a:r>
            <a:r>
              <a:rPr lang="ru-RU" sz="1200" i="1" dirty="0">
                <a:solidFill>
                  <a:srgbClr val="0070C0"/>
                </a:solidFill>
              </a:rPr>
              <a:t>Улица Чехова, дом № 1. Построен в 1852 г., арх. Н.П. Гребенка</a:t>
            </a:r>
            <a:endParaRPr lang="ru-RU" sz="1200" i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457200" y="3284984"/>
            <a:ext cx="4097956" cy="3060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4860032" y="3284984"/>
            <a:ext cx="4067088" cy="3060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3284984"/>
            <a:ext cx="4087613" cy="30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4984"/>
            <a:ext cx="4067088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8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8160" cy="2357028"/>
          </a:xfrm>
        </p:spPr>
        <p:txBody>
          <a:bodyPr/>
          <a:lstStyle/>
          <a:p>
            <a:pPr algn="ctr"/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Один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из самых примечательных домов на улице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Чехова – №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 3. В 1882 г. на месте старого дома, принадлежавшего А.А.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Шландеру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, новый домовладелец, доктор В.Ф. Краевский (1829–1901), выстроил одно из самых причудливых по архитектуре зданий. (Владислав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Францевич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Краевский, будучи пропагандистом вегетарианства и тяжелой атлетики, в 1885 г. основал в своей квартире и возглавил первый в России кружок спорта и борьбы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 </a:t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Во дворе дома располагались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конюшни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, сарай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для дров,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прачечная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 В доме было более 40 квартир, от дорогих «барских»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девятикомнатных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до относительно скромных трехкомнатных.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 доме был проведен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водопровод, имелись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клозеты,  раковины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с кранами,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самых богатых квартирах установлены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У парадного подъезда постоянно находился дежурный швейцар.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На фото - дом </a:t>
            </a:r>
            <a:r>
              <a:rPr lang="ru-RU" sz="1200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№ </a:t>
            </a:r>
            <a:r>
              <a:rPr lang="ru-RU" sz="1200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3</a:t>
            </a:r>
            <a:r>
              <a:rPr lang="ru-RU" sz="1200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ru-RU" sz="1200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архитектор </a:t>
            </a:r>
            <a:r>
              <a:rPr lang="ru-RU" sz="1200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М.И. фон </a:t>
            </a:r>
            <a:r>
              <a:rPr lang="ru-RU" sz="1200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Вилькен</a:t>
            </a:r>
            <a:r>
              <a:rPr lang="ru-RU" sz="1200" dirty="0">
                <a:solidFill>
                  <a:srgbClr val="0070C0"/>
                </a:solidFill>
              </a:rPr>
              <a:t/>
            </a:r>
            <a:br>
              <a:rPr lang="ru-RU" sz="1200" dirty="0">
                <a:solidFill>
                  <a:srgbClr val="0070C0"/>
                </a:solidFill>
              </a:rPr>
            </a:b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898609" y="2600666"/>
            <a:ext cx="2885270" cy="35646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>
          <a:xfrm>
            <a:off x="4427984" y="3212976"/>
            <a:ext cx="3657600" cy="2060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3657600" cy="2060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18" y="2600667"/>
            <a:ext cx="288626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5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0192"/>
            <a:ext cx="8228160" cy="3877985"/>
          </a:xfrm>
        </p:spPr>
        <p:txBody>
          <a:bodyPr/>
          <a:lstStyle/>
          <a:p>
            <a:pPr algn="ctr"/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С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1890 по 1905 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г. домом номер 5 владела жена генерал-лейтенанта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княгиня Клеопатра Михайловна Святополк-Мирская, дочь М.Н.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Ханыкова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, унаследовавшая этот дом от своего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отца.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 доме было всего 7 квартир, четыре из которых «барские», многокомнатные. Так, в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девятикомнатной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квартире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проживал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тайный советник, сенатор И.Л. Горемыкин, в </a:t>
            </a:r>
            <a:r>
              <a:rPr lang="ru-RU" sz="1200" b="1" i="1" dirty="0" err="1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десятикомнатной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квартире –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граф А.Ф.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Гейден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в пятикомнатной - князь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Святополк-Мирский, сын владелицы дома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 Сама она с мужем жила в Новочеркасске. В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1904 г.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Она овдовела,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и имущество, согласно завещанию генерал-адъютанта, перешло к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сыновьям. В 1905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 г. единоличным владельцем дома становится князь Семен Николаевич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 В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1912 г. в первых четырех «барских квартирах» жили вдова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д.т.с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. К.П. Победоносцева, тайный советник А.Е. </a:t>
            </a:r>
            <a:r>
              <a:rPr lang="ru-RU" sz="1200" b="1" i="1" dirty="0" err="1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Лагорио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, а весь 2-й этаж (24 комнаты) занимала солистка Мариинского театра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Фигнер. В 1912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 г. имущество князя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приобрел </a:t>
            </a: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доктор медицины Яков Петрович </a:t>
            </a: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Гофман </a:t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дом № 5. Построен в 1854–1856 гг., архитектор К.Ф. Мюллер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.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1200" b="1" i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979712" y="3068960"/>
            <a:ext cx="4341787" cy="3240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95" y="3068960"/>
            <a:ext cx="434178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4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1121</TotalTime>
  <Words>212</Words>
  <Application>Microsoft Office PowerPoint</Application>
  <DocSecurity>0</DocSecurity>
  <PresentationFormat>Экран (4:3)</PresentationFormat>
  <Paragraphs>22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 Литейный проспект – ровесник самого Петербурга. Свое название он получил благодаря Литейному двору, созданному Петром I в 1711 году. Литейный двор был одним из крупнейших промышленных предприятий города, что определяло престиж района и его притягательность для знати. Изначально на берегу Невы восточнее Литейного двора разрешалось строить дома только членам царской семьи. Первым в 1711 году здесь был построен дворец для младшей сестры Петра I Натальи Алексеевны. Он появился на пересечении Шпалерной улицы и проспекта Чернышевского. А на мысе между Невой и Безымянным Ериком (так раньше называлась река Фонтанка) возвели Летний дворец Петра I.   На фото слева – Летний дворец Петра I. На фото справа – Литейная часть Петербурга в 1798 году</vt:lpstr>
      <vt:lpstr>    Петербург. Литейная часть в акварелях Ф. Ф. Баганца  Фото 1 –  "Вид угла Надеждинской и Малой Итальянской улиц"  (угол ул. Маяковского и ул. Жуковского в сторону Кирочной улицы) Фото 2 – "Вид угла Надеждинской и Малой Итальянской улиц в сторону Невского проспекта" Фото 3 –  "Вид Манежного переулка" (в сторону Преображенской площади) Фото 4 – "Вид Малой Итальянской улицы вблизи Надеждинской" (ул .Жуковского в сторону Литейного пр.)  </vt:lpstr>
      <vt:lpstr>В начале XIX века Литейную часть сравнивали с аристократическим предместьем Сен-Жермен в Париже. В 50-х годах XIX века район Литейного проспекта был центром Петербурга, здесь жили Н.А.Некрасов, Л.Н.Толстой, П.И.Чайковский, Н.А.Римский-Корсаков. На улице Чехова (тогда она носила название Эртелева переулка) был дом знаменитого издателя А.С.Суворина, там же находилось и его издательство. В доме Суворина гостил, бывая в Петербурге, Антон Павлович Чехов. В издательстве Суворина печатались и книги Чехова.</vt:lpstr>
      <vt:lpstr>  Возникновение Эртелева переулка – будущей улицы Чехова - относится еще к первой трети XVIII в., когда он входил в слободу Преображенского полка, прибывшего в Петербург из Москвы в 1727 г. для встречи Петра II. В то время переулок с маленькими деревянными домиками и огородами имел вполне провинциальный вид. Здесь жили офицеры, а в начале XIX в., после постройки зданий полковых казарм, в этих домиках поселились горожане – мелкие чиновники, купцы, ремесленники. Центром городка был Спасо-Преображенский собор на Преображенской площади, построенный по проекту М.Г. Земцова и П.-А. Трезини. В 1825 г. он сгорел и через несколько лет был восстановлен в классическом стиле В.П. Стасовым. В слободу входило 12 улиц, называемых ротами, – от Манежного переулка до Малой Итальянской, еще до революции названной именем В.А. Жуковского. Между 9-й и 12-й ротами (улицы Некрасова (б. Бассейная) и Жуковского) и появилась незаметная улочка. Она трижды меняла названия – с 1821 по 1849 г. это был Грязный переулок, в 1836 г. появилось название Эртелев переулок - по фамилии жившего здесь в первом десятилетии XIX в. обер-полицмейстера Петербурга Федора Федоровича Эртеля (1767–1825), и, наконец, в октябре 1923 г. переулок назвали улицей Чехова (1860–1904) в честь Антона Павловича Чехова.  </vt:lpstr>
      <vt:lpstr>Улица Чехова, длиной всего 300 метров, проходит от улицы Жуковского до улицы Некрасова.  Кстати, переулок этот собирались переименовать ещё в 1880-е годы в Глинкину улицу, в честь Михаила Ивановича Глинки, поскольку композитор жил здесь и на доме № 7 ему установлена памятная доска. В дело переименования вмешался сам император Александр Третий, который посчитал, что для Глинки переулок «незначительный», требуется найти более достойную улицу, что и было сделано — в честь Глинки переименовали Никольскую, перед Мариинским театром, который неизменно открывал свой сезон его оперой «Жизнь за царя».</vt:lpstr>
      <vt:lpstr>Нумерация домов  на улице Чехова ведётся от улицы Жуковского. Например, в  угловом доме на Чехова, дом 1  и  ул. Жуковского, 12  в 1860-е гг. одну из квартир занимал вице-президент Академии художеств граф Ф.П. Толстой; в другой, в 1876 г. жил тайный советник, генерал, известный морской историк Ф.Ф. Веселаго. 19 июня 1886 г. в лицевом доме произошел пожар, были повреждены балкон, потолки, полы, окна, двери и обои в одной из квартир.   В 1906 г. дом перешел в собственность князя Владимира Николаевича Масальского, генерал-майора от артиллерии. При новом хозяине во все квартиры провели водопровод, появились раковины, а в «барских» квартирах установили ванны и камины. На парадных лестницах дома Жуковского жильцов и посетителей дома встречал швейцар. В предреволюционные годы помимо обычных квартир в доме князя Масальского располагались казенная винная лавка, прачечная контора, велась «железная торговля», имелся мануфактурный магазин, коммерческое училище Хворовой. Кроме того, мещанин Драгунов одну из квартир первого этажа приспособил под кинематограф, а в одноэтажном надворном флигеле был устроен гараж для «авто».   На фото: Улица Чехова, дом № 1. Построен в 1852 г., арх. Н.П. Гребенка</vt:lpstr>
      <vt:lpstr>  Один из самых примечательных домов на улице  Чехова – № 3. В 1882 г. на месте старого дома, принадлежавшего А.А. Шландеру, новый домовладелец, доктор В.Ф. Краевский (1829–1901), выстроил одно из самых причудливых по архитектуре зданий. (Владислав Францевич Краевский, будучи пропагандистом вегетарианства и тяжелой атлетики, в 1885 г. основал в своей квартире и возглавил первый в России кружок спорта и борьбы.  Во дворе дома располагались конюшни , сарай для дров, прачечная. В доме было более 40 квартир, от дорогих «барских» девятикомнатных до относительно скромных трехкомнатных. В доме был проведен водопровод, имелись клозеты,  раковины с кранами, в самых богатых квартирах установлены . У парадного подъезда постоянно находился дежурный швейцар.   На фото - дом № 3, архитектор М.И. фон Вилькен </vt:lpstr>
      <vt:lpstr>     С 1890 по 1905 г. домом номер 5 владела жена генерал-лейтенанта княгиня Клеопатра Михайловна Святополк-Мирская, дочь М.Н. Ханыкова, унаследовавшая этот дом от своего отца. В доме было всего 7 квартир, четыре из которых «барские», многокомнатные. Так, в девятикомнатной квартире проживал тайный советник, сенатор И.Л. Горемыкин, в десятикомнатной квартире – граф А.Ф. Гейден, в пятикомнатной - князь Святополк-Мирский, сын владелицы дома. Сама она с мужем жила в Новочеркасске. В 1904 г. Она овдовела, и имущество, согласно завещанию генерал-адъютанта, перешло к сыновьям. В 1905 г. единоличным владельцем дома становится князь Семен Николаевич. В 1912 г. в первых четырех «барских квартирах» жили вдова д.т.с. К.П. Победоносцева, тайный советник А.Е. Лагорио, а весь 2-й этаж (24 комнаты) занимала солистка Мариинского театра Фигнер. В 1912 г. имущество князя приобрел доктор медицины Яков Петрович Гофман   дом № 5. Построен в 1854–1856 гг., архитектор К.Ф. Мюллер .   </vt:lpstr>
      <vt:lpstr>  Дом номер 7 – с мемориальной доской, посвященной великому композитору М.И.Глинке, который жил в этом доме с 1854 по 1856 гг. долгие годы принадлежал нескольким поколениям военных - Томиловых. Последний из домовладельцев Томиловых Александр Александрович решился на перестройки в доме: в лицевом доме две квартиры (первого и второго этажей) соединились в одну и заняты трактирным заведением; в надворном флигеле над частью жилого подвала, перекрытого кирпичным коробовым сводом, помещена небольшая типография. В 1910-1911 дом был надстроен.  Фото  слева -  дом № 7. арх. Л.В. Богусскийв наше время, Фото справа – дом в 1860-х и М.И.Глинка в квартире   (В.В. Матэ, автор гравюры)</vt:lpstr>
      <vt:lpstr>Но причем здесь Чехов, спросите вы? Да, мы увлеклись историейдомов! Обратимся теперь к истории дома № 6, вошедшего в историю города как Суворинский (А.С.Суворин – журналист, писатель, театральный критик, знаменитыйиздатель). Суворин приобрел этот участок с существовавшим здесь строением приобрел  у семьи обергауптмана V класса И.А. Кованько.  В доме было 13 квартир, из которых одна – 17-комнатная (ее во втором этаже занимал А.С. Суворин). В доме были три восьмикомнатные квартиры, в двух из которых проживали сыновья домовладельца – М.А. и А.А. Суворины, а в третьей – личный повар домовладельца Лосский. Шестикомнатную квартиру на первом этаже занимал поверенный А.С. Суворина А.П. Коломнин. В двух квартирах располагалась редакция газеты «Новое время» и контора справочных изданий. Еще несколько квартир, записанных за домовладельцем, исключая домочадцев А.С. Суворина, его сотрудников и прислуги, сдавались внаем. Именно в этом доме, а не в гостинице, приезжая в Петербург, останавливался Антон Павлович Чехов. </vt:lpstr>
      <vt:lpstr>Антону Павловичу выделили флигель с отдельным входом. Писатель близко общался со всем суворинским семейством. Чехов отдыхал и на даче Суворина в Феодосии. Они вместе ездили за границу: из Вены в Италию (Венеция, Флоренция, Болонья, Ницца, Неаполь), а затем во Францию (Париж). В голодном 1892 году Чехов вместе с Сувориным отправился в Воронежскую губернию (Воронеж, Бобров, Коршево). На своей малой родине издатель организовал бесплатные столовые. Первая поездка Чехова в Петербург состоялась 1885-ом году, куда его привез писатель Н.А. Лейкин “на свой счет в вагоне 1 класса”, поселил его у себя, сам показывал ему столицу (Петропавловскую крепость, балаганы на Марсовом поле, Сенной рынок, здание Святого Синода ), водил обедать к лучшим рестораторам — к Борелю на Большую Морскую, к Палкину на Невский проспект.  В апреле 1886 года Чехов познакомился с издателем газеты “Новое время” А. С. Сувориным. Пригласить Чехова в “Новое время” посоветовал Суворину Григорович, первый маститый писатель, обративший внимание на молодого литератора. Началось долгое и плодотворное сотрудничество Чехова в суворинской газете, редакция которой сразу попросила его под первым же напечатанным у них рассказом поставить не псевдоним, а настоящую фамилию.  </vt:lpstr>
      <vt:lpstr>  В Петербурге Чехов занимался издательскими делами, бывал в редакциях, встречался с литераторами, артистами, художниками, посещал литературные вечера, театры, концерты, репетиции, юбилеи, передвижные выставки, ходил в гости, в рестораны, в маскарады, навещал семью брата — Александра Чехова (писателя А. Седого), снимался в фотографических мастерских, катался на лодке по Неве.  Однако отношение Чехова к Петербургу было более сложным и неоднозначным и менялось с течением времени. Как заметил И. Н. Потапенко, “Петербург был для Антона Павловича чем-то желанным и в то же время запретным”. Петербург не только радовал, но и утомлял Чехова. Утомлял людьми (в том числе и теми, которых он ценил и которых он любил). Чехов томился своей праздной жизнью, своим ничегонеделанием (как он полагал), “В Петербурге скучно. Хочется в деревню” (В. А. Гольцеву 30 декабря 1892 г.); “В Петербурге холодно, рестораны отвратительные, но время бежит быстро. Масса знакомых” (Л. С. Мизиновой 28 декабря 1892 г.).  </vt:lpstr>
      <vt:lpstr> Большую роль в оценке Чеховым Петербурга играл климат. Южанин по рождению, он плохо переносил холодную сырую погоду, часто жалуясь на нее: “В Петербурге холодно…” , Я в Петербурге. Холодище здесь собачий, подлый” ; “В Петербурге я был, но недолго. Было холодно, скверно, и я не остался даже переночевать; приехал в пятницу и уехал в пятницу”; “Был в Петербурге, снимался в двух фотографиях. Едва не замерз”; “Я был в Петербурге. Едва там не замерз”. И Горького же, которого опекал, предупреждал о гибельности петербургского климата для его здоровья: “Мне не нравится, что Вы долго жили в Петербурге — там легко заболеть” (25 ноября 1899 г.). В воспоминаниях Л. А. Авиловой сохранилась фраза Чехова: “Не люблю Петербурга, — повторил Чехов. — Холодный, промозглый весь насквозь”. Что же касается творчества Чехова, то его можно назвать одним из самых “непетербургских” писателей. Действие чеховских рассказов  оычно происходит в провинциальном городе, в усадьбе, деревне.  Но  несмотря на это, имя Антона Павловича прочно закрепилось в Петербурге!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Marina</cp:lastModifiedBy>
  <cp:revision>109</cp:revision>
  <dcterms:created xsi:type="dcterms:W3CDTF">2022-01-20T08:37:10Z</dcterms:created>
  <dcterms:modified xsi:type="dcterms:W3CDTF">2024-02-18T16:51:59Z</dcterms:modified>
  <dc:identifier/>
  <dc:language>en-US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31</vt:i4>
  </property>
</Properties>
</file>