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56" r:id="rId2"/>
    <p:sldId id="257" r:id="rId3"/>
    <p:sldId id="258" r:id="rId4"/>
    <p:sldId id="259" r:id="rId5"/>
    <p:sldId id="266" r:id="rId6"/>
    <p:sldId id="260" r:id="rId7"/>
    <p:sldId id="261" r:id="rId8"/>
    <p:sldId id="263" r:id="rId9"/>
    <p:sldId id="267" r:id="rId10"/>
    <p:sldId id="268" r:id="rId11"/>
    <p:sldId id="262" r:id="rId12"/>
    <p:sldId id="264" r:id="rId13"/>
    <p:sldId id="265" r:id="rId1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5" d="100"/>
          <a:sy n="65" d="100"/>
        </p:scale>
        <p:origin x="-1440"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1">
        <a:schemeClr val="bg1"/>
      </p:bgRef>
    </p:bg>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2286000" y="3124200"/>
            <a:ext cx="6172200" cy="1894362"/>
          </a:xfrm>
        </p:spPr>
        <p:txBody>
          <a:bodyPr/>
          <a:lstStyle>
            <a:lvl1pPr>
              <a:defRPr b="1"/>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bwMode="auto">
          <a:xfrm rot="5400000">
            <a:off x="7764621" y="1174097"/>
            <a:ext cx="2286000" cy="381000"/>
          </a:xfrm>
        </p:spPr>
        <p:txBody>
          <a:bodyPr/>
          <a:lstStyle/>
          <a:p>
            <a:fld id="{1BDA6FD0-63DA-4FA5-8844-794DDCE57C8A}" type="datetimeFigureOut">
              <a:rPr lang="ru-RU" smtClean="0"/>
              <a:t>04.01.2023</a:t>
            </a:fld>
            <a:endParaRPr lang="ru-RU" dirty="0"/>
          </a:p>
        </p:txBody>
      </p:sp>
      <p:sp>
        <p:nvSpPr>
          <p:cNvPr id="17" name="Нижний колонтитул 16"/>
          <p:cNvSpPr>
            <a:spLocks noGrp="1"/>
          </p:cNvSpPr>
          <p:nvPr>
            <p:ph type="ftr" sz="quarter" idx="11"/>
          </p:nvPr>
        </p:nvSpPr>
        <p:spPr bwMode="auto">
          <a:xfrm rot="5400000">
            <a:off x="7077269" y="4181669"/>
            <a:ext cx="3657600" cy="384048"/>
          </a:xfrm>
        </p:spPr>
        <p:txBody>
          <a:bodyPr/>
          <a:lstStyle/>
          <a:p>
            <a:endParaRPr lang="ru-RU" dirty="0"/>
          </a:p>
        </p:txBody>
      </p:sp>
      <p:sp>
        <p:nvSpPr>
          <p:cNvPr id="10" name="Прямоугольник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Прямоугольник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4" name="Прямоугольник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Прямоугольник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Прямая соединительная линия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8" name="Прямая соединительная линия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Прямая соединительная линия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5" name="Прямая соединительная линия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Прямая соединительная линия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7" name="Прямоугольник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Овал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Овал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Овал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Овал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Овал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Номер слайда 28"/>
          <p:cNvSpPr>
            <a:spLocks noGrp="1"/>
          </p:cNvSpPr>
          <p:nvPr>
            <p:ph type="sldNum" sz="quarter" idx="12"/>
          </p:nvPr>
        </p:nvSpPr>
        <p:spPr bwMode="auto">
          <a:xfrm>
            <a:off x="1325544" y="4928702"/>
            <a:ext cx="609600" cy="517524"/>
          </a:xfrm>
        </p:spPr>
        <p:txBody>
          <a:bodyPr/>
          <a:lstStyle/>
          <a:p>
            <a:fld id="{86881F24-AE21-48B8-8340-FF41FE1AB749}" type="slidenum">
              <a:rPr lang="ru-RU" smtClean="0"/>
              <a:t>‹#›</a:t>
            </a:fld>
            <a:endParaRPr lang="ru-RU" dirty="0"/>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1BDA6FD0-63DA-4FA5-8844-794DDCE57C8A}" type="datetimeFigureOut">
              <a:rPr lang="ru-RU" smtClean="0"/>
              <a:t>04.01.2023</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86881F24-AE21-48B8-8340-FF41FE1AB749}" type="slidenum">
              <a:rPr lang="ru-RU" smtClean="0"/>
              <a:t>‹#›</a:t>
            </a:fld>
            <a:endParaRPr lang="ru-R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9"/>
            <a:ext cx="1676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1BDA6FD0-63DA-4FA5-8844-794DDCE57C8A}" type="datetimeFigureOut">
              <a:rPr lang="ru-RU" smtClean="0"/>
              <a:t>04.01.2023</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86881F24-AE21-48B8-8340-FF41FE1AB749}" type="slidenum">
              <a:rPr lang="ru-RU" smtClean="0"/>
              <a:t>‹#›</a:t>
            </a:fld>
            <a:endParaRPr lang="ru-R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8" name="Объект 7"/>
          <p:cNvSpPr>
            <a:spLocks noGrp="1"/>
          </p:cNvSpPr>
          <p:nvPr>
            <p:ph sz="quarter" idx="1"/>
          </p:nvPr>
        </p:nvSpPr>
        <p:spPr>
          <a:xfrm>
            <a:off x="457200" y="1600200"/>
            <a:ext cx="7467600" cy="487375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4"/>
          </p:nvPr>
        </p:nvSpPr>
        <p:spPr/>
        <p:txBody>
          <a:bodyPr rtlCol="0"/>
          <a:lstStyle/>
          <a:p>
            <a:fld id="{1BDA6FD0-63DA-4FA5-8844-794DDCE57C8A}" type="datetimeFigureOut">
              <a:rPr lang="ru-RU" smtClean="0"/>
              <a:t>04.01.2023</a:t>
            </a:fld>
            <a:endParaRPr lang="ru-RU" dirty="0"/>
          </a:p>
        </p:txBody>
      </p:sp>
      <p:sp>
        <p:nvSpPr>
          <p:cNvPr id="9" name="Номер слайда 8"/>
          <p:cNvSpPr>
            <a:spLocks noGrp="1"/>
          </p:cNvSpPr>
          <p:nvPr>
            <p:ph type="sldNum" sz="quarter" idx="15"/>
          </p:nvPr>
        </p:nvSpPr>
        <p:spPr/>
        <p:txBody>
          <a:bodyPr rtlCol="0"/>
          <a:lstStyle/>
          <a:p>
            <a:fld id="{86881F24-AE21-48B8-8340-FF41FE1AB749}" type="slidenum">
              <a:rPr lang="ru-RU" smtClean="0"/>
              <a:t>‹#›</a:t>
            </a:fld>
            <a:endParaRPr lang="ru-RU" dirty="0"/>
          </a:p>
        </p:txBody>
      </p:sp>
      <p:sp>
        <p:nvSpPr>
          <p:cNvPr id="10" name="Нижний колонтитул 9"/>
          <p:cNvSpPr>
            <a:spLocks noGrp="1"/>
          </p:cNvSpPr>
          <p:nvPr>
            <p:ph type="ftr" sz="quarter" idx="16"/>
          </p:nvPr>
        </p:nvSpPr>
        <p:spPr/>
        <p:txBody>
          <a:bodyPr rtlCol="0"/>
          <a:lstStyle/>
          <a:p>
            <a:endParaRPr lang="ru-R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86000" y="2895600"/>
            <a:ext cx="6172200" cy="2053590"/>
          </a:xfrm>
        </p:spPr>
        <p:txBody>
          <a:bodyPr/>
          <a:lstStyle>
            <a:lvl1pPr algn="l">
              <a:buNone/>
              <a:defRPr sz="3000" b="1" cap="small"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bwMode="auto">
          <a:xfrm rot="5400000">
            <a:off x="7763256" y="1170432"/>
            <a:ext cx="2286000" cy="381000"/>
          </a:xfrm>
        </p:spPr>
        <p:txBody>
          <a:bodyPr/>
          <a:lstStyle/>
          <a:p>
            <a:fld id="{1BDA6FD0-63DA-4FA5-8844-794DDCE57C8A}" type="datetimeFigureOut">
              <a:rPr lang="ru-RU" smtClean="0"/>
              <a:t>04.01.2023</a:t>
            </a:fld>
            <a:endParaRPr lang="ru-RU" dirty="0"/>
          </a:p>
        </p:txBody>
      </p:sp>
      <p:sp>
        <p:nvSpPr>
          <p:cNvPr id="5" name="Нижний колонтитул 4"/>
          <p:cNvSpPr>
            <a:spLocks noGrp="1"/>
          </p:cNvSpPr>
          <p:nvPr>
            <p:ph type="ftr" sz="quarter" idx="11"/>
          </p:nvPr>
        </p:nvSpPr>
        <p:spPr bwMode="auto">
          <a:xfrm rot="5400000">
            <a:off x="7077456" y="4178808"/>
            <a:ext cx="3657600" cy="384048"/>
          </a:xfrm>
        </p:spPr>
        <p:txBody>
          <a:bodyPr/>
          <a:lstStyle/>
          <a:p>
            <a:endParaRPr lang="ru-RU" dirty="0"/>
          </a:p>
        </p:txBody>
      </p:sp>
      <p:sp>
        <p:nvSpPr>
          <p:cNvPr id="9" name="Прямоугольник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Прямоугольник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Прямоугольник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Прямоугольник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Прямая соединительная линия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4" name="Прямая соединительная линия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5" name="Прямая соединительная линия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Прямая соединительная линия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8" name="Прямоугольник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Овал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Овал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Овал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Овал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Овал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Прямая соединительная линия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6" name="Номер слайда 5"/>
          <p:cNvSpPr>
            <a:spLocks noGrp="1"/>
          </p:cNvSpPr>
          <p:nvPr>
            <p:ph type="sldNum" sz="quarter" idx="12"/>
          </p:nvPr>
        </p:nvSpPr>
        <p:spPr bwMode="auto">
          <a:xfrm>
            <a:off x="1340616" y="4928702"/>
            <a:ext cx="609600" cy="517524"/>
          </a:xfrm>
        </p:spPr>
        <p:txBody>
          <a:bodyPr/>
          <a:lstStyle/>
          <a:p>
            <a:fld id="{86881F24-AE21-48B8-8340-FF41FE1AB749}" type="slidenum">
              <a:rPr lang="ru-RU" smtClean="0"/>
              <a:t>‹#›</a:t>
            </a:fld>
            <a:endParaRPr lang="ru-RU"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p>
            <a:fld id="{1BDA6FD0-63DA-4FA5-8844-794DDCE57C8A}" type="datetimeFigureOut">
              <a:rPr lang="ru-RU" smtClean="0"/>
              <a:t>04.01.2023</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86881F24-AE21-48B8-8340-FF41FE1AB749}" type="slidenum">
              <a:rPr lang="ru-RU" smtClean="0"/>
              <a:t>‹#›</a:t>
            </a:fld>
            <a:endParaRPr lang="ru-RU" dirty="0"/>
          </a:p>
        </p:txBody>
      </p:sp>
      <p:sp>
        <p:nvSpPr>
          <p:cNvPr id="9" name="Объект 8"/>
          <p:cNvSpPr>
            <a:spLocks noGrp="1"/>
          </p:cNvSpPr>
          <p:nvPr>
            <p:ph sz="quarter" idx="1"/>
          </p:nvPr>
        </p:nvSpPr>
        <p:spPr>
          <a:xfrm>
            <a:off x="457200" y="1600200"/>
            <a:ext cx="3657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1" name="Объект 10"/>
          <p:cNvSpPr>
            <a:spLocks noGrp="1"/>
          </p:cNvSpPr>
          <p:nvPr>
            <p:ph sz="quarter" idx="2"/>
          </p:nvPr>
        </p:nvSpPr>
        <p:spPr>
          <a:xfrm>
            <a:off x="4270248" y="1600200"/>
            <a:ext cx="3657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7543800" cy="1143000"/>
          </a:xfrm>
        </p:spPr>
        <p:txBody>
          <a:bodyPr anchor="b"/>
          <a:lstStyle>
            <a:lvl1pPr>
              <a:defRPr/>
            </a:lvl1pPr>
          </a:lstStyle>
          <a:p>
            <a:r>
              <a:rPr kumimoji="0" lang="ru-RU" smtClean="0"/>
              <a:t>Образец заголовка</a:t>
            </a:r>
            <a:endParaRPr kumimoji="0" lang="en-US"/>
          </a:p>
        </p:txBody>
      </p:sp>
      <p:sp>
        <p:nvSpPr>
          <p:cNvPr id="7" name="Дата 6"/>
          <p:cNvSpPr>
            <a:spLocks noGrp="1"/>
          </p:cNvSpPr>
          <p:nvPr>
            <p:ph type="dt" sz="half" idx="10"/>
          </p:nvPr>
        </p:nvSpPr>
        <p:spPr/>
        <p:txBody>
          <a:bodyPr/>
          <a:lstStyle/>
          <a:p>
            <a:fld id="{1BDA6FD0-63DA-4FA5-8844-794DDCE57C8A}" type="datetimeFigureOut">
              <a:rPr lang="ru-RU" smtClean="0"/>
              <a:t>04.01.2023</a:t>
            </a:fld>
            <a:endParaRPr lang="ru-RU" dirty="0"/>
          </a:p>
        </p:txBody>
      </p:sp>
      <p:sp>
        <p:nvSpPr>
          <p:cNvPr id="8" name="Нижний колонтитул 7"/>
          <p:cNvSpPr>
            <a:spLocks noGrp="1"/>
          </p:cNvSpPr>
          <p:nvPr>
            <p:ph type="ftr" sz="quarter" idx="11"/>
          </p:nvPr>
        </p:nvSpPr>
        <p:spPr/>
        <p:txBody>
          <a:bodyPr/>
          <a:lstStyle/>
          <a:p>
            <a:endParaRPr lang="ru-RU" dirty="0"/>
          </a:p>
        </p:txBody>
      </p:sp>
      <p:sp>
        <p:nvSpPr>
          <p:cNvPr id="9" name="Номер слайда 8"/>
          <p:cNvSpPr>
            <a:spLocks noGrp="1"/>
          </p:cNvSpPr>
          <p:nvPr>
            <p:ph type="sldNum" sz="quarter" idx="12"/>
          </p:nvPr>
        </p:nvSpPr>
        <p:spPr/>
        <p:txBody>
          <a:bodyPr/>
          <a:lstStyle/>
          <a:p>
            <a:fld id="{86881F24-AE21-48B8-8340-FF41FE1AB749}" type="slidenum">
              <a:rPr lang="ru-RU" smtClean="0"/>
              <a:t>‹#›</a:t>
            </a:fld>
            <a:endParaRPr lang="ru-RU" dirty="0"/>
          </a:p>
        </p:txBody>
      </p:sp>
      <p:sp>
        <p:nvSpPr>
          <p:cNvPr id="11" name="Объект 10"/>
          <p:cNvSpPr>
            <a:spLocks noGrp="1"/>
          </p:cNvSpPr>
          <p:nvPr>
            <p:ph sz="quarter" idx="2"/>
          </p:nvPr>
        </p:nvSpPr>
        <p:spPr>
          <a:xfrm>
            <a:off x="457200" y="2362200"/>
            <a:ext cx="3657600" cy="3886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Объект 12"/>
          <p:cNvSpPr>
            <a:spLocks noGrp="1"/>
          </p:cNvSpPr>
          <p:nvPr>
            <p:ph sz="quarter" idx="4"/>
          </p:nvPr>
        </p:nvSpPr>
        <p:spPr>
          <a:xfrm>
            <a:off x="4371975" y="2362200"/>
            <a:ext cx="3657600" cy="3886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2" name="Текст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smtClean="0"/>
              <a:t>Образец текста</a:t>
            </a:r>
          </a:p>
        </p:txBody>
      </p:sp>
      <p:sp>
        <p:nvSpPr>
          <p:cNvPr id="14" name="Текст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smtClean="0"/>
              <a:t>Образец текста</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6" name="Дата 5"/>
          <p:cNvSpPr>
            <a:spLocks noGrp="1"/>
          </p:cNvSpPr>
          <p:nvPr>
            <p:ph type="dt" sz="half" idx="10"/>
          </p:nvPr>
        </p:nvSpPr>
        <p:spPr/>
        <p:txBody>
          <a:bodyPr rtlCol="0"/>
          <a:lstStyle/>
          <a:p>
            <a:fld id="{1BDA6FD0-63DA-4FA5-8844-794DDCE57C8A}" type="datetimeFigureOut">
              <a:rPr lang="ru-RU" smtClean="0"/>
              <a:t>04.01.2023</a:t>
            </a:fld>
            <a:endParaRPr lang="ru-RU" dirty="0"/>
          </a:p>
        </p:txBody>
      </p:sp>
      <p:sp>
        <p:nvSpPr>
          <p:cNvPr id="7" name="Номер слайда 6"/>
          <p:cNvSpPr>
            <a:spLocks noGrp="1"/>
          </p:cNvSpPr>
          <p:nvPr>
            <p:ph type="sldNum" sz="quarter" idx="11"/>
          </p:nvPr>
        </p:nvSpPr>
        <p:spPr/>
        <p:txBody>
          <a:bodyPr rtlCol="0"/>
          <a:lstStyle/>
          <a:p>
            <a:fld id="{86881F24-AE21-48B8-8340-FF41FE1AB749}" type="slidenum">
              <a:rPr lang="ru-RU" smtClean="0"/>
              <a:t>‹#›</a:t>
            </a:fld>
            <a:endParaRPr lang="ru-RU" dirty="0"/>
          </a:p>
        </p:txBody>
      </p:sp>
      <p:sp>
        <p:nvSpPr>
          <p:cNvPr id="8" name="Нижний колонтитул 7"/>
          <p:cNvSpPr>
            <a:spLocks noGrp="1"/>
          </p:cNvSpPr>
          <p:nvPr>
            <p:ph type="ftr" sz="quarter" idx="12"/>
          </p:nvPr>
        </p:nvSpPr>
        <p:spPr/>
        <p:txBody>
          <a:bodyPr rtlCol="0"/>
          <a:lstStyle/>
          <a:p>
            <a:endParaRPr lang="ru-R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1BDA6FD0-63DA-4FA5-8844-794DDCE57C8A}" type="datetimeFigureOut">
              <a:rPr lang="ru-RU" smtClean="0"/>
              <a:t>04.01.2023</a:t>
            </a:fld>
            <a:endParaRPr lang="ru-RU" dirty="0"/>
          </a:p>
        </p:txBody>
      </p:sp>
      <p:sp>
        <p:nvSpPr>
          <p:cNvPr id="3" name="Нижний колонтитул 2"/>
          <p:cNvSpPr>
            <a:spLocks noGrp="1"/>
          </p:cNvSpPr>
          <p:nvPr>
            <p:ph type="ftr" sz="quarter" idx="11"/>
          </p:nvPr>
        </p:nvSpPr>
        <p:spPr/>
        <p:txBody>
          <a:bodyPr/>
          <a:lstStyle/>
          <a:p>
            <a:endParaRPr lang="ru-RU" dirty="0"/>
          </a:p>
        </p:txBody>
      </p:sp>
      <p:sp>
        <p:nvSpPr>
          <p:cNvPr id="4" name="Номер слайда 3"/>
          <p:cNvSpPr>
            <a:spLocks noGrp="1"/>
          </p:cNvSpPr>
          <p:nvPr>
            <p:ph type="sldNum" sz="quarter" idx="12"/>
          </p:nvPr>
        </p:nvSpPr>
        <p:spPr/>
        <p:txBody>
          <a:bodyPr/>
          <a:lstStyle/>
          <a:p>
            <a:fld id="{86881F24-AE21-48B8-8340-FF41FE1AB749}" type="slidenum">
              <a:rPr lang="ru-RU" smtClean="0"/>
              <a:t>‹#›</a:t>
            </a:fld>
            <a:endParaRPr lang="ru-R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1">
        <a:schemeClr val="bg1"/>
      </p:bgRef>
    </p:bg>
    <p:spTree>
      <p:nvGrpSpPr>
        <p:cNvPr id="1" name=""/>
        <p:cNvGrpSpPr/>
        <p:nvPr/>
      </p:nvGrpSpPr>
      <p:grpSpPr>
        <a:xfrm>
          <a:off x="0" y="0"/>
          <a:ext cx="0" cy="0"/>
          <a:chOff x="0" y="0"/>
          <a:chExt cx="0" cy="0"/>
        </a:xfrm>
      </p:grpSpPr>
      <p:sp>
        <p:nvSpPr>
          <p:cNvPr id="10" name="Прямая соединительная линия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Заголовок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ru-RU" smtClean="0"/>
              <a:t>Образец заголовка</a:t>
            </a:r>
            <a:endParaRPr kumimoji="0" lang="en-US"/>
          </a:p>
        </p:txBody>
      </p:sp>
      <p:sp>
        <p:nvSpPr>
          <p:cNvPr id="3" name="Текст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8" name="Прямая соединительная линия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Прямая соединительная линия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Прямая соединительная линия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Прямоугольник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Прямая соединительная линия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4" name="Овал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Объект 17"/>
          <p:cNvSpPr>
            <a:spLocks noGrp="1"/>
          </p:cNvSpPr>
          <p:nvPr>
            <p:ph sz="quarter" idx="1"/>
          </p:nvPr>
        </p:nvSpPr>
        <p:spPr>
          <a:xfrm>
            <a:off x="304800" y="274320"/>
            <a:ext cx="5638800" cy="6327648"/>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4"/>
          </p:nvPr>
        </p:nvSpPr>
        <p:spPr/>
        <p:txBody>
          <a:bodyPr rtlCol="0"/>
          <a:lstStyle/>
          <a:p>
            <a:fld id="{1BDA6FD0-63DA-4FA5-8844-794DDCE57C8A}" type="datetimeFigureOut">
              <a:rPr lang="ru-RU" smtClean="0"/>
              <a:t>04.01.2023</a:t>
            </a:fld>
            <a:endParaRPr lang="ru-RU" dirty="0"/>
          </a:p>
        </p:txBody>
      </p:sp>
      <p:sp>
        <p:nvSpPr>
          <p:cNvPr id="22" name="Номер слайда 21"/>
          <p:cNvSpPr>
            <a:spLocks noGrp="1"/>
          </p:cNvSpPr>
          <p:nvPr>
            <p:ph type="sldNum" sz="quarter" idx="15"/>
          </p:nvPr>
        </p:nvSpPr>
        <p:spPr/>
        <p:txBody>
          <a:bodyPr rtlCol="0"/>
          <a:lstStyle/>
          <a:p>
            <a:fld id="{86881F24-AE21-48B8-8340-FF41FE1AB749}" type="slidenum">
              <a:rPr lang="ru-RU" smtClean="0"/>
              <a:t>‹#›</a:t>
            </a:fld>
            <a:endParaRPr lang="ru-RU" dirty="0"/>
          </a:p>
        </p:txBody>
      </p:sp>
      <p:sp>
        <p:nvSpPr>
          <p:cNvPr id="23" name="Нижний колонтитул 22"/>
          <p:cNvSpPr>
            <a:spLocks noGrp="1"/>
          </p:cNvSpPr>
          <p:nvPr>
            <p:ph type="ftr" sz="quarter" idx="16"/>
          </p:nvPr>
        </p:nvSpPr>
        <p:spPr/>
        <p:txBody>
          <a:bodyPr rtlCol="0"/>
          <a:lstStyle/>
          <a:p>
            <a:endParaRPr lang="ru-RU"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ая соединительная линия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3" name="Овал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Заголовок 1"/>
          <p:cNvSpPr>
            <a:spLocks noGrp="1"/>
          </p:cNvSpPr>
          <p:nvPr>
            <p:ph type="title"/>
          </p:nvPr>
        </p:nvSpPr>
        <p:spPr>
          <a:xfrm rot="5400000">
            <a:off x="3350133" y="3200400"/>
            <a:ext cx="6309360" cy="457200"/>
          </a:xfrm>
        </p:spPr>
        <p:txBody>
          <a:bodyPr anchor="b"/>
          <a:lstStyle>
            <a:lvl1pPr algn="l">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ru-RU" dirty="0" smtClean="0"/>
              <a:t>Вставка рисунка</a:t>
            </a:r>
            <a:endParaRPr kumimoji="0" lang="en-US" dirty="0"/>
          </a:p>
        </p:txBody>
      </p:sp>
      <p:sp>
        <p:nvSpPr>
          <p:cNvPr id="4" name="Текст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10" name="Прямая соединительная линия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Прямоугольник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Прямая соединительная линия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9" name="Прямая соединительная линия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Прямая соединительная линия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Дата 16"/>
          <p:cNvSpPr>
            <a:spLocks noGrp="1"/>
          </p:cNvSpPr>
          <p:nvPr>
            <p:ph type="dt" sz="half" idx="10"/>
          </p:nvPr>
        </p:nvSpPr>
        <p:spPr/>
        <p:txBody>
          <a:bodyPr rtlCol="0"/>
          <a:lstStyle/>
          <a:p>
            <a:fld id="{1BDA6FD0-63DA-4FA5-8844-794DDCE57C8A}" type="datetimeFigureOut">
              <a:rPr lang="ru-RU" smtClean="0"/>
              <a:t>04.01.2023</a:t>
            </a:fld>
            <a:endParaRPr lang="ru-RU" dirty="0"/>
          </a:p>
        </p:txBody>
      </p:sp>
      <p:sp>
        <p:nvSpPr>
          <p:cNvPr id="18" name="Номер слайда 17"/>
          <p:cNvSpPr>
            <a:spLocks noGrp="1"/>
          </p:cNvSpPr>
          <p:nvPr>
            <p:ph type="sldNum" sz="quarter" idx="11"/>
          </p:nvPr>
        </p:nvSpPr>
        <p:spPr/>
        <p:txBody>
          <a:bodyPr rtlCol="0"/>
          <a:lstStyle/>
          <a:p>
            <a:fld id="{86881F24-AE21-48B8-8340-FF41FE1AB749}" type="slidenum">
              <a:rPr lang="ru-RU" smtClean="0"/>
              <a:t>‹#›</a:t>
            </a:fld>
            <a:endParaRPr lang="ru-RU" dirty="0"/>
          </a:p>
        </p:txBody>
      </p:sp>
      <p:sp>
        <p:nvSpPr>
          <p:cNvPr id="21" name="Нижний колонтитул 20"/>
          <p:cNvSpPr>
            <a:spLocks noGrp="1"/>
          </p:cNvSpPr>
          <p:nvPr>
            <p:ph type="ftr" sz="quarter" idx="12"/>
          </p:nvPr>
        </p:nvSpPr>
        <p:spPr/>
        <p:txBody>
          <a:bodyPr rtlCol="0"/>
          <a:lstStyle/>
          <a:p>
            <a:endParaRPr lang="ru-RU"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Прямая соединительная линия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Заголовок 21"/>
          <p:cNvSpPr>
            <a:spLocks noGrp="1"/>
          </p:cNvSpPr>
          <p:nvPr>
            <p:ph type="title"/>
          </p:nvPr>
        </p:nvSpPr>
        <p:spPr>
          <a:xfrm>
            <a:off x="457200" y="274638"/>
            <a:ext cx="7467600" cy="1143000"/>
          </a:xfrm>
          <a:prstGeom prst="rect">
            <a:avLst/>
          </a:prstGeom>
        </p:spPr>
        <p:txBody>
          <a:bodyPr vert="horz" anchor="b">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1BDA6FD0-63DA-4FA5-8844-794DDCE57C8A}" type="datetimeFigureOut">
              <a:rPr lang="ru-RU" smtClean="0"/>
              <a:t>04.01.2023</a:t>
            </a:fld>
            <a:endParaRPr lang="ru-RU" dirty="0"/>
          </a:p>
        </p:txBody>
      </p:sp>
      <p:sp>
        <p:nvSpPr>
          <p:cNvPr id="3" name="Нижний колонтитул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ru-RU" dirty="0"/>
          </a:p>
        </p:txBody>
      </p:sp>
      <p:sp>
        <p:nvSpPr>
          <p:cNvPr id="7" name="Прямая соединительная линия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Прямая соединительная линия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0" name="Прямоугольник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Прямая соединительная линия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Овал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Номер слайда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86881F24-AE21-48B8-8340-FF41FE1AB749}" type="slidenum">
              <a:rPr lang="ru-RU" smtClean="0"/>
              <a:t>‹#›</a:t>
            </a:fld>
            <a:endParaRPr lang="ru-RU" dirty="0"/>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 Id="rId5" Type="http://schemas.openxmlformats.org/officeDocument/2006/relationships/image" Target="../media/image29.jpeg"/><Relationship Id="rId4" Type="http://schemas.openxmlformats.org/officeDocument/2006/relationships/image" Target="../media/image28.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7.xml"/><Relationship Id="rId5" Type="http://schemas.openxmlformats.org/officeDocument/2006/relationships/image" Target="../media/image13.jpg"/><Relationship Id="rId4" Type="http://schemas.openxmlformats.org/officeDocument/2006/relationships/image" Target="../media/image12.jpg"/></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20.jpeg"/><Relationship Id="rId7" Type="http://schemas.openxmlformats.org/officeDocument/2006/relationships/image" Target="../media/image24.jpeg"/><Relationship Id="rId2" Type="http://schemas.openxmlformats.org/officeDocument/2006/relationships/image" Target="../media/image19.jpeg"/><Relationship Id="rId1" Type="http://schemas.openxmlformats.org/officeDocument/2006/relationships/slideLayout" Target="../slideLayouts/slideLayout7.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51520" y="116632"/>
            <a:ext cx="8712968" cy="1366528"/>
          </a:xfrm>
          <a:prstGeom prst="rect">
            <a:avLst/>
          </a:prstGeom>
        </p:spPr>
        <p:txBody>
          <a:bodyPr wrap="square">
            <a:spAutoFit/>
          </a:bodyPr>
          <a:lstStyle/>
          <a:p>
            <a:pPr marL="180340" algn="ctr">
              <a:lnSpc>
                <a:spcPct val="115000"/>
              </a:lnSpc>
              <a:spcAft>
                <a:spcPts val="0"/>
              </a:spcAft>
              <a:tabLst>
                <a:tab pos="6120130" algn="l"/>
              </a:tabLst>
            </a:pPr>
            <a:r>
              <a:rPr lang="ru-RU" dirty="0" smtClean="0">
                <a:effectLst/>
                <a:latin typeface="Times New Roman"/>
                <a:ea typeface="Times New Roman"/>
                <a:cs typeface="Times New Roman"/>
              </a:rPr>
              <a:t>Государственное бюджетное дошкольное образовательное учреждение детский сад №19 комбинированного вида Василеостровского района</a:t>
            </a:r>
            <a:endParaRPr lang="ru-RU" sz="1600" dirty="0" smtClean="0">
              <a:effectLst/>
              <a:latin typeface="Calibri"/>
              <a:ea typeface="Calibri"/>
              <a:cs typeface="Times New Roman"/>
            </a:endParaRPr>
          </a:p>
          <a:p>
            <a:pPr algn="ctr">
              <a:lnSpc>
                <a:spcPct val="115000"/>
              </a:lnSpc>
              <a:spcAft>
                <a:spcPts val="0"/>
              </a:spcAft>
              <a:tabLst>
                <a:tab pos="6120130" algn="l"/>
              </a:tabLst>
            </a:pPr>
            <a:r>
              <a:rPr lang="ru-RU" dirty="0" smtClean="0">
                <a:effectLst/>
                <a:latin typeface="Times New Roman"/>
                <a:ea typeface="Times New Roman"/>
                <a:cs typeface="Times New Roman"/>
              </a:rPr>
              <a:t>Санкт-Петербурга</a:t>
            </a:r>
            <a:endParaRPr lang="ru-RU" sz="1600" dirty="0" smtClean="0">
              <a:effectLst/>
              <a:latin typeface="Calibri"/>
              <a:ea typeface="Calibri"/>
              <a:cs typeface="Times New Roman"/>
            </a:endParaRPr>
          </a:p>
          <a:p>
            <a:pPr>
              <a:lnSpc>
                <a:spcPct val="115000"/>
              </a:lnSpc>
              <a:spcAft>
                <a:spcPts val="0"/>
              </a:spcAft>
            </a:pPr>
            <a:r>
              <a:rPr lang="ru-RU" dirty="0" smtClean="0">
                <a:effectLst/>
                <a:latin typeface="Times New Roman"/>
                <a:ea typeface="Times New Roman"/>
                <a:cs typeface="Times New Roman"/>
              </a:rPr>
              <a:t> </a:t>
            </a:r>
            <a:endParaRPr lang="ru-RU" sz="1600" dirty="0">
              <a:effectLst/>
              <a:latin typeface="Calibri"/>
              <a:ea typeface="Calibri"/>
              <a:cs typeface="Times New Roman"/>
            </a:endParaRPr>
          </a:p>
        </p:txBody>
      </p:sp>
      <p:sp>
        <p:nvSpPr>
          <p:cNvPr id="7" name="TextBox 6"/>
          <p:cNvSpPr txBox="1"/>
          <p:nvPr/>
        </p:nvSpPr>
        <p:spPr>
          <a:xfrm>
            <a:off x="2339752" y="1408420"/>
            <a:ext cx="5681363" cy="584775"/>
          </a:xfrm>
          <a:prstGeom prst="rect">
            <a:avLst/>
          </a:prstGeom>
          <a:noFill/>
        </p:spPr>
        <p:txBody>
          <a:bodyPr wrap="none" rtlCol="0">
            <a:spAutoFit/>
          </a:bodyPr>
          <a:lstStyle/>
          <a:p>
            <a:r>
              <a:rPr lang="ru-RU" sz="3200" b="1" dirty="0" smtClean="0">
                <a:solidFill>
                  <a:srgbClr val="C00000"/>
                </a:solidFill>
                <a:latin typeface="Arno Pro" pitchFamily="18" charset="0"/>
              </a:rPr>
              <a:t>Природный камень - травертин </a:t>
            </a:r>
            <a:endParaRPr lang="ru-RU" sz="3200" b="1" dirty="0">
              <a:solidFill>
                <a:srgbClr val="C00000"/>
              </a:solidFill>
              <a:latin typeface="Arno Pro" pitchFamily="18" charset="0"/>
            </a:endParaRPr>
          </a:p>
        </p:txBody>
      </p:sp>
      <p:pic>
        <p:nvPicPr>
          <p:cNvPr id="1027" name="Picture 3" descr="https://upload.wikimedia.org/wikipedia/commons/thumb/d/d7/TravertineUSGOV.jpg/220px-TravertineUSGOV.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76177" y="1993195"/>
            <a:ext cx="4608511" cy="404292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932040" y="6276961"/>
            <a:ext cx="3618298" cy="369332"/>
          </a:xfrm>
          <a:prstGeom prst="rect">
            <a:avLst/>
          </a:prstGeom>
          <a:noFill/>
        </p:spPr>
        <p:txBody>
          <a:bodyPr wrap="none" rtlCol="0">
            <a:spAutoFit/>
          </a:bodyPr>
          <a:lstStyle/>
          <a:p>
            <a:r>
              <a:rPr lang="ru-RU" dirty="0" smtClean="0"/>
              <a:t>Феофанова Ирина Викторовна</a:t>
            </a:r>
            <a:endParaRPr lang="ru-RU" dirty="0"/>
          </a:p>
        </p:txBody>
      </p:sp>
      <p:pic>
        <p:nvPicPr>
          <p:cNvPr id="6" name="Picture 3" descr="https://upload.wikimedia.org/wikipedia/commons/thumb/d/d7/TravertineUSGOV.jpg/220px-TravertineUSGOV.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28577" y="2145595"/>
            <a:ext cx="4608511" cy="40429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509674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512" y="404664"/>
            <a:ext cx="8568952" cy="5632311"/>
          </a:xfrm>
          <a:prstGeom prst="rect">
            <a:avLst/>
          </a:prstGeom>
          <a:noFill/>
        </p:spPr>
        <p:txBody>
          <a:bodyPr wrap="square" rtlCol="0">
            <a:spAutoFit/>
          </a:bodyPr>
          <a:lstStyle/>
          <a:p>
            <a:pPr algn="ctr"/>
            <a:r>
              <a:rPr lang="ru-RU" dirty="0" smtClean="0">
                <a:latin typeface="Times New Roman" panose="02020603050405020304" pitchFamily="18" charset="0"/>
                <a:cs typeface="Times New Roman" panose="02020603050405020304" pitchFamily="18" charset="0"/>
              </a:rPr>
              <a:t>Для выполнения работы вам понадобится:</a:t>
            </a:r>
          </a:p>
          <a:p>
            <a:r>
              <a:rPr lang="ru-RU" dirty="0" smtClean="0">
                <a:latin typeface="Times New Roman" panose="02020603050405020304" pitchFamily="18" charset="0"/>
                <a:cs typeface="Times New Roman" panose="02020603050405020304" pitchFamily="18" charset="0"/>
              </a:rPr>
              <a:t>1. Цветная бумага, ножницы, клей, линейка и простой карандаш</a:t>
            </a:r>
          </a:p>
          <a:p>
            <a:r>
              <a:rPr lang="ru-RU" dirty="0" smtClean="0">
                <a:latin typeface="Times New Roman" panose="02020603050405020304" pitchFamily="18" charset="0"/>
                <a:cs typeface="Times New Roman" panose="02020603050405020304" pitchFamily="18" charset="0"/>
              </a:rPr>
              <a:t>2. Вырезаем квадрат 12*12и прямоугольник 12*14(воспитатель)</a:t>
            </a:r>
          </a:p>
          <a:p>
            <a:r>
              <a:rPr lang="ru-RU" dirty="0" smtClean="0">
                <a:latin typeface="Times New Roman" panose="02020603050405020304" pitchFamily="18" charset="0"/>
                <a:cs typeface="Times New Roman" panose="02020603050405020304" pitchFamily="18" charset="0"/>
              </a:rPr>
              <a:t>3. Сгибаем квадрат пополам расчерчиваем полоски 1см, тоже самое делаем с прямоугольником</a:t>
            </a:r>
          </a:p>
          <a:p>
            <a:r>
              <a:rPr lang="ru-RU" dirty="0" smtClean="0">
                <a:latin typeface="Times New Roman" panose="02020603050405020304" pitchFamily="18" charset="0"/>
                <a:cs typeface="Times New Roman" panose="02020603050405020304" pitchFamily="18" charset="0"/>
              </a:rPr>
              <a:t>(воспитатель)</a:t>
            </a:r>
          </a:p>
          <a:p>
            <a:r>
              <a:rPr lang="ru-RU" dirty="0" smtClean="0">
                <a:latin typeface="Times New Roman" panose="02020603050405020304" pitchFamily="18" charset="0"/>
                <a:cs typeface="Times New Roman" panose="02020603050405020304" pitchFamily="18" charset="0"/>
              </a:rPr>
              <a:t>Дети самостоятельно </a:t>
            </a:r>
          </a:p>
          <a:p>
            <a:r>
              <a:rPr lang="ru-RU" dirty="0" smtClean="0">
                <a:latin typeface="Times New Roman" panose="02020603050405020304" pitchFamily="18" charset="0"/>
                <a:cs typeface="Times New Roman" panose="02020603050405020304" pitchFamily="18" charset="0"/>
              </a:rPr>
              <a:t>4.разрезают по начерченным линиям обе заготовки.</a:t>
            </a:r>
          </a:p>
          <a:p>
            <a:r>
              <a:rPr lang="ru-RU" dirty="0" smtClean="0">
                <a:latin typeface="Times New Roman" panose="02020603050405020304" pitchFamily="18" charset="0"/>
                <a:cs typeface="Times New Roman" panose="02020603050405020304" pitchFamily="18" charset="0"/>
              </a:rPr>
              <a:t>5. Делают переплетения</a:t>
            </a:r>
          </a:p>
          <a:p>
            <a:r>
              <a:rPr lang="ru-RU" dirty="0" smtClean="0">
                <a:latin typeface="Times New Roman" panose="02020603050405020304" pitchFamily="18" charset="0"/>
                <a:cs typeface="Times New Roman" panose="02020603050405020304" pitchFamily="18" charset="0"/>
              </a:rPr>
              <a:t>6. Закрепляют при помощи клея полосы</a:t>
            </a:r>
          </a:p>
          <a:p>
            <a:r>
              <a:rPr lang="ru-RU" dirty="0" smtClean="0">
                <a:latin typeface="Times New Roman" panose="02020603050405020304" pitchFamily="18" charset="0"/>
                <a:cs typeface="Times New Roman" panose="02020603050405020304" pitchFamily="18" charset="0"/>
              </a:rPr>
              <a:t>7. Обрезают лишние концы от переплетения.</a:t>
            </a:r>
          </a:p>
          <a:p>
            <a:endParaRPr lang="ru-RU" dirty="0">
              <a:latin typeface="Times New Roman" panose="02020603050405020304" pitchFamily="18" charset="0"/>
              <a:cs typeface="Times New Roman" panose="02020603050405020304" pitchFamily="18" charset="0"/>
            </a:endParaRPr>
          </a:p>
          <a:p>
            <a:r>
              <a:rPr lang="ru-RU" dirty="0" smtClean="0">
                <a:latin typeface="Times New Roman" panose="02020603050405020304" pitchFamily="18" charset="0"/>
                <a:cs typeface="Times New Roman" panose="02020603050405020304" pitchFamily="18" charset="0"/>
              </a:rPr>
              <a:t>В работе используем бумагу разных оттенков ( можно основной квадрат делать одного цвета,</a:t>
            </a:r>
          </a:p>
          <a:p>
            <a:r>
              <a:rPr lang="ru-RU" dirty="0" smtClean="0">
                <a:latin typeface="Times New Roman" panose="02020603050405020304" pitchFamily="18" charset="0"/>
                <a:cs typeface="Times New Roman" panose="02020603050405020304" pitchFamily="18" charset="0"/>
              </a:rPr>
              <a:t> а полоски разного цвета. Тогда итогом занятия может быть коллективная работа, когда все </a:t>
            </a:r>
          </a:p>
          <a:p>
            <a:r>
              <a:rPr lang="ru-RU" dirty="0" smtClean="0">
                <a:latin typeface="Times New Roman" panose="02020603050405020304" pitchFamily="18" charset="0"/>
                <a:cs typeface="Times New Roman" panose="02020603050405020304" pitchFamily="18" charset="0"/>
              </a:rPr>
              <a:t>квадраты собираются вместе). Лучше проводить занятие в подготовительной группе,</a:t>
            </a:r>
          </a:p>
          <a:p>
            <a:r>
              <a:rPr lang="ru-RU" dirty="0">
                <a:latin typeface="Times New Roman" panose="02020603050405020304" pitchFamily="18" charset="0"/>
                <a:cs typeface="Times New Roman" panose="02020603050405020304" pitchFamily="18" charset="0"/>
              </a:rPr>
              <a:t>е</a:t>
            </a:r>
            <a:r>
              <a:rPr lang="ru-RU" dirty="0" smtClean="0">
                <a:latin typeface="Times New Roman" panose="02020603050405020304" pitchFamily="18" charset="0"/>
                <a:cs typeface="Times New Roman" panose="02020603050405020304" pitchFamily="18" charset="0"/>
              </a:rPr>
              <a:t>сли педагог уверен что мелкая моторика у детей хорошо развита , то можно в средней и старшей.  Просто увеличиваем ширину полос и соответственно ширину надрезов на квадрате. Желаю удачи!</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4709536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descr="https://avatars.mds.yandex.net/i?id=8781e35d0cc5f508219f3f3b912b7cc064a08e1f-4768960-images-thumbs&amp;n=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623470"/>
            <a:ext cx="4572000" cy="3048001"/>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https://irecommend.ru/sites/default/files/imagecache/copyright1/user-images/1914937/Ki98ZQuOTLmASMf0UnTuIg.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24128" y="476672"/>
            <a:ext cx="2376264" cy="3168352"/>
          </a:xfrm>
          <a:prstGeom prst="rect">
            <a:avLst/>
          </a:prstGeom>
          <a:noFill/>
          <a:extLst>
            <a:ext uri="{909E8E84-426E-40DD-AFC4-6F175D3DCCD1}">
              <a14:hiddenFill xmlns:a14="http://schemas.microsoft.com/office/drawing/2010/main">
                <a:solidFill>
                  <a:srgbClr val="FFFFFF"/>
                </a:solidFill>
              </a14:hiddenFill>
            </a:ext>
          </a:extLst>
        </p:spPr>
      </p:pic>
      <p:pic>
        <p:nvPicPr>
          <p:cNvPr id="7176" name="Picture 8" descr="https://static.auction.ru/offer_images/2018/04/16/04/big/V/vD7PvnLKTLH/sssr_5_rublej_petrodvorec_1990_god_proof_pruf_v_originalnoj_bankovskoj_korobk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6931" y="3789040"/>
            <a:ext cx="3924944" cy="2945331"/>
          </a:xfrm>
          <a:prstGeom prst="rect">
            <a:avLst/>
          </a:prstGeom>
          <a:noFill/>
          <a:extLst>
            <a:ext uri="{909E8E84-426E-40DD-AFC4-6F175D3DCCD1}">
              <a14:hiddenFill xmlns:a14="http://schemas.microsoft.com/office/drawing/2010/main">
                <a:solidFill>
                  <a:srgbClr val="FFFFFF"/>
                </a:solidFill>
              </a14:hiddenFill>
            </a:ext>
          </a:extLst>
        </p:spPr>
      </p:pic>
      <p:pic>
        <p:nvPicPr>
          <p:cNvPr id="7178" name="Picture 10" descr="https://alexander-club.ru/wp-content/uploads/2020/01/Alexander-club_carskoe-selo-osen-021-1920x1080.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83968" y="3993881"/>
            <a:ext cx="4507819" cy="253564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415181" y="101795"/>
            <a:ext cx="3210046" cy="461665"/>
          </a:xfrm>
          <a:prstGeom prst="rect">
            <a:avLst/>
          </a:prstGeom>
          <a:noFill/>
        </p:spPr>
        <p:txBody>
          <a:bodyPr wrap="none" rtlCol="0">
            <a:spAutoFit/>
          </a:bodyPr>
          <a:lstStyle/>
          <a:p>
            <a:pPr algn="ctr"/>
            <a:r>
              <a:rPr lang="ru-RU" sz="2400" dirty="0" smtClean="0">
                <a:solidFill>
                  <a:srgbClr val="FF0000"/>
                </a:solidFill>
                <a:latin typeface="Times New Roman" panose="02020603050405020304" pitchFamily="18" charset="0"/>
                <a:cs typeface="Times New Roman" panose="02020603050405020304" pitchFamily="18" charset="0"/>
              </a:rPr>
              <a:t>Что можно посмотреть</a:t>
            </a:r>
            <a:endParaRPr lang="ru-RU" sz="24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093937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9891" y="692696"/>
            <a:ext cx="4572000" cy="769441"/>
          </a:xfrm>
          <a:prstGeom prst="rect">
            <a:avLst/>
          </a:prstGeom>
        </p:spPr>
        <p:txBody>
          <a:bodyPr>
            <a:spAutoFit/>
          </a:bodyPr>
          <a:lstStyle/>
          <a:p>
            <a:pPr algn="ctr"/>
            <a:r>
              <a:rPr lang="ru-RU" b="0" i="0" dirty="0" smtClean="0">
                <a:solidFill>
                  <a:srgbClr val="336699"/>
                </a:solidFill>
                <a:effectLst/>
                <a:latin typeface="arial"/>
              </a:rPr>
              <a:t>Травертин родника Гуран: геологическая история, происходящая сегодня</a:t>
            </a:r>
          </a:p>
          <a:p>
            <a:pPr algn="ctr"/>
            <a:r>
              <a:rPr lang="ru-RU" sz="800" b="1" i="0" dirty="0" smtClean="0">
                <a:solidFill>
                  <a:srgbClr val="336699"/>
                </a:solidFill>
                <a:effectLst/>
                <a:latin typeface="arial"/>
              </a:rPr>
              <a:t>А. М. Васильев</a:t>
            </a:r>
            <a:endParaRPr lang="ru-RU" sz="800" b="1" i="0" dirty="0">
              <a:solidFill>
                <a:srgbClr val="336699"/>
              </a:solidFill>
              <a:effectLst/>
              <a:latin typeface="arial"/>
            </a:endParaRPr>
          </a:p>
        </p:txBody>
      </p:sp>
      <p:sp>
        <p:nvSpPr>
          <p:cNvPr id="3" name="Прямоугольник 2"/>
          <p:cNvSpPr/>
          <p:nvPr/>
        </p:nvSpPr>
        <p:spPr>
          <a:xfrm>
            <a:off x="323528" y="1629961"/>
            <a:ext cx="3816424" cy="4616648"/>
          </a:xfrm>
          <a:prstGeom prst="rect">
            <a:avLst/>
          </a:prstGeom>
        </p:spPr>
        <p:txBody>
          <a:bodyPr wrap="square">
            <a:spAutoFit/>
          </a:bodyPr>
          <a:lstStyle/>
          <a:p>
            <a:pPr indent="179705" algn="just"/>
            <a:r>
              <a:rPr lang="ru-RU" sz="1400" b="0" dirty="0" smtClean="0">
                <a:solidFill>
                  <a:srgbClr val="000000"/>
                </a:solidFill>
                <a:effectLst/>
                <a:latin typeface="Times New Roman" panose="02020603050405020304" pitchFamily="18" charset="0"/>
                <a:cs typeface="Times New Roman" panose="02020603050405020304" pitchFamily="18" charset="0"/>
              </a:rPr>
              <a:t>Впервые образование этой новейшей горной породы на территории </a:t>
            </a:r>
            <a:r>
              <a:rPr lang="ru-RU" sz="1400" b="0" dirty="0" err="1" smtClean="0">
                <a:solidFill>
                  <a:srgbClr val="000000"/>
                </a:solidFill>
                <a:effectLst/>
                <a:latin typeface="Times New Roman" panose="02020603050405020304" pitchFamily="18" charset="0"/>
                <a:cs typeface="Times New Roman" panose="02020603050405020304" pitchFamily="18" charset="0"/>
              </a:rPr>
              <a:t>Сысольского</a:t>
            </a:r>
            <a:r>
              <a:rPr lang="ru-RU" sz="1400" b="0" dirty="0" smtClean="0">
                <a:solidFill>
                  <a:srgbClr val="000000"/>
                </a:solidFill>
                <a:effectLst/>
                <a:latin typeface="Times New Roman" panose="02020603050405020304" pitchFamily="18" charset="0"/>
                <a:cs typeface="Times New Roman" panose="02020603050405020304" pitchFamily="18" charset="0"/>
              </a:rPr>
              <a:t> района было обнаружено летом 2007 г. нашим летним краеведческим лагерем при исследовании ручья </a:t>
            </a:r>
            <a:r>
              <a:rPr lang="ru-RU" sz="1400" b="0" dirty="0" err="1" smtClean="0">
                <a:solidFill>
                  <a:srgbClr val="000000"/>
                </a:solidFill>
                <a:effectLst/>
                <a:latin typeface="Times New Roman" panose="02020603050405020304" pitchFamily="18" charset="0"/>
                <a:cs typeface="Times New Roman" panose="02020603050405020304" pitchFamily="18" charset="0"/>
              </a:rPr>
              <a:t>Ляташор</a:t>
            </a:r>
            <a:r>
              <a:rPr lang="ru-RU" sz="1400" b="0" dirty="0" smtClean="0">
                <a:solidFill>
                  <a:srgbClr val="000000"/>
                </a:solidFill>
                <a:effectLst/>
                <a:latin typeface="Times New Roman" panose="02020603050405020304" pitchFamily="18" charset="0"/>
                <a:cs typeface="Times New Roman" panose="02020603050405020304" pitchFamily="18" charset="0"/>
              </a:rPr>
              <a:t>.</a:t>
            </a:r>
          </a:p>
          <a:p>
            <a:pPr indent="179705" algn="just"/>
            <a:r>
              <a:rPr lang="ru-RU" sz="1400" b="0" dirty="0" smtClean="0">
                <a:solidFill>
                  <a:srgbClr val="000000"/>
                </a:solidFill>
                <a:effectLst/>
                <a:latin typeface="Times New Roman" panose="02020603050405020304" pitchFamily="18" charset="0"/>
                <a:cs typeface="Times New Roman" panose="02020603050405020304" pitchFamily="18" charset="0"/>
              </a:rPr>
              <a:t>Мы обратили внимание, что в основании бетонного кольца, которое служит опорой для водосточного лотка из родника Гуран в Визинге (юг Республики Коми), находятся белые пористые камни. При их исследовании выяснилось, что это не принесенные ледником валуны, а современные автохтонные образования. Камни образуются из воды родника Гуран, который вытекает из небольшого болотца на левом берегу ручья. Население давно использует его воду для хозяйственных целей, сделан деревянный лоток, по которому вода стекает до будки, где женщины полощут белье. В начале прошлого века на ручье в этом месте была водяная мельница…….</a:t>
            </a:r>
            <a:endParaRPr lang="ru-RU" sz="1400" b="0" dirty="0">
              <a:solidFill>
                <a:srgbClr val="000000"/>
              </a:solidFill>
              <a:effectLst/>
              <a:latin typeface="Times New Roman" panose="02020603050405020304" pitchFamily="18" charset="0"/>
              <a:cs typeface="Times New Roman" panose="02020603050405020304" pitchFamily="18" charset="0"/>
            </a:endParaRPr>
          </a:p>
        </p:txBody>
      </p:sp>
      <p:sp>
        <p:nvSpPr>
          <p:cNvPr id="4" name="Rectangle 3"/>
          <p:cNvSpPr>
            <a:spLocks noChangeArrowheads="1"/>
          </p:cNvSpPr>
          <p:nvPr/>
        </p:nvSpPr>
        <p:spPr bwMode="auto">
          <a:xfrm>
            <a:off x="5086888" y="888218"/>
            <a:ext cx="324036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600" b="0" i="1" u="none" strike="noStrike" cap="none" normalizeH="0" baseline="0" dirty="0" smtClean="0">
                <a:ln>
                  <a:noFill/>
                </a:ln>
                <a:solidFill>
                  <a:srgbClr val="000000"/>
                </a:solidFill>
                <a:effectLst/>
                <a:latin typeface="Times New Roman" panose="02020603050405020304" pitchFamily="18" charset="0"/>
                <a:cs typeface="Times New Roman" pitchFamily="18" charset="0"/>
              </a:rPr>
              <a:t>И.К. Иванова</a:t>
            </a:r>
            <a:endParaRPr kumimoji="0" lang="ru-RU" altLang="ru-RU" sz="16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altLang="ru-RU" sz="1600" b="1" i="0" u="none" strike="noStrike" cap="none" normalizeH="0" baseline="0" dirty="0" smtClean="0">
                <a:ln>
                  <a:noFill/>
                </a:ln>
                <a:solidFill>
                  <a:srgbClr val="000000"/>
                </a:solidFill>
                <a:effectLst/>
                <a:latin typeface="Times New Roman" pitchFamily="18" charset="0"/>
                <a:cs typeface="Times New Roman" pitchFamily="18" charset="0"/>
              </a:rPr>
              <a:t>О ВОЗРАСТЕ ТРАВЕРТИНОВ ГОРЫ МАШУК</a:t>
            </a:r>
            <a:endParaRPr kumimoji="0" lang="ru-RU" altLang="ru-RU" sz="16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4432349" y="2060848"/>
            <a:ext cx="4572000" cy="4185761"/>
          </a:xfrm>
          <a:prstGeom prst="rect">
            <a:avLst/>
          </a:prstGeom>
        </p:spPr>
        <p:txBody>
          <a:bodyPr>
            <a:spAutoFit/>
          </a:bodyPr>
          <a:lstStyle/>
          <a:p>
            <a:pPr indent="457200" algn="just"/>
            <a:r>
              <a:rPr lang="ru-RU" sz="1400" b="0" i="0" dirty="0" smtClean="0">
                <a:solidFill>
                  <a:srgbClr val="000000"/>
                </a:solidFill>
                <a:effectLst/>
                <a:latin typeface="Times New Roman" panose="02020603050405020304" pitchFamily="18" charset="0"/>
                <a:cs typeface="Times New Roman" panose="02020603050405020304" pitchFamily="18" charset="0"/>
              </a:rPr>
              <a:t>Мощные толщи травертинов, представляющих собой отложения горячих серных минеральных источников, имеют широкое распространение по склонам горы Машук близ Пятигорска.</a:t>
            </a:r>
          </a:p>
          <a:p>
            <a:pPr indent="457200" algn="just"/>
            <a:r>
              <a:rPr lang="ru-RU" sz="1400" b="0" i="0" dirty="0" smtClean="0">
                <a:solidFill>
                  <a:srgbClr val="000000"/>
                </a:solidFill>
                <a:effectLst/>
                <a:latin typeface="Times New Roman" panose="02020603050405020304" pitchFamily="18" charset="0"/>
                <a:cs typeface="Times New Roman" panose="02020603050405020304" pitchFamily="18" charset="0"/>
              </a:rPr>
              <a:t>Машук принадлежит к числу тех обособленных возвышенностей интрузивного происхождения, которые столь резко нарушают общий равнинный характер местности в районе Кавказских Минеральных Вод. Вершина ее слагается верхнемеловыми карбонатными осадками, окаймленными по склонам толщей палеогеновых пород. Последние представлены главным образом мергелями, частью аргиллитами и песчаниками палеоцена и эоцена. У подножия горы появляются олигоценовые темные известковистые глины, имеющие уже сплошное распространение в равнинной части района. Там наблюдается их спокойное залегание с легким уклоном к северо-востоку, связанным с общим моноклинальным строением Главного Кавказского хребта……</a:t>
            </a:r>
            <a:endParaRPr lang="ru-RU" sz="1400" b="0" i="0" dirty="0">
              <a:solidFill>
                <a:srgbClr val="000000"/>
              </a:solidFill>
              <a:effectLst/>
              <a:latin typeface="Times New Roman" panose="02020603050405020304" pitchFamily="18" charset="0"/>
              <a:cs typeface="Times New Roman" panose="02020603050405020304" pitchFamily="18" charset="0"/>
            </a:endParaRPr>
          </a:p>
        </p:txBody>
      </p:sp>
      <p:sp>
        <p:nvSpPr>
          <p:cNvPr id="5" name="TextBox 4"/>
          <p:cNvSpPr txBox="1"/>
          <p:nvPr/>
        </p:nvSpPr>
        <p:spPr>
          <a:xfrm>
            <a:off x="2626755" y="219998"/>
            <a:ext cx="2871492" cy="461665"/>
          </a:xfrm>
          <a:prstGeom prst="rect">
            <a:avLst/>
          </a:prstGeom>
          <a:noFill/>
        </p:spPr>
        <p:txBody>
          <a:bodyPr wrap="none" rtlCol="0">
            <a:spAutoFit/>
          </a:bodyPr>
          <a:lstStyle/>
          <a:p>
            <a:r>
              <a:rPr lang="ru-RU" sz="2400" dirty="0" smtClean="0">
                <a:solidFill>
                  <a:srgbClr val="FF0000"/>
                </a:solidFill>
                <a:latin typeface="Times New Roman" panose="02020603050405020304" pitchFamily="18" charset="0"/>
                <a:cs typeface="Times New Roman" panose="02020603050405020304" pitchFamily="18" charset="0"/>
              </a:rPr>
              <a:t>Что можно почитать</a:t>
            </a:r>
            <a:endParaRPr lang="ru-RU" sz="24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2791035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95736" y="5734498"/>
            <a:ext cx="4849084" cy="707886"/>
          </a:xfrm>
          <a:prstGeom prst="rect">
            <a:avLst/>
          </a:prstGeom>
          <a:noFill/>
        </p:spPr>
        <p:txBody>
          <a:bodyPr wrap="none" rtlCol="0">
            <a:spAutoFit/>
          </a:bodyPr>
          <a:lstStyle/>
          <a:p>
            <a:r>
              <a:rPr lang="ru-RU" sz="4000" dirty="0" smtClean="0">
                <a:solidFill>
                  <a:srgbClr val="FF0000"/>
                </a:solidFill>
                <a:latin typeface="Times New Roman" panose="02020603050405020304" pitchFamily="18" charset="0"/>
                <a:cs typeface="Times New Roman" panose="02020603050405020304" pitchFamily="18" charset="0"/>
              </a:rPr>
              <a:t>Спасибо за внимание</a:t>
            </a:r>
            <a:endParaRPr lang="ru-RU" sz="4000" dirty="0">
              <a:solidFill>
                <a:srgbClr val="FF0000"/>
              </a:solidFill>
              <a:latin typeface="Times New Roman" panose="02020603050405020304" pitchFamily="18" charset="0"/>
              <a:cs typeface="Times New Roman" panose="02020603050405020304" pitchFamily="18" charset="0"/>
            </a:endParaRPr>
          </a:p>
        </p:txBody>
      </p:sp>
      <p:pic>
        <p:nvPicPr>
          <p:cNvPr id="9218" name="Picture 2" descr="https://importedgranites.com/wp-content/uploads/2017/11/ocak4-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0453" y="404664"/>
            <a:ext cx="7699650" cy="51125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73799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5652120" y="188640"/>
            <a:ext cx="2952328" cy="3693319"/>
          </a:xfrm>
          <a:prstGeom prst="rect">
            <a:avLst/>
          </a:prstGeom>
        </p:spPr>
        <p:txBody>
          <a:bodyPr wrap="square">
            <a:spAutoFit/>
          </a:bodyPr>
          <a:lstStyle/>
          <a:p>
            <a:r>
              <a:rPr lang="ru-RU" dirty="0" smtClean="0">
                <a:latin typeface="Times New Roman" panose="02020603050405020304" pitchFamily="18" charset="0"/>
                <a:cs typeface="Times New Roman" panose="02020603050405020304" pitchFamily="18" charset="0"/>
              </a:rPr>
              <a:t>Травертин – это известняковая осадочная порода с пористой структурой, которая образовалась при осаждении карбоната кальция из пресных вод, особенно из горячих источников. Его добывают в карьерах в виде каменных блоков, которые затем отправляют на фабрики для обработки.</a:t>
            </a:r>
            <a:endParaRPr lang="ru-RU" dirty="0">
              <a:latin typeface="Times New Roman" panose="02020603050405020304" pitchFamily="18" charset="0"/>
              <a:cs typeface="Times New Roman" panose="02020603050405020304" pitchFamily="18" charset="0"/>
            </a:endParaRPr>
          </a:p>
        </p:txBody>
      </p:sp>
      <p:pic>
        <p:nvPicPr>
          <p:cNvPr id="5126" name="Picture 6" descr="https://avatars.mds.yandex.net/i?id=1095ebb4233ee95a2bd71213872edbd7-4441981-images-thumbs&amp;n=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33423"/>
            <a:ext cx="4572000" cy="2686051"/>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https://avatars.mds.yandex.net/i?id=6975d6638b75c00f8271a52046471f4abd39b4b1-5348153-images-thumbs&amp;n=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2991792"/>
            <a:ext cx="4572000" cy="2314575"/>
          </a:xfrm>
          <a:prstGeom prst="rect">
            <a:avLst/>
          </a:prstGeom>
          <a:noFill/>
          <a:extLst>
            <a:ext uri="{909E8E84-426E-40DD-AFC4-6F175D3DCCD1}">
              <a14:hiddenFill xmlns:a14="http://schemas.microsoft.com/office/drawing/2010/main">
                <a:solidFill>
                  <a:srgbClr val="FFFFFF"/>
                </a:solidFill>
              </a14:hiddenFill>
            </a:ext>
          </a:extLst>
        </p:spPr>
      </p:pic>
      <p:pic>
        <p:nvPicPr>
          <p:cNvPr id="5130" name="Picture 10" descr="https://park-stone.ru/upload/iblock/fe0/fe0f7a06403ccc8d05ef8d45bc481510.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51512" y="4144335"/>
            <a:ext cx="3268776" cy="25986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14589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7496" y="908720"/>
            <a:ext cx="5785845" cy="4647963"/>
          </a:xfrm>
          <a:prstGeom prst="rect">
            <a:avLst/>
          </a:prstGeom>
        </p:spPr>
      </p:pic>
      <p:sp>
        <p:nvSpPr>
          <p:cNvPr id="5" name="Прямоугольник 4"/>
          <p:cNvSpPr/>
          <p:nvPr/>
        </p:nvSpPr>
        <p:spPr>
          <a:xfrm>
            <a:off x="6229958" y="260648"/>
            <a:ext cx="2627784" cy="5632311"/>
          </a:xfrm>
          <a:prstGeom prst="rect">
            <a:avLst/>
          </a:prstGeom>
        </p:spPr>
        <p:txBody>
          <a:bodyPr wrap="square">
            <a:spAutoFit/>
          </a:bodyPr>
          <a:lstStyle/>
          <a:p>
            <a:r>
              <a:rPr lang="ru-RU" dirty="0" smtClean="0"/>
              <a:t>Благодаря разнообразию цветов и оттенков этого минерала — от белого и темно-коричневого до красного и бордового, облицовка травертином может применяться в любом стилевом направлении дизайна. При этом оттенки каждой каменной пластины неповторимы, и позволяют создать действительно оригинальный, эксклюзивный интерьер.</a:t>
            </a:r>
            <a:endParaRPr lang="ru-RU" dirty="0"/>
          </a:p>
        </p:txBody>
      </p:sp>
    </p:spTree>
    <p:extLst>
      <p:ext uri="{BB962C8B-B14F-4D97-AF65-F5344CB8AC3E}">
        <p14:creationId xmlns:p14="http://schemas.microsoft.com/office/powerpoint/2010/main" val="22260398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5508104" y="548680"/>
            <a:ext cx="3275856" cy="4247317"/>
          </a:xfrm>
          <a:prstGeom prst="rect">
            <a:avLst/>
          </a:prstGeom>
        </p:spPr>
        <p:txBody>
          <a:bodyPr wrap="square">
            <a:spAutoFit/>
          </a:bodyPr>
          <a:lstStyle/>
          <a:p>
            <a:r>
              <a:rPr lang="ru-RU" dirty="0"/>
              <a:t>Г</a:t>
            </a:r>
            <a:r>
              <a:rPr lang="ru-RU" dirty="0" smtClean="0"/>
              <a:t>лавные достоинства и качества травертина: пористый камень обладает меньшей плотностью, чем другие породы, легкий; прочный и долговечный, не горит и не подвергается коррозии; хороший тепло- и звукоизолирующий материал; разнообразный по фактуре и рисунку камень; экологически чистый природный продукт; морозоустойчивая порода.</a:t>
            </a:r>
            <a:endParaRPr lang="ru-RU" dirty="0"/>
          </a:p>
        </p:txBody>
      </p:sp>
      <p:pic>
        <p:nvPicPr>
          <p:cNvPr id="6146" name="Picture 2" descr="Использование травертина в дизайне интерьера"/>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11960" y="4795997"/>
            <a:ext cx="3615498" cy="2072885"/>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https://avatars.mds.yandex.net/i?id=7a0502d238dc944429b849eb35f99f8e1e0890a4-8254957-images-thumbs&amp;n=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206659"/>
            <a:ext cx="4572000" cy="2476501"/>
          </a:xfrm>
          <a:prstGeom prst="rect">
            <a:avLst/>
          </a:prstGeom>
          <a:noFill/>
          <a:extLst>
            <a:ext uri="{909E8E84-426E-40DD-AFC4-6F175D3DCCD1}">
              <a14:hiddenFill xmlns:a14="http://schemas.microsoft.com/office/drawing/2010/main">
                <a:solidFill>
                  <a:srgbClr val="FFFFFF"/>
                </a:solidFill>
              </a14:hiddenFill>
            </a:ext>
          </a:extLst>
        </p:spPr>
      </p:pic>
      <p:pic>
        <p:nvPicPr>
          <p:cNvPr id="6154" name="Picture 10" descr="https://marktstein.ru/assets/image-cache/images/products/15928/bassejn-iz-prirodnogo-kamnya3.90548b8f.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1515" y="3140968"/>
            <a:ext cx="3798245" cy="24658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210195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46560" y="-46021"/>
            <a:ext cx="7929895" cy="1200329"/>
          </a:xfrm>
          <a:prstGeom prst="rect">
            <a:avLst/>
          </a:prstGeom>
        </p:spPr>
        <p:txBody>
          <a:bodyPr wrap="square">
            <a:spAutoFit/>
          </a:bodyPr>
          <a:lstStyle/>
          <a:p>
            <a:r>
              <a:rPr lang="ru-RU" dirty="0" smtClean="0">
                <a:latin typeface="Times New Roman" panose="02020603050405020304" pitchFamily="18" charset="0"/>
                <a:cs typeface="Times New Roman" panose="02020603050405020304" pitchFamily="18" charset="0"/>
              </a:rPr>
              <a:t>Каждая травертина имеет свои особенности, историю открытия, необычные формации, размер, уникальность растительного мира, состав и температуру воды, цвет, лечебные свойства воды, поэтому выделить лучший из них очень сложно</a:t>
            </a:r>
            <a:r>
              <a:rPr lang="ru-RU" dirty="0" smtClean="0"/>
              <a:t>.</a:t>
            </a:r>
            <a:endParaRPr lang="ru-RU" dirty="0"/>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475" y="1127110"/>
            <a:ext cx="3810000" cy="2543175"/>
          </a:xfrm>
          <a:prstGeom prst="rect">
            <a:avLst/>
          </a:prstGeom>
        </p:spPr>
      </p:pic>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3465" y="4208559"/>
            <a:ext cx="3810000" cy="2314575"/>
          </a:xfrm>
          <a:prstGeom prst="rect">
            <a:avLst/>
          </a:prstGeom>
        </p:spPr>
      </p:pic>
      <p:pic>
        <p:nvPicPr>
          <p:cNvPr id="5" name="Рисунок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92980" y="4042946"/>
            <a:ext cx="3810000" cy="2476500"/>
          </a:xfrm>
          <a:prstGeom prst="rect">
            <a:avLst/>
          </a:prstGeom>
        </p:spPr>
      </p:pic>
      <p:sp>
        <p:nvSpPr>
          <p:cNvPr id="6" name="TextBox 5"/>
          <p:cNvSpPr txBox="1"/>
          <p:nvPr/>
        </p:nvSpPr>
        <p:spPr>
          <a:xfrm>
            <a:off x="1676096" y="6519446"/>
            <a:ext cx="2379113" cy="338554"/>
          </a:xfrm>
          <a:prstGeom prst="rect">
            <a:avLst/>
          </a:prstGeom>
          <a:noFill/>
        </p:spPr>
        <p:txBody>
          <a:bodyPr wrap="none" rtlCol="0">
            <a:spAutoFit/>
          </a:bodyPr>
          <a:lstStyle/>
          <a:p>
            <a:r>
              <a:rPr lang="ru-RU" sz="1600" i="1" dirty="0" smtClean="0">
                <a:latin typeface="Times New Roman" panose="02020603050405020304" pitchFamily="18" charset="0"/>
                <a:cs typeface="Times New Roman" panose="02020603050405020304" pitchFamily="18" charset="0"/>
              </a:rPr>
              <a:t>«Чертов мост» Армения</a:t>
            </a:r>
            <a:endParaRPr lang="ru-RU" sz="1600" i="1" dirty="0">
              <a:latin typeface="Times New Roman" panose="02020603050405020304" pitchFamily="18" charset="0"/>
              <a:cs typeface="Times New Roman" panose="02020603050405020304" pitchFamily="18" charset="0"/>
            </a:endParaRPr>
          </a:p>
        </p:txBody>
      </p:sp>
      <p:sp>
        <p:nvSpPr>
          <p:cNvPr id="7" name="TextBox 6"/>
          <p:cNvSpPr txBox="1"/>
          <p:nvPr/>
        </p:nvSpPr>
        <p:spPr>
          <a:xfrm>
            <a:off x="1275953" y="3670285"/>
            <a:ext cx="2800960" cy="338554"/>
          </a:xfrm>
          <a:prstGeom prst="rect">
            <a:avLst/>
          </a:prstGeom>
          <a:noFill/>
        </p:spPr>
        <p:txBody>
          <a:bodyPr wrap="none" rtlCol="0">
            <a:spAutoFit/>
          </a:bodyPr>
          <a:lstStyle/>
          <a:p>
            <a:r>
              <a:rPr lang="ru-RU" sz="1600" i="1" dirty="0" smtClean="0">
                <a:latin typeface="Times New Roman" panose="02020603050405020304" pitchFamily="18" charset="0"/>
                <a:cs typeface="Times New Roman" panose="02020603050405020304" pitchFamily="18" charset="0"/>
              </a:rPr>
              <a:t>«Срамные ванны» Пятигорск</a:t>
            </a:r>
            <a:endParaRPr lang="ru-RU" sz="1600" i="1" dirty="0">
              <a:latin typeface="Times New Roman" panose="02020603050405020304" pitchFamily="18" charset="0"/>
              <a:cs typeface="Times New Roman" panose="02020603050405020304" pitchFamily="18" charset="0"/>
            </a:endParaRPr>
          </a:p>
        </p:txBody>
      </p:sp>
      <p:sp>
        <p:nvSpPr>
          <p:cNvPr id="8" name="TextBox 7"/>
          <p:cNvSpPr txBox="1"/>
          <p:nvPr/>
        </p:nvSpPr>
        <p:spPr>
          <a:xfrm>
            <a:off x="5604640" y="6516089"/>
            <a:ext cx="2598340" cy="338554"/>
          </a:xfrm>
          <a:prstGeom prst="rect">
            <a:avLst/>
          </a:prstGeom>
          <a:noFill/>
        </p:spPr>
        <p:txBody>
          <a:bodyPr wrap="none" rtlCol="0">
            <a:spAutoFit/>
          </a:bodyPr>
          <a:lstStyle/>
          <a:p>
            <a:r>
              <a:rPr lang="ru-RU" sz="1600" i="1" dirty="0" smtClean="0">
                <a:latin typeface="Times New Roman" panose="02020603050405020304" pitchFamily="18" charset="0"/>
                <a:cs typeface="Times New Roman" panose="02020603050405020304" pitchFamily="18" charset="0"/>
              </a:rPr>
              <a:t>Большая грузинская дорога</a:t>
            </a:r>
            <a:endParaRPr lang="ru-RU" sz="1600" i="1" dirty="0">
              <a:latin typeface="Times New Roman" panose="02020603050405020304" pitchFamily="18" charset="0"/>
              <a:cs typeface="Times New Roman" panose="02020603050405020304" pitchFamily="18" charset="0"/>
            </a:endParaRPr>
          </a:p>
        </p:txBody>
      </p:sp>
      <p:sp>
        <p:nvSpPr>
          <p:cNvPr id="9" name="Прямоугольник 8"/>
          <p:cNvSpPr/>
          <p:nvPr/>
        </p:nvSpPr>
        <p:spPr>
          <a:xfrm>
            <a:off x="5183737" y="3647050"/>
            <a:ext cx="3491881" cy="338554"/>
          </a:xfrm>
          <a:prstGeom prst="rect">
            <a:avLst/>
          </a:prstGeom>
        </p:spPr>
        <p:txBody>
          <a:bodyPr wrap="square">
            <a:spAutoFit/>
          </a:bodyPr>
          <a:lstStyle/>
          <a:p>
            <a:r>
              <a:rPr lang="ru-RU" sz="1600" i="1" dirty="0" smtClean="0">
                <a:latin typeface="Times New Roman" panose="02020603050405020304" pitchFamily="18" charset="0"/>
                <a:cs typeface="Times New Roman" panose="02020603050405020304" pitchFamily="18" charset="0"/>
              </a:rPr>
              <a:t>Травертиновые террасы Налычево</a:t>
            </a:r>
          </a:p>
        </p:txBody>
      </p:sp>
      <p:pic>
        <p:nvPicPr>
          <p:cNvPr id="10" name="Рисунок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13807" y="1136634"/>
            <a:ext cx="3810000" cy="2524125"/>
          </a:xfrm>
          <a:prstGeom prst="rect">
            <a:avLst/>
          </a:prstGeom>
        </p:spPr>
      </p:pic>
    </p:spTree>
    <p:extLst>
      <p:ext uri="{BB962C8B-B14F-4D97-AF65-F5344CB8AC3E}">
        <p14:creationId xmlns:p14="http://schemas.microsoft.com/office/powerpoint/2010/main" val="563053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652120" y="116632"/>
            <a:ext cx="2862064" cy="5909310"/>
          </a:xfrm>
          <a:prstGeom prst="rect">
            <a:avLst/>
          </a:prstGeom>
        </p:spPr>
        <p:txBody>
          <a:bodyPr wrap="square">
            <a:spAutoFit/>
          </a:bodyPr>
          <a:lstStyle/>
          <a:p>
            <a:r>
              <a:rPr lang="ru-RU" dirty="0" smtClean="0">
                <a:effectLst/>
                <a:latin typeface="Times New Roman"/>
                <a:ea typeface="Calibri"/>
              </a:rPr>
              <a:t>В Санкт-Петербурге травертином отделаны станции метро «</a:t>
            </a:r>
            <a:r>
              <a:rPr lang="ru-RU" dirty="0" smtClean="0">
                <a:solidFill>
                  <a:schemeClr val="tx1">
                    <a:lumMod val="95000"/>
                    <a:lumOff val="5000"/>
                  </a:schemeClr>
                </a:solidFill>
                <a:latin typeface="Times New Roman"/>
                <a:ea typeface="Calibri"/>
              </a:rPr>
              <a:t>Выборгская</a:t>
            </a:r>
            <a:r>
              <a:rPr lang="ru-RU" dirty="0" smtClean="0">
                <a:effectLst/>
                <a:latin typeface="Times New Roman"/>
                <a:ea typeface="Calibri"/>
              </a:rPr>
              <a:t>» и </a:t>
            </a:r>
            <a:r>
              <a:rPr lang="ru-RU" dirty="0" smtClean="0">
                <a:effectLst/>
                <a:latin typeface="Calibri"/>
                <a:ea typeface="Calibri"/>
                <a:cs typeface="Times New Roman"/>
              </a:rPr>
              <a:t>«</a:t>
            </a:r>
            <a:r>
              <a:rPr lang="ru-RU" u="none" strike="noStrike" dirty="0" smtClean="0">
                <a:effectLst/>
                <a:latin typeface="Times New Roman"/>
                <a:ea typeface="Calibri"/>
              </a:rPr>
              <a:t>Озерки</a:t>
            </a:r>
            <a:r>
              <a:rPr lang="ru-RU" sz="1400" dirty="0" smtClean="0">
                <a:effectLst/>
                <a:latin typeface="Calibri"/>
                <a:ea typeface="Calibri"/>
                <a:cs typeface="Times New Roman"/>
              </a:rPr>
              <a:t>»</a:t>
            </a:r>
            <a:r>
              <a:rPr lang="ru-RU" dirty="0" smtClean="0">
                <a:effectLst/>
                <a:latin typeface="Times New Roman"/>
                <a:ea typeface="Calibri"/>
              </a:rPr>
              <a:t> </a:t>
            </a:r>
            <a:r>
              <a:rPr lang="ru-RU" u="none" strike="noStrike" dirty="0" smtClean="0">
                <a:solidFill>
                  <a:srgbClr val="0000FF"/>
                </a:solidFill>
                <a:effectLst/>
                <a:latin typeface="Times New Roman"/>
                <a:ea typeface="Calibri"/>
              </a:rPr>
              <a:t>.</a:t>
            </a:r>
            <a:r>
              <a:rPr lang="ru-RU" dirty="0" smtClean="0">
                <a:effectLst/>
                <a:latin typeface="Times New Roman"/>
                <a:ea typeface="Calibri"/>
              </a:rPr>
              <a:t> В убранстве Петровских ворот в Петропавловской крепости также присутствует местный травертин, отличающийся пористой фактурой и серым цветом, который он приобрел со временем. Пудостский травертин использовался при строительстве Петропавловской крепости, царских дворцов в Петербурге, а также загородных резиденций - Петергофа, Стрельны, Дубков, Царского Села</a:t>
            </a:r>
            <a:r>
              <a:rPr lang="ru-RU" dirty="0" smtClean="0">
                <a:solidFill>
                  <a:srgbClr val="303030"/>
                </a:solidFill>
                <a:effectLst/>
                <a:latin typeface="Times New Roman"/>
                <a:ea typeface="Calibri"/>
              </a:rPr>
              <a:t>.</a:t>
            </a:r>
            <a:r>
              <a:rPr lang="ru-RU" dirty="0" smtClean="0">
                <a:effectLst/>
                <a:latin typeface="Times New Roman"/>
                <a:ea typeface="Calibri"/>
              </a:rPr>
              <a:t> </a:t>
            </a:r>
            <a:endParaRPr lang="ru-RU" dirty="0"/>
          </a:p>
        </p:txBody>
      </p:sp>
      <p:pic>
        <p:nvPicPr>
          <p:cNvPr id="4098" name="Picture 2" descr="https://fb.ru/misc/i/gallery/39511/1175354.jpg?165905002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16632"/>
            <a:ext cx="4743450" cy="2390775"/>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3515924" y="2507407"/>
            <a:ext cx="1644746" cy="369332"/>
          </a:xfrm>
          <a:prstGeom prst="rect">
            <a:avLst/>
          </a:prstGeom>
        </p:spPr>
        <p:txBody>
          <a:bodyPr wrap="none">
            <a:spAutoFit/>
          </a:bodyPr>
          <a:lstStyle/>
          <a:p>
            <a:r>
              <a:rPr lang="ru-RU" i="1" dirty="0">
                <a:solidFill>
                  <a:prstClr val="black"/>
                </a:solidFill>
                <a:latin typeface="Times New Roman"/>
                <a:ea typeface="Calibri"/>
              </a:rPr>
              <a:t>«</a:t>
            </a:r>
            <a:r>
              <a:rPr lang="ru-RU" i="1" dirty="0">
                <a:solidFill>
                  <a:prstClr val="black">
                    <a:lumMod val="95000"/>
                    <a:lumOff val="5000"/>
                  </a:prstClr>
                </a:solidFill>
                <a:latin typeface="Times New Roman"/>
                <a:ea typeface="Calibri"/>
              </a:rPr>
              <a:t>Выборгская</a:t>
            </a:r>
            <a:r>
              <a:rPr lang="ru-RU" i="1" dirty="0">
                <a:solidFill>
                  <a:prstClr val="black"/>
                </a:solidFill>
                <a:latin typeface="Times New Roman"/>
                <a:ea typeface="Calibri"/>
              </a:rPr>
              <a:t>» </a:t>
            </a:r>
            <a:endParaRPr lang="ru-RU" i="1" dirty="0"/>
          </a:p>
        </p:txBody>
      </p:sp>
      <p:pic>
        <p:nvPicPr>
          <p:cNvPr id="4102" name="Picture 6" descr="https://avatars.mds.yandex.net/i?id=7bf227dab3be35b4bee7b1456f6117d308974527-7598369-images-thumbs&amp;n=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3071287"/>
            <a:ext cx="4572000" cy="3048001"/>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3089916" y="6119599"/>
            <a:ext cx="2109552" cy="369332"/>
          </a:xfrm>
          <a:prstGeom prst="rect">
            <a:avLst/>
          </a:prstGeom>
        </p:spPr>
        <p:txBody>
          <a:bodyPr wrap="none">
            <a:spAutoFit/>
          </a:bodyPr>
          <a:lstStyle/>
          <a:p>
            <a:r>
              <a:rPr lang="ru-RU" dirty="0" smtClean="0">
                <a:solidFill>
                  <a:prstClr val="black"/>
                </a:solidFill>
                <a:latin typeface="Times New Roman"/>
                <a:ea typeface="Calibri"/>
              </a:rPr>
              <a:t>Петровские ворота </a:t>
            </a:r>
            <a:endParaRPr lang="ru-RU" dirty="0"/>
          </a:p>
        </p:txBody>
      </p:sp>
    </p:spTree>
    <p:extLst>
      <p:ext uri="{BB962C8B-B14F-4D97-AF65-F5344CB8AC3E}">
        <p14:creationId xmlns:p14="http://schemas.microsoft.com/office/powerpoint/2010/main" val="22287723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300192" y="908720"/>
            <a:ext cx="2358008" cy="4531818"/>
          </a:xfrm>
          <a:prstGeom prst="rect">
            <a:avLst/>
          </a:prstGeom>
        </p:spPr>
        <p:txBody>
          <a:bodyPr wrap="square">
            <a:spAutoFit/>
          </a:bodyPr>
          <a:lstStyle/>
          <a:p>
            <a:pPr>
              <a:lnSpc>
                <a:spcPct val="115000"/>
              </a:lnSpc>
              <a:spcAft>
                <a:spcPts val="1000"/>
              </a:spcAft>
            </a:pPr>
            <a:r>
              <a:rPr lang="ru-RU" dirty="0" smtClean="0">
                <a:solidFill>
                  <a:srgbClr val="000000"/>
                </a:solidFill>
                <a:effectLst/>
                <a:latin typeface="Times New Roman"/>
                <a:ea typeface="Calibri"/>
                <a:cs typeface="Times New Roman"/>
              </a:rPr>
              <a:t>Из круглых болванок пудостского травертина собраны наружные колонны Казанского собора. Из него же изваяны скульптурные группы у главного въезда во двор Адмиралтейства, скульптура Невы и других рек у Ростральных колонн на стрелке В.О</a:t>
            </a:r>
            <a:endParaRPr lang="ru-RU" sz="1400" dirty="0">
              <a:effectLst/>
              <a:latin typeface="Calibri"/>
              <a:ea typeface="Calibri"/>
              <a:cs typeface="Times New Roman"/>
            </a:endParaRPr>
          </a:p>
        </p:txBody>
      </p:sp>
      <p:pic>
        <p:nvPicPr>
          <p:cNvPr id="3" name="Рисунок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9552" y="93875"/>
            <a:ext cx="4572000" cy="3056021"/>
          </a:xfrm>
          <a:prstGeom prst="rect">
            <a:avLst/>
          </a:prstGeom>
        </p:spPr>
      </p:pic>
      <p:pic>
        <p:nvPicPr>
          <p:cNvPr id="3074" name="Picture 2" descr="Детали колонны: носы кораблей с русалками"/>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1923" y="3535692"/>
            <a:ext cx="4367257" cy="29115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21000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716016" y="116632"/>
            <a:ext cx="3942184" cy="5355312"/>
          </a:xfrm>
          <a:prstGeom prst="rect">
            <a:avLst/>
          </a:prstGeom>
        </p:spPr>
        <p:txBody>
          <a:bodyPr wrap="square">
            <a:spAutoFit/>
          </a:bodyPr>
          <a:lstStyle/>
          <a:p>
            <a:r>
              <a:rPr lang="ru-RU" dirty="0" smtClean="0">
                <a:latin typeface="Times New Roman" panose="02020603050405020304" pitchFamily="18" charset="0"/>
                <a:cs typeface="Times New Roman" panose="02020603050405020304" pitchFamily="18" charset="0"/>
              </a:rPr>
              <a:t>Главным месторождением травертина принято считать Италию. Здесь, в старинном городе Тибуре (ныне — Тиволи) были найдены первые месторождения этой горной породы. Именно поэтому травертин и прозвали древнем камнем из Тибура. Сегодня месторождения травертина имеются и во многих других странах мира: в Греции, Иране, Португалии, Германии и других. В России травертин добывается на Камчатке, в Ленинградской области, а также в районе Пятигорска. Но, пожалуй, самым известным месторождением травертина стала Турецкая Памуккале —  </a:t>
            </a:r>
            <a:r>
              <a:rPr lang="ru-RU" dirty="0" err="1" smtClean="0">
                <a:latin typeface="Times New Roman" panose="02020603050405020304" pitchFamily="18" charset="0"/>
                <a:cs typeface="Times New Roman" panose="02020603050405020304" pitchFamily="18" charset="0"/>
              </a:rPr>
              <a:t>травертиновые</a:t>
            </a:r>
            <a:r>
              <a:rPr lang="ru-RU" dirty="0" smtClean="0">
                <a:latin typeface="Times New Roman" panose="02020603050405020304" pitchFamily="18" charset="0"/>
                <a:cs typeface="Times New Roman" panose="02020603050405020304" pitchFamily="18" charset="0"/>
              </a:rPr>
              <a:t> отложения на склонах этой горы входят в список мирового населения ЮНЕСКО.</a:t>
            </a:r>
            <a:endParaRPr lang="ru-RU" dirty="0">
              <a:latin typeface="Times New Roman" panose="02020603050405020304" pitchFamily="18" charset="0"/>
              <a:cs typeface="Times New Roman" panose="02020603050405020304" pitchFamily="18" charset="0"/>
            </a:endParaRPr>
          </a:p>
        </p:txBody>
      </p:sp>
      <p:pic>
        <p:nvPicPr>
          <p:cNvPr id="2052" name="Picture 4" descr="Травертины Памуккал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41346"/>
            <a:ext cx="4000500" cy="6000750"/>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1760378" y="6237312"/>
            <a:ext cx="2045625" cy="338554"/>
          </a:xfrm>
          <a:prstGeom prst="rect">
            <a:avLst/>
          </a:prstGeom>
        </p:spPr>
        <p:txBody>
          <a:bodyPr wrap="none">
            <a:spAutoFit/>
          </a:bodyPr>
          <a:lstStyle/>
          <a:p>
            <a:r>
              <a:rPr lang="ru-RU" sz="1600" i="1" dirty="0" smtClean="0">
                <a:latin typeface="Times New Roman" panose="02020603050405020304" pitchFamily="18" charset="0"/>
                <a:cs typeface="Times New Roman" panose="02020603050405020304" pitchFamily="18" charset="0"/>
              </a:rPr>
              <a:t>Турецкая Памуккале </a:t>
            </a:r>
            <a:endParaRPr lang="ru-RU" sz="16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319315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79712" y="188639"/>
            <a:ext cx="5208477" cy="646331"/>
          </a:xfrm>
          <a:prstGeom prst="rect">
            <a:avLst/>
          </a:prstGeom>
          <a:noFill/>
        </p:spPr>
        <p:txBody>
          <a:bodyPr wrap="none" rtlCol="0">
            <a:spAutoFit/>
          </a:bodyPr>
          <a:lstStyle/>
          <a:p>
            <a:pPr algn="ctr"/>
            <a:r>
              <a:rPr lang="ru-RU" dirty="0" smtClean="0"/>
              <a:t>Творческая деятельность</a:t>
            </a:r>
          </a:p>
          <a:p>
            <a:pPr algn="ctr"/>
            <a:r>
              <a:rPr lang="ru-RU" dirty="0" smtClean="0"/>
              <a:t>Ручной труд  «Я – дизайнер – пол для кухни»</a:t>
            </a:r>
            <a:endParaRPr lang="ru-RU" dirty="0"/>
          </a:p>
        </p:txBody>
      </p:sp>
      <p:pic>
        <p:nvPicPr>
          <p:cNvPr id="3" name="Рисунок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550" y="878915"/>
            <a:ext cx="2025974" cy="1519480"/>
          </a:xfrm>
          <a:prstGeom prst="rect">
            <a:avLst/>
          </a:prstGeom>
        </p:spPr>
      </p:pic>
      <p:pic>
        <p:nvPicPr>
          <p:cNvPr id="4" name="Рисунок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07354" y="1211577"/>
            <a:ext cx="2330455" cy="1747841"/>
          </a:xfrm>
          <a:prstGeom prst="rect">
            <a:avLst/>
          </a:prstGeom>
        </p:spPr>
      </p:pic>
      <p:pic>
        <p:nvPicPr>
          <p:cNvPr id="5" name="Рисунок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37705" y="1226657"/>
            <a:ext cx="2295864" cy="1721899"/>
          </a:xfrm>
          <a:prstGeom prst="rect">
            <a:avLst/>
          </a:prstGeom>
        </p:spPr>
      </p:pic>
      <p:pic>
        <p:nvPicPr>
          <p:cNvPr id="6" name="Рисунок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400000">
            <a:off x="6968137" y="898391"/>
            <a:ext cx="2003715" cy="1502786"/>
          </a:xfrm>
          <a:prstGeom prst="rect">
            <a:avLst/>
          </a:prstGeom>
        </p:spPr>
      </p:pic>
      <p:pic>
        <p:nvPicPr>
          <p:cNvPr id="7" name="Рисунок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51922" y="4062311"/>
            <a:ext cx="2272229" cy="1704171"/>
          </a:xfrm>
          <a:prstGeom prst="rect">
            <a:avLst/>
          </a:prstGeom>
        </p:spPr>
      </p:pic>
      <p:pic>
        <p:nvPicPr>
          <p:cNvPr id="8" name="Рисунок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275856" y="4060567"/>
            <a:ext cx="2267744" cy="1700808"/>
          </a:xfrm>
          <a:prstGeom prst="rect">
            <a:avLst/>
          </a:prstGeom>
        </p:spPr>
      </p:pic>
      <p:pic>
        <p:nvPicPr>
          <p:cNvPr id="9" name="Рисунок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070470" y="4060567"/>
            <a:ext cx="2235437" cy="1676578"/>
          </a:xfrm>
          <a:prstGeom prst="rect">
            <a:avLst/>
          </a:prstGeom>
        </p:spPr>
      </p:pic>
      <p:sp>
        <p:nvSpPr>
          <p:cNvPr id="10" name="TextBox 9"/>
          <p:cNvSpPr txBox="1"/>
          <p:nvPr/>
        </p:nvSpPr>
        <p:spPr>
          <a:xfrm>
            <a:off x="1445761" y="2722583"/>
            <a:ext cx="274434" cy="307777"/>
          </a:xfrm>
          <a:prstGeom prst="rect">
            <a:avLst/>
          </a:prstGeom>
          <a:noFill/>
        </p:spPr>
        <p:txBody>
          <a:bodyPr wrap="none" rtlCol="0">
            <a:spAutoFit/>
          </a:bodyPr>
          <a:lstStyle/>
          <a:p>
            <a:r>
              <a:rPr lang="ru-RU" sz="1400" dirty="0">
                <a:latin typeface="Times New Roman" panose="02020603050405020304" pitchFamily="18" charset="0"/>
                <a:cs typeface="Times New Roman" panose="02020603050405020304" pitchFamily="18" charset="0"/>
              </a:rPr>
              <a:t>1</a:t>
            </a:r>
          </a:p>
        </p:txBody>
      </p:sp>
      <p:sp>
        <p:nvSpPr>
          <p:cNvPr id="11" name="TextBox 10"/>
          <p:cNvSpPr txBox="1"/>
          <p:nvPr/>
        </p:nvSpPr>
        <p:spPr>
          <a:xfrm>
            <a:off x="3942995" y="2959418"/>
            <a:ext cx="284052" cy="307777"/>
          </a:xfrm>
          <a:prstGeom prst="rect">
            <a:avLst/>
          </a:prstGeom>
          <a:noFill/>
        </p:spPr>
        <p:txBody>
          <a:bodyPr wrap="none" rtlCol="0">
            <a:spAutoFit/>
          </a:bodyPr>
          <a:lstStyle/>
          <a:p>
            <a:r>
              <a:rPr lang="ru-RU" sz="1400" dirty="0" smtClean="0">
                <a:latin typeface="Times New Roman" panose="02020603050405020304" pitchFamily="18" charset="0"/>
                <a:cs typeface="Times New Roman" panose="02020603050405020304" pitchFamily="18" charset="0"/>
              </a:rPr>
              <a:t>2</a:t>
            </a:r>
            <a:endParaRPr lang="ru-RU" sz="1400" dirty="0">
              <a:latin typeface="Times New Roman" panose="02020603050405020304" pitchFamily="18" charset="0"/>
              <a:cs typeface="Times New Roman" panose="02020603050405020304" pitchFamily="18" charset="0"/>
            </a:endParaRPr>
          </a:p>
        </p:txBody>
      </p:sp>
      <p:sp>
        <p:nvSpPr>
          <p:cNvPr id="12" name="TextBox 11"/>
          <p:cNvSpPr txBox="1"/>
          <p:nvPr/>
        </p:nvSpPr>
        <p:spPr>
          <a:xfrm>
            <a:off x="6470747" y="3077431"/>
            <a:ext cx="274434" cy="307777"/>
          </a:xfrm>
          <a:prstGeom prst="rect">
            <a:avLst/>
          </a:prstGeom>
          <a:noFill/>
        </p:spPr>
        <p:txBody>
          <a:bodyPr wrap="none" rtlCol="0">
            <a:spAutoFit/>
          </a:bodyPr>
          <a:lstStyle/>
          <a:p>
            <a:r>
              <a:rPr lang="ru-RU" sz="1400" dirty="0" smtClean="0">
                <a:latin typeface="Times New Roman" panose="02020603050405020304" pitchFamily="18" charset="0"/>
                <a:cs typeface="Times New Roman" panose="02020603050405020304" pitchFamily="18" charset="0"/>
              </a:rPr>
              <a:t>3</a:t>
            </a:r>
            <a:endParaRPr lang="ru-RU" sz="1400" dirty="0">
              <a:latin typeface="Times New Roman" panose="02020603050405020304" pitchFamily="18" charset="0"/>
              <a:cs typeface="Times New Roman" panose="02020603050405020304" pitchFamily="18" charset="0"/>
            </a:endParaRPr>
          </a:p>
        </p:txBody>
      </p:sp>
      <p:sp>
        <p:nvSpPr>
          <p:cNvPr id="13" name="TextBox 12"/>
          <p:cNvSpPr txBox="1"/>
          <p:nvPr/>
        </p:nvSpPr>
        <p:spPr>
          <a:xfrm>
            <a:off x="8370102" y="2595775"/>
            <a:ext cx="274434" cy="307777"/>
          </a:xfrm>
          <a:prstGeom prst="rect">
            <a:avLst/>
          </a:prstGeom>
          <a:noFill/>
        </p:spPr>
        <p:txBody>
          <a:bodyPr wrap="none" rtlCol="0">
            <a:spAutoFit/>
          </a:bodyPr>
          <a:lstStyle/>
          <a:p>
            <a:r>
              <a:rPr lang="ru-RU" sz="1400" dirty="0" smtClean="0">
                <a:latin typeface="Times New Roman" panose="02020603050405020304" pitchFamily="18" charset="0"/>
                <a:cs typeface="Times New Roman" panose="02020603050405020304" pitchFamily="18" charset="0"/>
              </a:rPr>
              <a:t>4</a:t>
            </a:r>
            <a:endParaRPr lang="ru-RU" sz="1400" dirty="0">
              <a:latin typeface="Times New Roman" panose="02020603050405020304" pitchFamily="18" charset="0"/>
              <a:cs typeface="Times New Roman" panose="02020603050405020304" pitchFamily="18" charset="0"/>
            </a:endParaRPr>
          </a:p>
        </p:txBody>
      </p:sp>
      <p:sp>
        <p:nvSpPr>
          <p:cNvPr id="14" name="TextBox 13"/>
          <p:cNvSpPr txBox="1"/>
          <p:nvPr/>
        </p:nvSpPr>
        <p:spPr>
          <a:xfrm>
            <a:off x="2250291" y="5949280"/>
            <a:ext cx="422835" cy="307777"/>
          </a:xfrm>
          <a:prstGeom prst="rect">
            <a:avLst/>
          </a:prstGeom>
          <a:noFill/>
        </p:spPr>
        <p:txBody>
          <a:bodyPr wrap="square" rtlCol="0">
            <a:spAutoFit/>
          </a:bodyPr>
          <a:lstStyle/>
          <a:p>
            <a:r>
              <a:rPr lang="ru-RU" sz="1400" dirty="0" smtClean="0">
                <a:latin typeface="Times New Roman" panose="02020603050405020304" pitchFamily="18" charset="0"/>
                <a:cs typeface="Times New Roman" panose="02020603050405020304" pitchFamily="18" charset="0"/>
              </a:rPr>
              <a:t>5</a:t>
            </a:r>
            <a:endParaRPr lang="ru-RU" sz="1400" dirty="0">
              <a:latin typeface="Times New Roman" panose="02020603050405020304" pitchFamily="18" charset="0"/>
              <a:cs typeface="Times New Roman" panose="02020603050405020304" pitchFamily="18" charset="0"/>
            </a:endParaRPr>
          </a:p>
        </p:txBody>
      </p:sp>
      <p:sp>
        <p:nvSpPr>
          <p:cNvPr id="15" name="TextBox 14"/>
          <p:cNvSpPr txBox="1"/>
          <p:nvPr/>
        </p:nvSpPr>
        <p:spPr>
          <a:xfrm>
            <a:off x="5136525" y="5949280"/>
            <a:ext cx="407075" cy="307777"/>
          </a:xfrm>
          <a:prstGeom prst="rect">
            <a:avLst/>
          </a:prstGeom>
          <a:noFill/>
        </p:spPr>
        <p:txBody>
          <a:bodyPr wrap="square" rtlCol="0">
            <a:spAutoFit/>
          </a:bodyPr>
          <a:lstStyle/>
          <a:p>
            <a:r>
              <a:rPr lang="ru-RU" sz="1400" dirty="0" smtClean="0">
                <a:latin typeface="Times New Roman" panose="02020603050405020304" pitchFamily="18" charset="0"/>
                <a:cs typeface="Times New Roman" panose="02020603050405020304" pitchFamily="18" charset="0"/>
              </a:rPr>
              <a:t>6</a:t>
            </a:r>
            <a:endParaRPr lang="ru-RU" sz="1400" dirty="0">
              <a:latin typeface="Times New Roman" panose="02020603050405020304" pitchFamily="18" charset="0"/>
              <a:cs typeface="Times New Roman" panose="02020603050405020304" pitchFamily="18" charset="0"/>
            </a:endParaRPr>
          </a:p>
        </p:txBody>
      </p:sp>
      <p:sp>
        <p:nvSpPr>
          <p:cNvPr id="16" name="TextBox 15"/>
          <p:cNvSpPr txBox="1"/>
          <p:nvPr/>
        </p:nvSpPr>
        <p:spPr>
          <a:xfrm>
            <a:off x="7785422" y="5949279"/>
            <a:ext cx="274434" cy="307777"/>
          </a:xfrm>
          <a:prstGeom prst="rect">
            <a:avLst/>
          </a:prstGeom>
          <a:noFill/>
        </p:spPr>
        <p:txBody>
          <a:bodyPr wrap="none" rtlCol="0">
            <a:spAutoFit/>
          </a:bodyPr>
          <a:lstStyle/>
          <a:p>
            <a:r>
              <a:rPr lang="ru-RU" sz="1400" dirty="0" smtClean="0">
                <a:latin typeface="Times New Roman" panose="02020603050405020304" pitchFamily="18" charset="0"/>
                <a:cs typeface="Times New Roman" panose="02020603050405020304" pitchFamily="18" charset="0"/>
              </a:rPr>
              <a:t>7</a:t>
            </a:r>
            <a:endParaRPr lang="ru-RU"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1222609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Эркер">
  <a:themeElements>
    <a:clrScheme name="Эркер">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Эркер">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Эркер">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287</TotalTime>
  <Words>759</Words>
  <Application>Microsoft Office PowerPoint</Application>
  <PresentationFormat>Экран (4:3)</PresentationFormat>
  <Paragraphs>54</Paragraphs>
  <Slides>13</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13</vt:i4>
      </vt:variant>
    </vt:vector>
  </HeadingPairs>
  <TitlesOfParts>
    <vt:vector size="14" baseType="lpstr">
      <vt:lpstr>Эркер</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Юляша</dc:creator>
  <cp:lastModifiedBy>Юляша</cp:lastModifiedBy>
  <cp:revision>28</cp:revision>
  <dcterms:created xsi:type="dcterms:W3CDTF">2023-01-04T09:28:51Z</dcterms:created>
  <dcterms:modified xsi:type="dcterms:W3CDTF">2023-01-04T16:13:08Z</dcterms:modified>
</cp:coreProperties>
</file>