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1.jpg" ContentType="image/png"/>
  <Override PartName="/ppt/media/image34.jpg" ContentType="image/png"/>
  <Override PartName="/ppt/media/image36.jpg" ContentType="image/png"/>
  <Override PartName="/ppt/media/image37.jpg" ContentType="image/png"/>
  <Override PartName="/ppt/media/image3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0" r:id="rId3"/>
    <p:sldId id="262" r:id="rId4"/>
    <p:sldId id="259" r:id="rId5"/>
    <p:sldId id="258" r:id="rId6"/>
    <p:sldId id="263" r:id="rId7"/>
    <p:sldId id="264" r:id="rId8"/>
    <p:sldId id="268" r:id="rId9"/>
    <p:sldId id="265" r:id="rId10"/>
    <p:sldId id="25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5F98-FF91-4F2C-BCA0-240E1BC2CC9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096B-2E29-4A41-835F-12ED598A9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94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5F98-FF91-4F2C-BCA0-240E1BC2CC9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096B-2E29-4A41-835F-12ED598A9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58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5F98-FF91-4F2C-BCA0-240E1BC2CC9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096B-2E29-4A41-835F-12ED598A9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05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5F98-FF91-4F2C-BCA0-240E1BC2CC9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096B-2E29-4A41-835F-12ED598A9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39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5F98-FF91-4F2C-BCA0-240E1BC2CC9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096B-2E29-4A41-835F-12ED598A9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84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5F98-FF91-4F2C-BCA0-240E1BC2CC9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096B-2E29-4A41-835F-12ED598A9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374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5F98-FF91-4F2C-BCA0-240E1BC2CC9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096B-2E29-4A41-835F-12ED598A9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40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5F98-FF91-4F2C-BCA0-240E1BC2CC9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096B-2E29-4A41-835F-12ED598A9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426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5F98-FF91-4F2C-BCA0-240E1BC2CC9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096B-2E29-4A41-835F-12ED598A9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2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5F98-FF91-4F2C-BCA0-240E1BC2CC9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096B-2E29-4A41-835F-12ED598A9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702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5F98-FF91-4F2C-BCA0-240E1BC2CC9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096B-2E29-4A41-835F-12ED598A9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29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D5F98-FF91-4F2C-BCA0-240E1BC2CC9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7096B-2E29-4A41-835F-12ED598A9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7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11" Type="http://schemas.openxmlformats.org/officeDocument/2006/relationships/image" Target="../media/image39.jp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sz="2250" spc="1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Gadugi" panose="020B0502040204020203" pitchFamily="34" charset="0"/>
              </a:rPr>
              <a:t>«Целевые прогулки и экскурсии выходного дня для дошкольников, посвященные </a:t>
            </a:r>
            <a:r>
              <a:rPr lang="ru-RU" sz="2250" spc="1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Gadugi" panose="020B0502040204020203" pitchFamily="34" charset="0"/>
              </a:rPr>
              <a:t>неделе «Культура – детям»</a:t>
            </a:r>
            <a:endParaRPr lang="ru-RU" sz="2250" spc="1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  <a:ea typeface="Gadug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38582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sz="6000" spc="100" dirty="0" smtClean="0">
                <a:solidFill>
                  <a:srgbClr val="E7E6E6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4000" spc="1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«Музей + Театр</a:t>
            </a:r>
            <a:r>
              <a:rPr lang="ru-RU" sz="4000" spc="1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»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4005" y="6027003"/>
            <a:ext cx="12192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sz="2200" spc="1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ОДОД СПб ГБПОУ «Академия ледовых видов спорта «Динамо Санкт-Петербург»</a:t>
            </a:r>
          </a:p>
          <a:p>
            <a:pPr lvl="0" algn="ctr" defTabSz="914400"/>
            <a:r>
              <a:rPr lang="ru-RU" sz="2200" spc="1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Трошкова Анастасия Петровна, воспитатель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57" y="1856849"/>
            <a:ext cx="8071264" cy="4170154"/>
          </a:xfrm>
          <a:prstGeom prst="rect">
            <a:avLst/>
          </a:prstGeom>
          <a:ln>
            <a:noFill/>
          </a:ln>
          <a:effectLst>
            <a:softEdge rad="8890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738" y="1031931"/>
            <a:ext cx="8370533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1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735" y="190681"/>
            <a:ext cx="9687384" cy="24386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328" y="2267768"/>
            <a:ext cx="6785579" cy="44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5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9" b="4720"/>
          <a:stretch/>
        </p:blipFill>
        <p:spPr>
          <a:xfrm>
            <a:off x="5466544" y="1310258"/>
            <a:ext cx="6029051" cy="2875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42796" y="100376"/>
            <a:ext cx="1123535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Фонтанный дом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евероятной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красоты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Шереметевский дворец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стоит между набережной реки Фонтанки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честь которой его и назвали) и Литейным проспектом.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Шедевр архитектуры русского барокко. Именно там находится знаменитый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Музей Анны Ахматовой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Мемориальная квартира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расположена в садовом флигеле дворца, здесь поэтесса прожила почти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30 лет. Обстановка, личные вещи и рукописи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автора - все это доступно посетителям.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Попасть в музей можно через арку со стороны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Литейного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проспекта. Найти вход не 														 составит труда: увидите огромный портрет 											   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Ахматовой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стихийно исписанные строками 								     	      				      из ее стихотворений стены.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8150" t="9625" r="32965" b="12289"/>
          <a:stretch/>
        </p:blipFill>
        <p:spPr>
          <a:xfrm>
            <a:off x="5192012" y="4259600"/>
            <a:ext cx="2511507" cy="2500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96" y="4255360"/>
            <a:ext cx="4293098" cy="2500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8" t="10572" b="3877"/>
          <a:stretch/>
        </p:blipFill>
        <p:spPr>
          <a:xfrm>
            <a:off x="7959638" y="4255360"/>
            <a:ext cx="3535957" cy="2504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406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9958" y="-108642"/>
            <a:ext cx="10926332" cy="6883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spc="1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Фонтанный дом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идут не только «в гости» к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А. Ахматовой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 В первую очередь, здание связано с несколькими поколениями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графов Шереметевых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 Участок на берегу Фонтанки достался военачальнику и дипломату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Борису Шереметеву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за военные заслуги в первой четверти XVIII века. За несколько столетий усадьба не раз перестраивалась и разрослась до впечатляющего дворца с просторным садом во внутреннем дворе. До революции 1917 года здесь успели пожить пять поколений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Шереметевых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а после дворец был национализирован. В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Фонтанном доме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был открыт Музей дворянского быта и быта крепостных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    XVIII–XX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веков, в основу которого легло частное собрание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Шереметевых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(живопись, скульптура, библиотека и многое другое). А во флигеле дворца разместили служебные квартиры для сотрудников музеев и других госучреждений. Волею судьбы в одной из них и оказалась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Анна Ахматова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: она прожила в квартире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№44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с середины 1920-х годов до 1952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года. Изначально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эта самая квартира строилась для дочери графа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Шереметева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: просторные комнаты, кухня, коридор, помещения для слуг. Но в 30-е годы XX века квартира стала коммунальной. Такой ее застала и поэтесса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А. Ахматова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 Жилье принадлежало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её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третьему (гражданскому)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мужу - сотруднику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Русского музея, искусствоведу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Николаю Пунину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 Музей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посвященный поэтессе, в этом пространстве открылся в 1989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году - к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столетию со дня рождения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Анны Ахматовой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921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6170" y="0"/>
            <a:ext cx="10855105" cy="3224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spc="1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Что посмотреть в музее Анны Ахматовой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Пространство музея-квартиры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Анны Ахматовой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делится на мемориальную и литературно-историческую части. Первая показывает облик квартиры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Пуниных - Ахматовой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1920–1930 годов, вторая посвящена творчеству поэтессы. Перед посетителями предстанет типичное жилье ленинградской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интеллигенции - вы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увидите прихожую, пройдетесь по коридору, осмотрите общую коммунальную кухню, столовую, кабинет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Пунина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две комнаты разных лет, где жила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А. Ахматова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 Здесь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нет ни одной случайной вещи, все они связаны с серебряным веком и одной из главных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её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представительниц. 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76" y="3176973"/>
            <a:ext cx="4137431" cy="2068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" t="2886" r="3189"/>
          <a:stretch/>
        </p:blipFill>
        <p:spPr>
          <a:xfrm>
            <a:off x="706170" y="3547488"/>
            <a:ext cx="2419546" cy="1698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" t="9738" r="3773"/>
          <a:stretch/>
        </p:blipFill>
        <p:spPr>
          <a:xfrm>
            <a:off x="8351407" y="5278025"/>
            <a:ext cx="3110280" cy="1544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994" y="3176973"/>
            <a:ext cx="4137432" cy="2068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827" y="5278025"/>
            <a:ext cx="2765420" cy="15555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4"/>
          <a:stretch/>
        </p:blipFill>
        <p:spPr>
          <a:xfrm>
            <a:off x="706170" y="5278025"/>
            <a:ext cx="2419546" cy="1548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" t="4134" r="3169"/>
          <a:stretch/>
        </p:blipFill>
        <p:spPr>
          <a:xfrm>
            <a:off x="3152876" y="5278025"/>
            <a:ext cx="2378791" cy="1546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383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4277" y="761853"/>
            <a:ext cx="10836998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Отдельно стоит отметить 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сад Фонтанного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дома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 Живописно здесь в любое время года, но самое популярное время для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посещения - с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мая по октябрь. Здесь можно застать самое начало цветущей весны, бурную зелень лета и все краски осени.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Летом здесь настоящий зеленый оазис, где можно спрятаться от шума мегаполиса, посидеть с книгой в тени деревьев или осмотреть местные достопримечательности.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В летнее время в саду особая атмосфера: гостей в зеленой зоне встречает «Рояль в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кустах» - музыканты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играют на фортепиано.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Здесь есть памятник самой поэтессе, а еще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Осипу Мандельштаму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(памятник «Тень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Мандельштама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») и Прасковье Жемчуговой - графине Шереметевой и многое другое.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01858" y="0"/>
            <a:ext cx="80377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spc="1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Сад Фонтанного дома (Шереметевский сад)</a:t>
            </a:r>
            <a:endParaRPr lang="ru-RU" sz="4000" b="0" i="0" spc="1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" r="2834"/>
          <a:stretch/>
        </p:blipFill>
        <p:spPr>
          <a:xfrm>
            <a:off x="5233081" y="3578348"/>
            <a:ext cx="2562131" cy="1797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5" b="5819"/>
          <a:stretch/>
        </p:blipFill>
        <p:spPr>
          <a:xfrm>
            <a:off x="2423794" y="3578348"/>
            <a:ext cx="2756256" cy="1793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66" y="5419290"/>
            <a:ext cx="1850909" cy="1388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4" r="5058"/>
          <a:stretch/>
        </p:blipFill>
        <p:spPr>
          <a:xfrm>
            <a:off x="6595189" y="5434965"/>
            <a:ext cx="2240637" cy="136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7" y="3937676"/>
            <a:ext cx="1612552" cy="2866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7" t="6818" r="16720" b="6599"/>
          <a:stretch/>
        </p:blipFill>
        <p:spPr>
          <a:xfrm>
            <a:off x="7848243" y="3578348"/>
            <a:ext cx="987583" cy="1788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" t="3400" r="5568" b="7335"/>
          <a:stretch/>
        </p:blipFill>
        <p:spPr>
          <a:xfrm>
            <a:off x="8900764" y="4812392"/>
            <a:ext cx="2660511" cy="1992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"/>
          <a:stretch/>
        </p:blipFill>
        <p:spPr>
          <a:xfrm>
            <a:off x="4311014" y="5434964"/>
            <a:ext cx="2219237" cy="136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r="11869" b="4117"/>
          <a:stretch/>
        </p:blipFill>
        <p:spPr>
          <a:xfrm>
            <a:off x="8900764" y="3578348"/>
            <a:ext cx="1592202" cy="1204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r="5337"/>
          <a:stretch/>
        </p:blipFill>
        <p:spPr>
          <a:xfrm>
            <a:off x="10523896" y="3578348"/>
            <a:ext cx="1037379" cy="1204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993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2526" y="0"/>
            <a:ext cx="10846052" cy="3224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spc="1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Интересные факты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Фонтанном доме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живут рыжие коты, любимчики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посетителей.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Музей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Анны Ахматовой в Фонтанном доме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известен своими хвостатыми «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сотрудниками» - рыжими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котами. В теплое время года они спокойно гуляют по саду и встречают посетителей. Если не встретили их на улице, то скорее всего они прикорнули у гардероба или ждут гостей у касс. Кстати, хвостатые обитатели этих мест очень общительные, дают погладить и сфотографироваться с ними. Старейший и самый известный «хранитель» музея, его талисман 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символ - рыжий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кот по кличке </a:t>
            </a:r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Ося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(на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16-м году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жизни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его не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стало). 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650" y="3619773"/>
            <a:ext cx="2084172" cy="3126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997" y="5332175"/>
            <a:ext cx="2121613" cy="1413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27" y="3619773"/>
            <a:ext cx="2117551" cy="1512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4" t="5001" r="5296"/>
          <a:stretch/>
        </p:blipFill>
        <p:spPr>
          <a:xfrm>
            <a:off x="2635983" y="3619773"/>
            <a:ext cx="4402522" cy="3126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691" y="4245698"/>
            <a:ext cx="4252995" cy="2802420"/>
          </a:xfrm>
          <a:prstGeom prst="rect">
            <a:avLst/>
          </a:prstGeom>
          <a:effectLst>
            <a:softEdge rad="0"/>
          </a:effectLst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7044785" y="3097763"/>
            <a:ext cx="335729" cy="46498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71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3144" y="0"/>
            <a:ext cx="10890024" cy="5388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spc="1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«Музей + Театр в Фонтанном </a:t>
            </a:r>
            <a:r>
              <a:rPr lang="ru-RU" sz="4000" spc="1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Доме»</a:t>
            </a:r>
          </a:p>
          <a:p>
            <a:pPr algn="just">
              <a:spcAft>
                <a:spcPts val="800"/>
              </a:spcAf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«Музей + Театр в Фонтанном Доме» -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это спектакли для всей семьи по лучшим произведениям мировой классики. Герои А. С. Пушкина, Льюиса Кэрролла, Антуана де Сент-Экзюпери, Астрид Линдгрен, Туве Янссон и другие персонажи рассказывают зрителям о любви и дружбе, честности и верности идеалам, рассуждают о волшебстве детства и странном мире взрослых. Каждая постановка - это яркое действо, в котором принимают участие не только актёры, объёмные и теневые куклы, анимационные персонажи, но и публика, мнение которой зачастую влияет на развитие сюжета. В репертуаре - постановки для зрителей любого возраста. Вместе с детьми можно отправиться в путешествие по планетам, где бывает Маленький принц, послушать истории барона Мюнхгаузена о страшном волке, обитающем в заснеженных русских полях, гордом африканском льве и общительном северном медведе… Для детей здесь проходят выставки с элементами игры и интерактива.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Фонтанного Дома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 работает при музее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Анны Ахматовой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с 2002 г.</a:t>
            </a:r>
          </a:p>
          <a:p>
            <a:pPr algn="just">
              <a:spcAft>
                <a:spcPts val="800"/>
              </a:spcAft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51338" y="5882639"/>
            <a:ext cx="3694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Светлана Озерская, режиссёр проекта «Музей + Театр в Фонтанном Доме»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344" y="4603289"/>
            <a:ext cx="1987236" cy="1987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53144" y="4777088"/>
            <a:ext cx="3626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https://www.akhmatova.spb.ru/museum-theater</a:t>
            </a:r>
            <a:endParaRPr lang="ru-RU" dirty="0">
              <a:solidFill>
                <a:schemeClr val="tx2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52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28399" y="-103164"/>
            <a:ext cx="450315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000" spc="100" dirty="0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Детские спектакли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15" y="989831"/>
            <a:ext cx="2617125" cy="1473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13834" y="2400995"/>
            <a:ext cx="2079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«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Ночь перед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Рождеством»  </a:t>
            </a:r>
            <a:r>
              <a:rPr lang="ru-RU" sz="1600" dirty="0" smtClean="0">
                <a:solidFill>
                  <a:prstClr val="black"/>
                </a:solidFill>
                <a:latin typeface="Gabriola" panose="04040605051002020D02" pitchFamily="82" charset="0"/>
              </a:rPr>
              <a:t>По </a:t>
            </a:r>
            <a:r>
              <a:rPr lang="ru-RU" sz="1600" dirty="0">
                <a:solidFill>
                  <a:prstClr val="black"/>
                </a:solidFill>
                <a:latin typeface="Gabriola" panose="04040605051002020D02" pitchFamily="82" charset="0"/>
              </a:rPr>
              <a:t>повести Гоголя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93119" y="880860"/>
            <a:ext cx="459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6+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5464" y="2403449"/>
            <a:ext cx="25642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«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Невероятные путешествия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барона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Мюнхгаузена»</a:t>
            </a:r>
          </a:p>
          <a:p>
            <a:pPr lvl="0" algn="ctr"/>
            <a:r>
              <a:rPr lang="ru-RU" sz="1600" dirty="0">
                <a:solidFill>
                  <a:prstClr val="black"/>
                </a:solidFill>
                <a:latin typeface="Gabriola" panose="04040605051002020D02" pitchFamily="82" charset="0"/>
              </a:rPr>
              <a:t>По произведениям </a:t>
            </a:r>
            <a:endParaRPr lang="ru-RU" sz="1600" dirty="0" smtClean="0">
              <a:solidFill>
                <a:prstClr val="black"/>
              </a:solidFill>
              <a:latin typeface="Gabriola" panose="04040605051002020D02" pitchFamily="82" charset="0"/>
            </a:endParaRP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Gabriola" panose="04040605051002020D02" pitchFamily="82" charset="0"/>
              </a:rPr>
              <a:t>Эриха </a:t>
            </a:r>
            <a:r>
              <a:rPr lang="ru-RU" sz="1600" dirty="0">
                <a:solidFill>
                  <a:prstClr val="black"/>
                </a:solidFill>
                <a:latin typeface="Gabriola" panose="04040605051002020D02" pitchFamily="82" charset="0"/>
              </a:rPr>
              <a:t>Распэ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80" y="984823"/>
            <a:ext cx="2236342" cy="149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584160" y="880860"/>
            <a:ext cx="344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6+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21529" y="2403449"/>
            <a:ext cx="31848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«Ха-Ха-Хармс»</a:t>
            </a:r>
          </a:p>
          <a:p>
            <a:pPr lvl="0" algn="ctr"/>
            <a:r>
              <a:rPr lang="ru-RU" sz="1600" dirty="0">
                <a:solidFill>
                  <a:prstClr val="black"/>
                </a:solidFill>
                <a:latin typeface="Gabriola" panose="04040605051002020D02" pitchFamily="82" charset="0"/>
              </a:rPr>
              <a:t>Интерактивный спектакль по мотивам рассказов и литературных анекдотов Даниила Хармса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570" y="984823"/>
            <a:ext cx="2204327" cy="1469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8473879" y="880860"/>
            <a:ext cx="344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6+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580168" y="2414496"/>
            <a:ext cx="2377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«Одиссея Одиссея»</a:t>
            </a:r>
          </a:p>
          <a:p>
            <a:pPr lvl="0" algn="ctr"/>
            <a:r>
              <a:rPr lang="ru-RU" sz="1600" dirty="0">
                <a:solidFill>
                  <a:prstClr val="black"/>
                </a:solidFill>
                <a:latin typeface="Gabriola" panose="04040605051002020D02" pitchFamily="82" charset="0"/>
              </a:rPr>
              <a:t>По мотивам произведений Гомера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788" y="984734"/>
            <a:ext cx="2201434" cy="1465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1638361" y="882308"/>
            <a:ext cx="344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6+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7999" y="4193535"/>
            <a:ext cx="22386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«Маленький принц»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lvl="0" algn="ctr"/>
            <a:r>
              <a:rPr lang="ru-RU" sz="1600" dirty="0">
                <a:solidFill>
                  <a:prstClr val="black"/>
                </a:solidFill>
                <a:latin typeface="Gabriola" panose="04040605051002020D02" pitchFamily="82" charset="0"/>
              </a:rPr>
              <a:t>По произведению Антуана де Сент-Экзюпери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98" y="3049841"/>
            <a:ext cx="1772065" cy="1179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955126" y="2914677"/>
            <a:ext cx="344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6+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-179085" y="6262299"/>
            <a:ext cx="30175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Сказка про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«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Сказку о царе Салтане»</a:t>
            </a:r>
          </a:p>
          <a:p>
            <a:pPr lvl="0" algn="ctr"/>
            <a:r>
              <a:rPr lang="ru-RU" sz="1600" dirty="0">
                <a:solidFill>
                  <a:prstClr val="black"/>
                </a:solidFill>
                <a:latin typeface="Gabriola" panose="04040605051002020D02" pitchFamily="82" charset="0"/>
              </a:rPr>
              <a:t>По сказке А</a:t>
            </a:r>
            <a:r>
              <a:rPr lang="ru-RU" sz="1600" dirty="0" smtClean="0">
                <a:solidFill>
                  <a:prstClr val="black"/>
                </a:solidFill>
                <a:latin typeface="Gabriola" panose="04040605051002020D02" pitchFamily="82" charset="0"/>
              </a:rPr>
              <a:t>. С</a:t>
            </a:r>
            <a:r>
              <a:rPr lang="ru-RU" sz="1600" dirty="0">
                <a:solidFill>
                  <a:prstClr val="black"/>
                </a:solidFill>
                <a:latin typeface="Gabriola" panose="04040605051002020D02" pitchFamily="82" charset="0"/>
              </a:rPr>
              <a:t>. Пушкина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45" y="5064028"/>
            <a:ext cx="1775518" cy="1254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1955126" y="4951017"/>
            <a:ext cx="344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6+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376608" y="5340055"/>
            <a:ext cx="2886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«Сказки для тех, кто ещё не вырос»</a:t>
            </a:r>
          </a:p>
          <a:p>
            <a:pPr lvl="0" algn="ctr"/>
            <a:r>
              <a:rPr lang="ru-RU" sz="1600" dirty="0">
                <a:solidFill>
                  <a:prstClr val="black"/>
                </a:solidFill>
                <a:latin typeface="Gabriola" panose="04040605051002020D02" pitchFamily="82" charset="0"/>
              </a:rPr>
              <a:t>По произведения Эжена Ионеско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54" y="3818415"/>
            <a:ext cx="2309312" cy="1521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4739606" y="3695535"/>
            <a:ext cx="344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6+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95266" y="5723690"/>
            <a:ext cx="30769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«Питер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Пэн, или второй поворот направо, а дальше прямо до самого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утра»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lvl="0" algn="ctr"/>
            <a:r>
              <a:rPr lang="ru-RU" sz="1600" dirty="0">
                <a:solidFill>
                  <a:prstClr val="black"/>
                </a:solidFill>
                <a:latin typeface="Gabriola" panose="04040605051002020D02" pitchFamily="82" charset="0"/>
              </a:rPr>
              <a:t>По мотивам произведений Джеймса Мэтью Барри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78" y="3818415"/>
            <a:ext cx="2671628" cy="1901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Прямоугольник 28"/>
          <p:cNvSpPr/>
          <p:nvPr/>
        </p:nvSpPr>
        <p:spPr>
          <a:xfrm>
            <a:off x="7572613" y="3718500"/>
            <a:ext cx="344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6+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934325" y="5765729"/>
            <a:ext cx="2007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«Снежная королева»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lvl="0" algn="ctr"/>
            <a:r>
              <a:rPr lang="ru-RU" sz="1600" dirty="0">
                <a:solidFill>
                  <a:prstClr val="black"/>
                </a:solidFill>
                <a:latin typeface="Gabriola" panose="04040605051002020D02" pitchFamily="82" charset="0"/>
              </a:rPr>
              <a:t>По мотивам сказки Ханса Кристиана Андерсена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06" y="3818415"/>
            <a:ext cx="1365319" cy="1909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Прямоугольник 31"/>
          <p:cNvSpPr/>
          <p:nvPr/>
        </p:nvSpPr>
        <p:spPr>
          <a:xfrm>
            <a:off x="9273153" y="3709586"/>
            <a:ext cx="344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6+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264" y="3818103"/>
            <a:ext cx="2141981" cy="1427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TextBox 33"/>
          <p:cNvSpPr txBox="1"/>
          <p:nvPr/>
        </p:nvSpPr>
        <p:spPr>
          <a:xfrm>
            <a:off x="9647027" y="5189342"/>
            <a:ext cx="23724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Gabriola" panose="04040605051002020D02" pitchFamily="82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"Дюймовочка"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/>
            </a: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</a:br>
            <a:r>
              <a:rPr lang="ru-RU" sz="1600" dirty="0">
                <a:solidFill>
                  <a:srgbClr val="000000"/>
                </a:solidFill>
                <a:latin typeface="Gabriola" panose="04040605051002020D02" pitchFamily="82" charset="0"/>
              </a:rPr>
              <a:t>По мотивам сказки Андерсена.  </a:t>
            </a:r>
            <a:r>
              <a:rPr lang="ru-RU" sz="1600" dirty="0" smtClean="0">
                <a:solidFill>
                  <a:srgbClr val="000000"/>
                </a:solidFill>
                <a:latin typeface="Gabriola" panose="04040605051002020D02" pitchFamily="82" charset="0"/>
              </a:rPr>
              <a:t>                   Театр </a:t>
            </a:r>
            <a:r>
              <a:rPr lang="ru-RU" sz="1600" dirty="0">
                <a:solidFill>
                  <a:srgbClr val="000000"/>
                </a:solidFill>
                <a:latin typeface="Gabriola" panose="04040605051002020D02" pitchFamily="82" charset="0"/>
              </a:rPr>
              <a:t>пластики рук «HAND MADE»</a:t>
            </a:r>
            <a:endParaRPr lang="ru-RU" sz="1600" dirty="0">
              <a:latin typeface="Gabriola" panose="04040605051002020D02" pitchFamily="82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645774" y="3706628"/>
            <a:ext cx="344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6+</a:t>
            </a:r>
          </a:p>
        </p:txBody>
      </p:sp>
    </p:spTree>
    <p:extLst>
      <p:ext uri="{BB962C8B-B14F-4D97-AF65-F5344CB8AC3E}">
        <p14:creationId xmlns:p14="http://schemas.microsoft.com/office/powerpoint/2010/main" val="6677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727" y="4001094"/>
            <a:ext cx="4705273" cy="31088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10959" y="0"/>
            <a:ext cx="470834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000" spc="1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Детские программы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0465" y="861774"/>
            <a:ext cx="109354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На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занятиях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включается воображение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,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фантазия,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ассоциативное мышление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детей, у каждого появляется возможность почувствовать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себя немножко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поэтом. Самый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верный путь ко всему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этому - игра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.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Здесь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не может быть верного или неверного решения, важен не результат, а процесс, в котором чтение становится удовольствием.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В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основе каждого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занятия - игровая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ситуация, игровые роли, игровые правила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4760" y="2431434"/>
            <a:ext cx="8528364" cy="10125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Детские программы: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«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Весёлые чижи». Новое детское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издательство. Мастер-класс. 6+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Театр в шляпной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коробке. Мастер-класс. 6+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«Кот поёт, глаза прищуря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...». Интерактивное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занятие о литературных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котах. 6+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Игрушки для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вороны. Интерактивное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занятие с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мастер-классом. 6+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«Колечки 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овечки». Интерактивное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занятие по стихам Михаила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Яснова. 6+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«Какой прекрасный хор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!». Интерактивное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занятие по стихам Бориса Заходера, Андрея Усачёва и Михаила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Яснова. 6+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«Филин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дома». Интерактивное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занятие из цикла «Здравствуйте, Хвостаствуйте!» по сказке Арнольда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Лобела. 6+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«Однажды, а может быть, дважды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...». Интерактивное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занятие по стихам Ренаты Мухи с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мастер-классом. 6+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«Шелест трав и восклицанья муз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…». Интерактивное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занятие по стихам Ахматовой с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мастер-классом. 6+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Рождественский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сундук. Интерактивное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занятие в мемориальной экспозиции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музея. 6+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Прогулка по саду Фонтанного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Дома. Игра-путешествие. 6+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«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Ангело-почта». Интерактивное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занятие с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мастер-классом. 6+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«Я был в лесу дождем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!». Мастерская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письма по стихам Николая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Рубцова. 6+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«Рождества крылатый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дух». Интерактивное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занятие с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мастер-классом. 6+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          и т.д.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Gabriola" panose="04040605051002020D02" pitchFamily="82" charset="0"/>
            </a:endParaRPr>
          </a:p>
          <a:p>
            <a:pPr lvl="0"/>
            <a:endParaRPr lang="ru-RU" sz="1600" dirty="0">
              <a:solidFill>
                <a:prstClr val="black"/>
              </a:solidFill>
              <a:latin typeface="Gabriola" panose="04040605051002020D02" pitchFamily="82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1600" dirty="0">
              <a:solidFill>
                <a:prstClr val="black"/>
              </a:solidFill>
              <a:latin typeface="Gabriola" panose="04040605051002020D02" pitchFamily="82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1600" dirty="0">
              <a:solidFill>
                <a:prstClr val="black"/>
              </a:solidFill>
              <a:latin typeface="Gabriola" panose="04040605051002020D02" pitchFamily="82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1600" dirty="0" smtClean="0">
              <a:solidFill>
                <a:prstClr val="black"/>
              </a:solidFill>
              <a:latin typeface="Gabriola" panose="04040605051002020D02" pitchFamily="82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1600" dirty="0">
              <a:solidFill>
                <a:prstClr val="black"/>
              </a:solidFill>
              <a:latin typeface="Gabriola" panose="04040605051002020D02" pitchFamily="82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1600" dirty="0" smtClean="0">
              <a:solidFill>
                <a:prstClr val="black"/>
              </a:solidFill>
              <a:latin typeface="Gabriola" panose="04040605051002020D02" pitchFamily="82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1600" dirty="0" smtClean="0">
              <a:solidFill>
                <a:prstClr val="black"/>
              </a:solidFill>
              <a:latin typeface="Gabriola" panose="04040605051002020D02" pitchFamily="82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1600" dirty="0">
              <a:solidFill>
                <a:prstClr val="black"/>
              </a:solidFill>
              <a:latin typeface="Gabriola" panose="04040605051002020D02" pitchFamily="82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1600" dirty="0" smtClean="0">
              <a:solidFill>
                <a:prstClr val="black"/>
              </a:solidFill>
              <a:latin typeface="Gabriola" panose="04040605051002020D02" pitchFamily="82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  <a:latin typeface="Gabriola" panose="04040605051002020D02" pitchFamily="82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dirty="0" smtClean="0">
              <a:solidFill>
                <a:prstClr val="black"/>
              </a:solidFill>
              <a:latin typeface="Gabriola" panose="04040605051002020D02" pitchFamily="82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  <a:latin typeface="Gabriola" panose="04040605051002020D02" pitchFamily="82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dirty="0" smtClean="0">
              <a:solidFill>
                <a:prstClr val="black"/>
              </a:solidFill>
              <a:latin typeface="Gabriola" panose="04040605051002020D02" pitchFamily="82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  <a:latin typeface="Gabriola" panose="04040605051002020D02" pitchFamily="82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  <a:latin typeface="Gabriola" panose="04040605051002020D02" pitchFamily="82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  <a:latin typeface="Gabriola" panose="04040605051002020D02" pitchFamily="82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dirty="0" smtClean="0">
              <a:solidFill>
                <a:prstClr val="black"/>
              </a:solidFill>
              <a:latin typeface="Gabriola" panose="04040605051002020D02" pitchFamily="82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  <a:latin typeface="Gabriola" panose="04040605051002020D02" pitchFamily="82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dirty="0" smtClean="0">
              <a:solidFill>
                <a:prstClr val="black"/>
              </a:solidFill>
              <a:latin typeface="Gabriola" panose="04040605051002020D02" pitchFamily="82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  <a:latin typeface="Gabriola" panose="04040605051002020D02" pitchFamily="82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dirty="0" smtClean="0">
              <a:solidFill>
                <a:prstClr val="black"/>
              </a:solidFill>
              <a:latin typeface="Gabriola" panose="04040605051002020D02" pitchFamily="82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dirty="0" smtClean="0">
              <a:solidFill>
                <a:prstClr val="black"/>
              </a:solidFill>
              <a:latin typeface="Gabriola" panose="04040605051002020D02" pitchFamily="82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  <a:latin typeface="Gabriola" panose="04040605051002020D02" pitchFamily="8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21833" y="6488668"/>
            <a:ext cx="3304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https://www.akhmatova.spb.ru/for-children</a:t>
            </a:r>
            <a:endParaRPr lang="ru-RU" dirty="0">
              <a:solidFill>
                <a:schemeClr val="tx2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9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1229</TotalTime>
  <Words>1368</Words>
  <Application>Microsoft Office PowerPoint</Application>
  <PresentationFormat>Широкоэкранный</PresentationFormat>
  <Paragraphs>87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Gabriola</vt:lpstr>
      <vt:lpstr>Gadugi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98</cp:revision>
  <dcterms:created xsi:type="dcterms:W3CDTF">2023-03-14T04:15:14Z</dcterms:created>
  <dcterms:modified xsi:type="dcterms:W3CDTF">2023-03-20T04:52:01Z</dcterms:modified>
</cp:coreProperties>
</file>