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7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8FB482-B26B-4309-AC3B-1984E48BA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30AE5-2D5E-47C9-9543-66EACF4D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905932-3DF6-4728-9978-C1390E799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6A824-E8D9-4EB1-B3EB-293B1F6F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9B570-BA3A-4545-8847-DA6CBCBE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8FB2F-8628-46AA-AA3A-4F0236BA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1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5CEC5-263F-430B-A7A3-4D60AE53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0A29C9-2F9A-44EA-A794-2566A280D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91D7FB-CAEF-49E1-A84F-4425BE9F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61ADB-CCF5-42A0-AEDF-92107892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80CB7E-B30A-4254-8274-D9915E77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2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6FE38D-78BC-4B22-BDA8-DC4CCAB58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3B2EED-EC6A-478A-8B5C-A6A0DF6B8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7432E-411C-411A-AFF9-3EE1603B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7C35B-2EA8-46DF-9009-6CED653B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800F6-56B1-4D27-8662-D74DBD02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D2205-637D-4B70-8FCB-481AF9F0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0EE51-0750-49D4-BCBC-129FFD29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E7FC5-13B7-4D3E-AE4C-A798B42D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8BF7F-E425-43C8-B8E5-C85F1616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6233E-07FC-4471-8E60-433BD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F468B-0B83-43CF-A8C8-23D9F95E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9F6F10-2728-4014-BEC6-E9E835A8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888F6-6E94-4028-8217-41C1187E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1C364-A376-41DB-B301-24D1E1F4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885FB-6F31-4590-8FDF-FE1F8E67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5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BD40B-F342-4D90-BEC6-DA2FE05B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E47CE-0E5E-40DD-A50B-22D0988FB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E4318F-FBDF-4786-895E-B0323754D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75F8EA-9025-4EC8-B3A9-07041C1D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80671-52E1-4601-B543-2BCD0B9F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D6C303-B0EE-43B1-88AE-CB8C86F1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6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9DF41-99C3-480A-A620-ECB451C4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AA9CA2-DFE2-4596-A97E-9FFF6BB0F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1DDB2F-96ED-4700-B450-1A23E0C62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08846-A790-4F61-91D7-B4318D6DA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DF7DB8-8F3C-4B15-83E6-3DE91EA02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C71322-FFB5-455E-A5F9-7A93DF4A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47EFBA-34A2-474A-BE96-4ECEDB01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8FD37-D428-4EFE-A591-CCCF9B87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2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1F6D5-A5CE-48F4-8A28-C6615B58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F16455-ADD8-44CE-A795-0885A2CE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E7699B-4AEA-4EFD-B828-35B7DDE7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1174FD-C601-4CFC-8055-F343F0B2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7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62615-1F0F-4D0C-8F9F-711F8695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2F6A28-7EAC-41A8-92F0-DA0EBDDA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996222-B1D1-4A56-AF1E-77AD009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3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957DF-CA58-41C2-B7AE-CB6530A4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8B538-D475-4642-BF15-B4E98D7B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5252DD-04BF-430A-9AE7-884C693C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D14F05-FAA6-4A17-A9A0-FA5BD8E1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3A25EF-41D6-4346-9678-E5D54DD1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AC1F72-CAD2-4A0D-BC3C-3618F69D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4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125D5-27DF-4958-85BA-142AA516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0545BF-FA67-4093-8B52-F4ABBDABE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B7E85-4B44-48C5-9440-BBB874297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FF5613-E157-40CA-A1C4-FDC99370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C2F0-4BAE-4222-ABE3-8A4752EA210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2190DF-8124-47C8-BF4A-90763E31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CCAFD9-5AEA-4395-A244-0EAE26C7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6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230B2-4E76-49E3-A005-7653FC20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98A829-946B-4D81-8B76-2036FA26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444F91-FDF0-4BAA-B0EC-50C49D57E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C2F0-4BAE-4222-ABE3-8A4752EA2100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D0E61-3985-45EF-BE61-E3BC41ABE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054FA-597A-4162-9F1B-0913FF43A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A24B-11CC-407F-9BB3-9F9765EDEF1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0E97D4-1F2E-48FB-9BA9-6A1D4C2136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E2171-9817-4C64-92D4-6351AAE83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8236"/>
            <a:ext cx="9144000" cy="270547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Маленькая экскурсия с </a:t>
            </a:r>
            <a:r>
              <a:rPr lang="ru-RU" sz="4800" dirty="0" err="1" smtClean="0">
                <a:latin typeface="+mn-lt"/>
              </a:rPr>
              <a:t>Совушей</a:t>
            </a:r>
            <a:r>
              <a:rPr lang="ru-RU" sz="4800" dirty="0" smtClean="0">
                <a:latin typeface="+mn-lt"/>
              </a:rPr>
              <a:t>.</a:t>
            </a:r>
            <a:r>
              <a:rPr lang="ru-RU" sz="4800" dirty="0">
                <a:latin typeface="+mn-lt"/>
              </a:rPr>
              <a:t/>
            </a:r>
            <a:br>
              <a:rPr lang="ru-RU" sz="4800" dirty="0">
                <a:latin typeface="+mn-lt"/>
              </a:rPr>
            </a:br>
            <a:r>
              <a:rPr lang="ru-RU" sz="4800" b="1" dirty="0">
                <a:latin typeface="+mn-lt"/>
              </a:rPr>
              <a:t>«Музей воды»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312C50-261E-49B1-8BD1-6459D5D9B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6753"/>
            <a:ext cx="9144000" cy="708063"/>
          </a:xfrm>
        </p:spPr>
        <p:txBody>
          <a:bodyPr/>
          <a:lstStyle/>
          <a:p>
            <a:pPr algn="r"/>
            <a:r>
              <a:rPr lang="ru-RU" dirty="0"/>
              <a:t>Подготовила Головкова Е.В.</a:t>
            </a:r>
          </a:p>
        </p:txBody>
      </p:sp>
    </p:spTree>
    <p:extLst>
      <p:ext uri="{BB962C8B-B14F-4D97-AF65-F5344CB8AC3E}">
        <p14:creationId xmlns:p14="http://schemas.microsoft.com/office/powerpoint/2010/main" val="3713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" t="93" r="78" b="47"/>
          <a:stretch/>
        </p:blipFill>
        <p:spPr>
          <a:xfrm>
            <a:off x="330200" y="2730500"/>
            <a:ext cx="4711315" cy="386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" t="197" r="1" b="196"/>
          <a:stretch/>
        </p:blipFill>
        <p:spPr>
          <a:xfrm>
            <a:off x="5041515" y="3266625"/>
            <a:ext cx="6832600" cy="33246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1" t="51153" r="-623" b="3416"/>
          <a:stretch/>
        </p:blipFill>
        <p:spPr>
          <a:xfrm rot="284162">
            <a:off x="3152200" y="-377374"/>
            <a:ext cx="4946845" cy="3810000"/>
          </a:xfrm>
          <a:prstGeom prst="rect">
            <a:avLst/>
          </a:prstGeom>
          <a:effectLst>
            <a:outerShdw blurRad="50800" dist="38100" dir="12240000" sx="101000" sy="1010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3" name="Овальная выноска 2"/>
          <p:cNvSpPr/>
          <p:nvPr/>
        </p:nvSpPr>
        <p:spPr>
          <a:xfrm>
            <a:off x="7886700" y="596897"/>
            <a:ext cx="3726544" cy="1861459"/>
          </a:xfrm>
          <a:prstGeom prst="wedgeEllipseCallout">
            <a:avLst>
              <a:gd name="adj1" fmla="val -73816"/>
              <a:gd name="adj2" fmla="val -9517"/>
            </a:avLst>
          </a:prstGeom>
          <a:solidFill>
            <a:sysClr val="window" lastClr="FFFFFF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ru-RU" sz="2000" b="1" i="1" kern="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Попробуйте решить эти загадки!</a:t>
            </a:r>
            <a:endParaRPr lang="ru-RU" sz="2000" b="1" i="1" kern="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5400" y="368638"/>
            <a:ext cx="9309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 комплексе вы можете узнать о первых живых существах, вышедших на нашу землю из воды и их изменениям в ходе эволюции. Для этой цели в музее присутствует 3D аквариум, наглядно рассказывающих нам о происхождении жизни на земле..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7" t="82" r="73" b="21"/>
          <a:stretch/>
        </p:blipFill>
        <p:spPr>
          <a:xfrm>
            <a:off x="214051" y="1904999"/>
            <a:ext cx="4367814" cy="312420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5" t="92" r="37" b="68"/>
          <a:stretch/>
        </p:blipFill>
        <p:spPr>
          <a:xfrm>
            <a:off x="7340600" y="1904999"/>
            <a:ext cx="4444999" cy="3644098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4" t="90" r="70" b="78"/>
          <a:stretch/>
        </p:blipFill>
        <p:spPr>
          <a:xfrm>
            <a:off x="3370724" y="3229583"/>
            <a:ext cx="4460970" cy="331713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447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7880" y="856034"/>
            <a:ext cx="5571403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известно, население земли постоянно увеличивается - в скором времени человечество может испытать серьезные затруднения в области потребления и добычи пресной воды. В музее представлен интересный экспонат в виде глобуса. Часть глобуса, заполненная водой, показывает количество воды на земле, а пустующая часть-количество суши. Однако, несмотря на то, что водная поверхность занимает гораздо большую площадь чем суша, в качестве пресной воды люди могут использовать лишь 3%, так как остальную часть составляет соленая вода непригодная для питья.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" t="90" r="59" b="66"/>
          <a:stretch/>
        </p:blipFill>
        <p:spPr>
          <a:xfrm>
            <a:off x="408562" y="856034"/>
            <a:ext cx="5390931" cy="563231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99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7" t="139" r="91" b="139"/>
          <a:stretch/>
        </p:blipFill>
        <p:spPr>
          <a:xfrm>
            <a:off x="415942" y="2794325"/>
            <a:ext cx="6704705" cy="3723208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2" t="46366" r="51090" b="-2082"/>
          <a:stretch/>
        </p:blipFill>
        <p:spPr>
          <a:xfrm rot="259437">
            <a:off x="6815930" y="1698154"/>
            <a:ext cx="5456185" cy="5288087"/>
          </a:xfrm>
          <a:prstGeom prst="rect">
            <a:avLst/>
          </a:prstGeom>
          <a:effectLst>
            <a:outerShdw blurRad="50800" dist="38100" dir="12240000" sx="101000" sy="1010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3" name="Овальная выноска 2"/>
          <p:cNvSpPr/>
          <p:nvPr/>
        </p:nvSpPr>
        <p:spPr>
          <a:xfrm>
            <a:off x="2181749" y="419240"/>
            <a:ext cx="5475198" cy="2161506"/>
          </a:xfrm>
          <a:prstGeom prst="wedgeEllipseCallout">
            <a:avLst>
              <a:gd name="adj1" fmla="val 59252"/>
              <a:gd name="adj2" fmla="val 52759"/>
            </a:avLst>
          </a:prstGeom>
          <a:solidFill>
            <a:sysClr val="window" lastClr="FFFFFF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ru-RU" sz="2400" b="1" i="1" kern="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Обязательно, поговорите </a:t>
            </a:r>
            <a:r>
              <a:rPr lang="ru-RU" sz="24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с родителями о бережном </a:t>
            </a:r>
            <a:r>
              <a:rPr lang="ru-RU" sz="2400" b="1" i="1" kern="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отношении</a:t>
            </a:r>
            <a:br>
              <a:rPr lang="ru-RU" sz="2400" b="1" i="1" kern="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ru-RU" sz="2400" b="1" i="1" kern="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к </a:t>
            </a:r>
            <a:r>
              <a:rPr lang="ru-RU" sz="2400" b="1" i="1" kern="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воде!</a:t>
            </a:r>
            <a:endParaRPr lang="ru-RU" sz="2400" b="1" i="1" kern="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5" t="4" r="55" b="48"/>
          <a:stretch/>
        </p:blipFill>
        <p:spPr>
          <a:xfrm>
            <a:off x="5215403" y="2896129"/>
            <a:ext cx="4396903" cy="3753738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50701" r="991" b="-6417"/>
          <a:stretch/>
        </p:blipFill>
        <p:spPr>
          <a:xfrm rot="259437">
            <a:off x="6544231" y="47045"/>
            <a:ext cx="5456185" cy="5288087"/>
          </a:xfrm>
          <a:prstGeom prst="rect">
            <a:avLst/>
          </a:prstGeom>
          <a:effectLst>
            <a:outerShdw blurRad="50800" dist="38100" dir="12240000" sx="101000" sy="1010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3" name="Овальная выноска 2"/>
          <p:cNvSpPr/>
          <p:nvPr/>
        </p:nvSpPr>
        <p:spPr>
          <a:xfrm>
            <a:off x="272375" y="101804"/>
            <a:ext cx="7918316" cy="2794325"/>
          </a:xfrm>
          <a:prstGeom prst="wedgeEllipseCallout">
            <a:avLst>
              <a:gd name="adj1" fmla="val 45291"/>
              <a:gd name="adj2" fmla="val 39423"/>
            </a:avLst>
          </a:prstGeom>
          <a:solidFill>
            <a:sysClr val="window" lastClr="FFFFFF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ru-RU" sz="24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Ребята, вот и закончилось наше с Вами маленькое путешествие по музею воды. Надеюсь, вам понравилось, и Вы обязательно сходите туда вместе с родителями!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2" t="22" r="21" b="87"/>
          <a:stretch/>
        </p:blipFill>
        <p:spPr>
          <a:xfrm>
            <a:off x="272375" y="3375499"/>
            <a:ext cx="5172386" cy="3287949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327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9148" y="1526520"/>
            <a:ext cx="9319099" cy="2169992"/>
          </a:xfrm>
        </p:spPr>
        <p:txBody>
          <a:bodyPr/>
          <a:lstStyle/>
          <a:p>
            <a:r>
              <a:rPr lang="ru-RU" b="1" dirty="0" smtClean="0">
                <a:latin typeface="Century Gothic" panose="020B0502020202020204" pitchFamily="34" charset="0"/>
              </a:rPr>
              <a:t>Спасибо за внимание!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-130" b="32"/>
          <a:stretch/>
        </p:blipFill>
        <p:spPr>
          <a:xfrm>
            <a:off x="329670" y="723211"/>
            <a:ext cx="7025100" cy="5819828"/>
          </a:xfrm>
          <a:prstGeom prst="round2DiagRect">
            <a:avLst/>
          </a:prstGeom>
          <a:effectLst>
            <a:outerShdw blurRad="50800" dist="76200" dir="6180000" sx="112000" sy="112000" algn="ctr" rotWithShape="0">
              <a:srgbClr val="000000">
                <a:alpha val="10000"/>
              </a:srgbClr>
            </a:outerShdw>
          </a:effectLst>
        </p:spPr>
      </p:pic>
      <p:sp>
        <p:nvSpPr>
          <p:cNvPr id="31" name="Овальная выноска 30"/>
          <p:cNvSpPr/>
          <p:nvPr/>
        </p:nvSpPr>
        <p:spPr>
          <a:xfrm>
            <a:off x="3567495" y="723211"/>
            <a:ext cx="5305443" cy="2409053"/>
          </a:xfrm>
          <a:prstGeom prst="wedgeEllipseCallout">
            <a:avLst>
              <a:gd name="adj1" fmla="val 37327"/>
              <a:gd name="adj2" fmla="val 58200"/>
            </a:avLst>
          </a:prstGeom>
          <a:solidFill>
            <a:sysClr val="window" lastClr="FFFFFF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Здравствуйте ребята. </a:t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Меня зовут</a:t>
            </a:r>
            <a:r>
              <a:rPr kumimoji="0" lang="ru-RU" sz="2000" b="1" i="1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0" cap="none" spc="0" normalizeH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Совуша</a:t>
            </a:r>
            <a:r>
              <a:rPr kumimoji="0" lang="ru-RU" sz="2000" b="1" i="1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Сегодня мы отправимся</a:t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с Вами в маленькое путешествие, в музей Воды!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4" t="50246"/>
          <a:stretch/>
        </p:blipFill>
        <p:spPr>
          <a:xfrm flipH="1">
            <a:off x="7000884" y="1670647"/>
            <a:ext cx="5191116" cy="48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" t="50" r="37" b="69"/>
          <a:stretch/>
        </p:blipFill>
        <p:spPr>
          <a:xfrm>
            <a:off x="348141" y="3339966"/>
            <a:ext cx="5705335" cy="3139473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78445" y="696687"/>
            <a:ext cx="5339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entury Gothic" panose="020B0502020202020204" pitchFamily="34" charset="0"/>
              </a:rPr>
              <a:t>Но как  же туда добраться?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6616" y="1441452"/>
            <a:ext cx="5423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Музейный комплекс «Вселенная воды» находится в исторической части Санкт-Петербурга по адресу: </a:t>
            </a:r>
            <a:r>
              <a:rPr lang="ru-RU" sz="2000" b="1" u="sng" dirty="0">
                <a:latin typeface="Century Gothic" panose="020B0502020202020204" pitchFamily="34" charset="0"/>
              </a:rPr>
              <a:t>улица Шпалерная, 56. </a:t>
            </a:r>
            <a:r>
              <a:rPr lang="ru-RU" sz="2000" b="1" u="sng" dirty="0" smtClean="0">
                <a:latin typeface="Century Gothic" panose="020B0502020202020204" pitchFamily="34" charset="0"/>
              </a:rPr>
              <a:t/>
            </a:r>
            <a:br>
              <a:rPr lang="ru-RU" sz="2000" b="1" u="sng" dirty="0" smtClean="0">
                <a:latin typeface="Century Gothic" panose="020B0502020202020204" pitchFamily="34" charset="0"/>
              </a:rPr>
            </a:br>
            <a:r>
              <a:rPr lang="ru-RU" sz="2000" b="1" u="sng" dirty="0" smtClean="0">
                <a:latin typeface="Century Gothic" panose="020B0502020202020204" pitchFamily="34" charset="0"/>
              </a:rPr>
              <a:t/>
            </a:r>
            <a:br>
              <a:rPr lang="ru-RU" sz="2000" b="1" u="sng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В </a:t>
            </a:r>
            <a:r>
              <a:rPr lang="ru-RU" sz="2000" b="1" dirty="0">
                <a:latin typeface="Century Gothic" panose="020B0502020202020204" pitchFamily="34" charset="0"/>
              </a:rPr>
              <a:t>шаговой доступности располагаются другие достопримечательности Северной столицы — Таврический сад, музей А. В. Суворова, Смольный </a:t>
            </a:r>
            <a:r>
              <a:rPr lang="ru-RU" sz="2000" b="1" dirty="0" smtClean="0">
                <a:latin typeface="Century Gothic" panose="020B0502020202020204" pitchFamily="34" charset="0"/>
              </a:rPr>
              <a:t>собор </a:t>
            </a:r>
            <a:r>
              <a:rPr lang="ru-RU" sz="2000" b="1" dirty="0">
                <a:latin typeface="Century Gothic" panose="020B0502020202020204" pitchFamily="34" charset="0"/>
              </a:rPr>
              <a:t>и др</a:t>
            </a:r>
            <a:r>
              <a:rPr lang="ru-RU" sz="2000" b="1" dirty="0" smtClean="0">
                <a:latin typeface="Century Gothic" panose="020B0502020202020204" pitchFamily="34" charset="0"/>
              </a:rPr>
              <a:t>.</a:t>
            </a:r>
          </a:p>
          <a:p>
            <a:endParaRPr lang="ru-RU" sz="2000" b="1" dirty="0"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</a:rPr>
              <a:t>Добраться до водоканала можно на метро, на общественном транспорте или на машине.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1" t="54" r="71" b="126"/>
          <a:stretch/>
        </p:blipFill>
        <p:spPr>
          <a:xfrm>
            <a:off x="2655641" y="1650445"/>
            <a:ext cx="3514152" cy="3544979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36945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" t="92" r="90" b="91"/>
          <a:stretch/>
        </p:blipFill>
        <p:spPr>
          <a:xfrm>
            <a:off x="266699" y="1574801"/>
            <a:ext cx="7538387" cy="4985948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4138995" y="203200"/>
            <a:ext cx="5220905" cy="2205853"/>
          </a:xfrm>
          <a:prstGeom prst="wedgeEllipseCallout">
            <a:avLst>
              <a:gd name="adj1" fmla="val 39002"/>
              <a:gd name="adj2" fmla="val 62945"/>
            </a:avLst>
          </a:prstGeom>
          <a:solidFill>
            <a:sysClr val="window" lastClr="FFFFFF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ru-RU" sz="20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А это, ребята, «водовоз»,</a:t>
            </a:r>
          </a:p>
          <a:p>
            <a:pPr lvl="0" algn="ctr"/>
            <a:r>
              <a:rPr lang="ru-RU" sz="20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раньше в таких бочках </a:t>
            </a:r>
          </a:p>
          <a:p>
            <a:pPr lvl="0" algn="ctr"/>
            <a:r>
              <a:rPr lang="ru-RU" sz="20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возили воду.</a:t>
            </a:r>
            <a:br>
              <a:rPr lang="ru-RU" sz="20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ru-RU" sz="20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Он нас встречает</a:t>
            </a:r>
          </a:p>
          <a:p>
            <a:pPr lvl="0" algn="ctr"/>
            <a:r>
              <a:rPr lang="ru-RU" sz="20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у входа в музей.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6" b="49074"/>
          <a:stretch/>
        </p:blipFill>
        <p:spPr>
          <a:xfrm>
            <a:off x="7175500" y="1985303"/>
            <a:ext cx="5334001" cy="4999196"/>
          </a:xfrm>
          <a:prstGeom prst="rect">
            <a:avLst/>
          </a:prstGeom>
          <a:ln w="28575">
            <a:noFill/>
          </a:ln>
          <a:effectLst>
            <a:outerShdw blurRad="50800" dir="4500000" sx="103000" sy="103000" algn="ctr" rotWithShape="0">
              <a:schemeClr val="accent1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1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3858" y="3234456"/>
            <a:ext cx="519491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Экспозиция комплекса состоит из множества элементов, каждый из которых представляет тот или иной аспект воды, а все вместе они создают полную картину сегодняшних </a:t>
            </a:r>
            <a:r>
              <a:rPr lang="ru-RU" sz="2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</a:t>
            </a: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воде, отражают традиции водопользования, представляют проблемы, связанные с сохранением воды на земле.</a:t>
            </a:r>
            <a:endParaRPr lang="ru-RU" sz="2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" t="79" r="122" b="97"/>
          <a:stretch/>
        </p:blipFill>
        <p:spPr>
          <a:xfrm>
            <a:off x="335013" y="3315178"/>
            <a:ext cx="3195587" cy="3301466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7" t="70" r="4" b="172"/>
          <a:stretch/>
        </p:blipFill>
        <p:spPr>
          <a:xfrm>
            <a:off x="2838316" y="3878981"/>
            <a:ext cx="3416434" cy="2737664"/>
          </a:xfrm>
          <a:prstGeom prst="rect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76" t="97" r="52" b="49"/>
          <a:stretch/>
        </p:blipFill>
        <p:spPr>
          <a:xfrm>
            <a:off x="6254750" y="218025"/>
            <a:ext cx="5649587" cy="2997144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39" t="30" r="82" b="146"/>
          <a:stretch/>
        </p:blipFill>
        <p:spPr>
          <a:xfrm>
            <a:off x="3697613" y="3570980"/>
            <a:ext cx="2844800" cy="1511034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" b="86"/>
          <a:stretch/>
        </p:blipFill>
        <p:spPr>
          <a:xfrm flipH="1">
            <a:off x="448787" y="67424"/>
            <a:ext cx="2968037" cy="3167032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3349625" y="761073"/>
            <a:ext cx="3086100" cy="2963907"/>
          </a:xfrm>
          <a:prstGeom prst="wedgeEllipseCallout">
            <a:avLst>
              <a:gd name="adj1" fmla="val -54796"/>
              <a:gd name="adj2" fmla="val 23070"/>
            </a:avLst>
          </a:prstGeom>
          <a:solidFill>
            <a:sysClr val="window" lastClr="FFFFFF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ru-RU" sz="16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В этом музее мы узнаем много нового, </a:t>
            </a:r>
            <a:r>
              <a:rPr lang="ru-RU" sz="1600" b="1" i="1" kern="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о </a:t>
            </a:r>
            <a:r>
              <a:rPr lang="ru-RU" sz="16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самом таинственном веществе- воде, </a:t>
            </a:r>
            <a:r>
              <a:rPr lang="ru-RU" sz="1600" b="1" i="1" kern="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в которой  </a:t>
            </a:r>
            <a:r>
              <a:rPr lang="ru-RU" sz="16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зародилась жизнь и без которой она невозможна</a:t>
            </a:r>
          </a:p>
        </p:txBody>
      </p:sp>
    </p:spTree>
    <p:extLst>
      <p:ext uri="{BB962C8B-B14F-4D97-AF65-F5344CB8AC3E}">
        <p14:creationId xmlns:p14="http://schemas.microsoft.com/office/powerpoint/2010/main" val="28925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3099" y="368638"/>
            <a:ext cx="866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Экспонаты музея рассказывают об истории создания водоснабжения в Санкт- Петербурге. Многочисленные мультимедийные экспозиции позволяют оценить важность воды в природе и жизни человека.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173" y="1440936"/>
            <a:ext cx="5973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Экспозиция «Подземный Петербург» демонстрирует системы водопровода в городе с помощью наглядных макетов.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также знакомят с работой водоканала.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" r="63" b="49"/>
          <a:stretch/>
        </p:blipFill>
        <p:spPr>
          <a:xfrm>
            <a:off x="300173" y="2970980"/>
            <a:ext cx="5567227" cy="353060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2" t="102" r="1" b="151"/>
          <a:stretch/>
        </p:blipFill>
        <p:spPr>
          <a:xfrm>
            <a:off x="5969000" y="2360594"/>
            <a:ext cx="5905499" cy="4195116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8808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31" y="2057400"/>
            <a:ext cx="6903730" cy="4492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861" y="1501281"/>
            <a:ext cx="5602710" cy="5255207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3924300" y="457200"/>
            <a:ext cx="4892001" cy="2088163"/>
          </a:xfrm>
          <a:prstGeom prst="wedgeEllipseCallout">
            <a:avLst>
              <a:gd name="adj1" fmla="val 39002"/>
              <a:gd name="adj2" fmla="val 62945"/>
            </a:avLst>
          </a:prstGeom>
          <a:solidFill>
            <a:sysClr val="window" lastClr="FFFFFF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lang="ru-RU" sz="2000" b="1" i="1" kern="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Представляете</a:t>
            </a:r>
            <a:r>
              <a:rPr lang="ru-RU" sz="2000" b="1" i="1" kern="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,</a:t>
            </a:r>
            <a:endParaRPr lang="ru-RU" sz="2000" b="1" i="1" kern="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ru-RU" sz="20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i="1" kern="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в канализациях Петербурга,</a:t>
            </a:r>
          </a:p>
          <a:p>
            <a:pPr lvl="0" algn="ctr"/>
            <a:r>
              <a:rPr lang="ru-RU" sz="2000" b="1" i="1" kern="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живет свой </a:t>
            </a:r>
            <a:r>
              <a:rPr lang="ru-RU" sz="2000" b="1" i="1" kern="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водяной!</a:t>
            </a:r>
            <a:endParaRPr lang="ru-RU" sz="2000" b="1" i="1" kern="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453485"/>
            <a:ext cx="9436100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 знаете,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 службе водоканала работают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речные раки?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лучшим индикатором чистоты воды. При ухудшении воды, у рака ухудшается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самочувствие,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нему определяют уровень загрязнения. Ракам нельзя испытывать радость, потому что, при радости ритм сердца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учащается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Раки работаю сутки через трое. В течении трех суток отдыха их усиленно кормят. Через год отпускают на волю.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5" t="183" r="86" b="87"/>
          <a:stretch/>
        </p:blipFill>
        <p:spPr>
          <a:xfrm>
            <a:off x="381000" y="3509833"/>
            <a:ext cx="6047509" cy="308703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1" t="51153" r="-623" b="3416"/>
          <a:stretch/>
        </p:blipFill>
        <p:spPr>
          <a:xfrm flipH="1">
            <a:off x="7058472" y="2846587"/>
            <a:ext cx="4413091" cy="3630413"/>
          </a:xfrm>
          <a:prstGeom prst="rect">
            <a:avLst/>
          </a:prstGeom>
          <a:effectLst>
            <a:outerShdw blurRad="50800" dist="38100" dir="12240000" sx="101000" sy="101000" algn="ctr" rotWithShape="0">
              <a:schemeClr val="accent1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0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4971" y="924946"/>
            <a:ext cx="5083629" cy="4222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Представленный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экспонат на первый взгляд кажется всего лишь красивой экспозицией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Однако, на самом деле, каждое стеклышко обозначает наводнение, обрушившееся на Санкт- Петербург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Стекла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располагаются в хронологическом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обозначением точной даты и тяжестью стихийного бедствия.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" t="85" r="68" b="64"/>
          <a:stretch/>
        </p:blipFill>
        <p:spPr>
          <a:xfrm>
            <a:off x="304801" y="1817915"/>
            <a:ext cx="6046679" cy="4778828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354</Words>
  <Application>Microsoft Office PowerPoint</Application>
  <PresentationFormat>Широкоэкранный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Тема Office</vt:lpstr>
      <vt:lpstr>Маленькая экскурсия с Совушей. «Музей воды»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Саша</cp:lastModifiedBy>
  <cp:revision>20</cp:revision>
  <dcterms:created xsi:type="dcterms:W3CDTF">2021-06-25T08:30:56Z</dcterms:created>
  <dcterms:modified xsi:type="dcterms:W3CDTF">2022-12-22T17:10:14Z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2174758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