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343" r:id="rId3"/>
    <p:sldId id="344" r:id="rId4"/>
    <p:sldId id="355" r:id="rId5"/>
    <p:sldId id="356" r:id="rId6"/>
    <p:sldId id="357" r:id="rId7"/>
    <p:sldId id="358" r:id="rId8"/>
    <p:sldId id="359" r:id="rId9"/>
    <p:sldId id="360" r:id="rId10"/>
    <p:sldId id="258" r:id="rId11"/>
    <p:sldId id="259" r:id="rId12"/>
    <p:sldId id="361" r:id="rId13"/>
    <p:sldId id="362" r:id="rId14"/>
    <p:sldId id="345" r:id="rId15"/>
    <p:sldId id="346" r:id="rId16"/>
    <p:sldId id="363" r:id="rId17"/>
    <p:sldId id="364" r:id="rId18"/>
    <p:sldId id="365" r:id="rId19"/>
    <p:sldId id="347" r:id="rId20"/>
    <p:sldId id="366" r:id="rId21"/>
    <p:sldId id="367" r:id="rId22"/>
    <p:sldId id="368" r:id="rId23"/>
    <p:sldId id="26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7DAA-6374-4118-9B30-9E28D0F891B2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5DC4ED5-30D9-4DE6-821A-7FD05B5BC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3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7DAA-6374-4118-9B30-9E28D0F891B2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DC4ED5-30D9-4DE6-821A-7FD05B5BC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44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7DAA-6374-4118-9B30-9E28D0F891B2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DC4ED5-30D9-4DE6-821A-7FD05B5BC5C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2407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7DAA-6374-4118-9B30-9E28D0F891B2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DC4ED5-30D9-4DE6-821A-7FD05B5BC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919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7DAA-6374-4118-9B30-9E28D0F891B2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DC4ED5-30D9-4DE6-821A-7FD05B5BC5C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4083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7DAA-6374-4118-9B30-9E28D0F891B2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DC4ED5-30D9-4DE6-821A-7FD05B5BC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892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7DAA-6374-4118-9B30-9E28D0F891B2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4ED5-30D9-4DE6-821A-7FD05B5BC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200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7DAA-6374-4118-9B30-9E28D0F891B2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4ED5-30D9-4DE6-821A-7FD05B5BC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4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7DAA-6374-4118-9B30-9E28D0F891B2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4ED5-30D9-4DE6-821A-7FD05B5BC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77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7DAA-6374-4118-9B30-9E28D0F891B2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DC4ED5-30D9-4DE6-821A-7FD05B5BC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64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7DAA-6374-4118-9B30-9E28D0F891B2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5DC4ED5-30D9-4DE6-821A-7FD05B5BC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951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7DAA-6374-4118-9B30-9E28D0F891B2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5DC4ED5-30D9-4DE6-821A-7FD05B5BC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54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7DAA-6374-4118-9B30-9E28D0F891B2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4ED5-30D9-4DE6-821A-7FD05B5BC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537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7DAA-6374-4118-9B30-9E28D0F891B2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4ED5-30D9-4DE6-821A-7FD05B5BC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08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7DAA-6374-4118-9B30-9E28D0F891B2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4ED5-30D9-4DE6-821A-7FD05B5BC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606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7DAA-6374-4118-9B30-9E28D0F891B2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DC4ED5-30D9-4DE6-821A-7FD05B5BC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74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87DAA-6374-4118-9B30-9E28D0F891B2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5DC4ED5-30D9-4DE6-821A-7FD05B5BC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14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usperm.ru/docs/glava-1-obshchie-polozheniya#gl01-2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usperm.ru/struktura/semeynoe-obrazovanie-0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C0E350-0811-4D6D-83AC-AE0DA09B93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«Инклюзивное образование»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433E6B-0E63-448D-A18B-70E8058CA1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/>
              <a:t>Лекция 20</a:t>
            </a:r>
          </a:p>
        </p:txBody>
      </p:sp>
    </p:spTree>
    <p:extLst>
      <p:ext uri="{BB962C8B-B14F-4D97-AF65-F5344CB8AC3E}">
        <p14:creationId xmlns:p14="http://schemas.microsoft.com/office/powerpoint/2010/main" val="894733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22BB94-0778-472D-ADAA-47A77B24D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Локальные нормативные акты для группы «Одаренные дети»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01631F-630B-4261-995C-9A45F5BA3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Положение о работе с одаренными детьми.</a:t>
            </a:r>
          </a:p>
          <a:p>
            <a:r>
              <a:rPr lang="ru-RU" dirty="0"/>
              <a:t>Система мониторинга одаренных детей (положение о мониторинге, положение об индивидуальном образовательном маршруте – индивидуальном учебном плане).</a:t>
            </a:r>
          </a:p>
          <a:p>
            <a:r>
              <a:rPr lang="ru-RU" dirty="0"/>
              <a:t>Особая Основная образовательная программа дошкольного образования на данную группу.</a:t>
            </a:r>
          </a:p>
          <a:p>
            <a:r>
              <a:rPr lang="ru-RU" dirty="0"/>
              <a:t>Договоры о сотрудничестве и сетевом взаимодействии при реализации образовательной программы.</a:t>
            </a:r>
          </a:p>
          <a:p>
            <a:r>
              <a:rPr lang="ru-RU" dirty="0"/>
              <a:t>Программы дополнительного образования.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9594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67A98A-879C-46E6-B774-AF4F5D5D8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3205F6-BE4E-487A-9D53-23C738DC0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1. Определиться какой вид детской одаренности вы собираетесь развивать в рамках данной группы и получить согласие вышестоящих организаций.</a:t>
            </a:r>
          </a:p>
          <a:p>
            <a:r>
              <a:rPr lang="ru-RU" dirty="0"/>
              <a:t>2. Принять как условие, что группа не будет расформироваться в течение всего процесса обучения.</a:t>
            </a:r>
          </a:p>
          <a:p>
            <a:r>
              <a:rPr lang="ru-RU" dirty="0"/>
              <a:t>3. Обучить персонал и, или найти новых специалистов (программа повышения квалификации по работе с данным типом одаренности), ввести должность тьютора.</a:t>
            </a:r>
          </a:p>
          <a:p>
            <a:r>
              <a:rPr lang="ru-RU" dirty="0"/>
              <a:t>4. Найти партнеров из Дополнительного образования и Общего образования (дети должны иметь возможность работать со специалистами в процессе обучения в детском саду и группу необходимо выпустить в Образовательное учреждение, которое продолжит работу по данному направлению).</a:t>
            </a:r>
          </a:p>
          <a:p>
            <a:r>
              <a:rPr lang="ru-RU" dirty="0"/>
              <a:t>5. Получить разрешение на сокращение контингента в имеющейся группе или открыть новую (одаренность требует индивидуального подхода к каждому обучающемуся, следовательно невозможно проводить работу в группах численностью более 15 человек).</a:t>
            </a:r>
          </a:p>
        </p:txBody>
      </p:sp>
    </p:spTree>
    <p:extLst>
      <p:ext uri="{BB962C8B-B14F-4D97-AF65-F5344CB8AC3E}">
        <p14:creationId xmlns:p14="http://schemas.microsoft.com/office/powerpoint/2010/main" val="501224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2E5999-583C-4DF3-8D45-57F61AE7A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29BA6F-DB7A-4A59-97E2-F3DBA4B1E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6. Определиться с вопросом отбора детей в группу (необходимо не только направление, но и заключение специалистов, что ребенок нуждается в обучении по данной программе).</a:t>
            </a:r>
          </a:p>
          <a:p>
            <a:r>
              <a:rPr lang="ru-RU" dirty="0"/>
              <a:t>7. Подготовить новую развивающую предметно-пространственную среду для данного типа одаренности.</a:t>
            </a:r>
          </a:p>
          <a:p>
            <a:r>
              <a:rPr lang="ru-RU" dirty="0"/>
              <a:t>8. Пройти подготовку по работе с родителями одаренных детей.</a:t>
            </a:r>
          </a:p>
          <a:p>
            <a:r>
              <a:rPr lang="ru-RU" dirty="0"/>
              <a:t>9. Разработать новый пакет документации для данной группы.</a:t>
            </a:r>
          </a:p>
          <a:p>
            <a:r>
              <a:rPr lang="ru-RU" dirty="0"/>
              <a:t>10.  Разработать сетевой ресурс для работы с одаренными детьми, родителями</a:t>
            </a:r>
          </a:p>
        </p:txBody>
      </p:sp>
    </p:spTree>
    <p:extLst>
      <p:ext uri="{BB962C8B-B14F-4D97-AF65-F5344CB8AC3E}">
        <p14:creationId xmlns:p14="http://schemas.microsoft.com/office/powerpoint/2010/main" val="3243535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2C2172-75B9-4C39-A218-D5E28FA53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Риски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4A4EEE-569A-453C-9EA5-7AF3CCBE2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Нет специального финансирования в рамках целевых субсидий, если это не экспериментальная деятельность (но и тогда будет финансироваться эксперимент, а не работа группы);</a:t>
            </a:r>
          </a:p>
          <a:p>
            <a:r>
              <a:rPr lang="ru-RU" dirty="0"/>
              <a:t>Нет государственных институтов по выявлению одаренных детей в дошкольном возрасте (большинство специальных видов одаренности выявляются в школьном возрасте, поэтому трудно получить заключение);</a:t>
            </a:r>
          </a:p>
          <a:p>
            <a:r>
              <a:rPr lang="ru-RU" dirty="0"/>
              <a:t>Система переподготовки специалистов для работы с одаренными детьми дошкольного возраста в Петербурге существует только на уровне КПК, а необходимо специализированное образование;</a:t>
            </a:r>
          </a:p>
          <a:p>
            <a:r>
              <a:rPr lang="ru-RU" dirty="0"/>
              <a:t>Нет практики в Петербурге введения тьюторов для работы с одаренными детьми дошкольного возраста;</a:t>
            </a:r>
          </a:p>
          <a:p>
            <a:r>
              <a:rPr lang="ru-RU" dirty="0"/>
              <a:t>Нет примеров и образцов документации…</a:t>
            </a:r>
          </a:p>
          <a:p>
            <a:r>
              <a:rPr lang="ru-RU" dirty="0"/>
              <a:t>Трудно получить разрешение на снижение численности работающей группы…</a:t>
            </a:r>
          </a:p>
        </p:txBody>
      </p:sp>
    </p:spTree>
    <p:extLst>
      <p:ext uri="{BB962C8B-B14F-4D97-AF65-F5344CB8AC3E}">
        <p14:creationId xmlns:p14="http://schemas.microsoft.com/office/powerpoint/2010/main" val="4131398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5369C3-22BE-48EE-BA38-563FCBF75FA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19253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Индивидуальный учебный план и индивидуальный образовательный маршрут</a:t>
            </a:r>
          </a:p>
        </p:txBody>
      </p:sp>
      <p:pic>
        <p:nvPicPr>
          <p:cNvPr id="3074" name="Picture 2" descr="https://www.pnevmomash.com/images/eko/098766.jpg">
            <a:extLst>
              <a:ext uri="{FF2B5EF4-FFF2-40B4-BE49-F238E27FC236}">
                <a16:creationId xmlns:a16="http://schemas.microsoft.com/office/drawing/2014/main" id="{D91AA2E7-B3F4-4871-A896-0F5446CCB2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241" y="1992655"/>
            <a:ext cx="7582885" cy="2868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169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3C789F-A9DE-4269-8D5A-390B7F822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Понятия «индивидуальный учебный план», «индивидуальный образовательный маршрут»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C5FCCE-8DA0-419C-A3AF-8006176BF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/>
              <a:t>Индивидуальный учебный план – учебный план,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 (Пункт 23</a:t>
            </a:r>
            <a:r>
              <a:rPr lang="ru-RU" i="1" dirty="0">
                <a:hlinkClick r:id="rId2"/>
              </a:rPr>
              <a:t> статьи 2 Федерального закона «Об образовании в Российской Федерации»</a:t>
            </a:r>
            <a:r>
              <a:rPr lang="ru-RU" i="1" dirty="0"/>
              <a:t>).</a:t>
            </a:r>
          </a:p>
          <a:p>
            <a:r>
              <a:rPr lang="ru-RU" dirty="0"/>
              <a:t>Индивидуальный учебный план разрабатывается для отдельного обучающегося или группы обучающихся на основе учебного плана ДОО.</a:t>
            </a:r>
          </a:p>
          <a:p>
            <a:r>
              <a:rPr lang="ru-RU" dirty="0"/>
              <a:t>Порядок осуществления обучения по индивидуальному учебному плану определяется образовательной организацией самостоятельно, а реализация индивидуального учебного плана осуществляется в пределах осваиваемой образовательной программы. На обучение по индивидуальному учебному плану распространяются ФГОС.</a:t>
            </a:r>
          </a:p>
        </p:txBody>
      </p:sp>
    </p:spTree>
    <p:extLst>
      <p:ext uri="{BB962C8B-B14F-4D97-AF65-F5344CB8AC3E}">
        <p14:creationId xmlns:p14="http://schemas.microsoft.com/office/powerpoint/2010/main" val="2554553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CC1812-C95B-417B-8D30-E10A0BCFA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Понятия «индивидуальный учебный план», «индивидуальный образовательный маршрут»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6C8C7A-7AF0-452C-8E07-945DD5355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Обучение по индивидуальному учебному плану может быть организовано для обучающихся:</a:t>
            </a:r>
          </a:p>
          <a:p>
            <a:r>
              <a:rPr lang="ru-RU" dirty="0"/>
              <a:t>с устойчивой дезадаптацией к ДОО и неспособностью к усвоению образовательных программ в условиях большого детского коллектива, а также положением в семье;</a:t>
            </a:r>
          </a:p>
          <a:p>
            <a:r>
              <a:rPr lang="ru-RU" dirty="0"/>
              <a:t>с высокой степенью успешности в освоении программ;</a:t>
            </a:r>
          </a:p>
          <a:p>
            <a:r>
              <a:rPr lang="ru-RU" dirty="0"/>
              <a:t>с ограниченными возможностями здоровья;</a:t>
            </a:r>
          </a:p>
          <a:p>
            <a:r>
              <a:rPr lang="ru-RU" dirty="0"/>
              <a:t>не владеющих русским языком (детей-инофонов).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477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3DDDF3-F452-40E8-8799-37FC5B17C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/>
              <a:t>Понятия «индивидуальный учебный план», «индивидуальный образовательный маршрут»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5E2E7F-8505-4CE2-8227-93330D481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Индивидуальный учебный план является переходным этапом от обычных (традиционных) условий к иным формам получения образования (</a:t>
            </a:r>
            <a:r>
              <a:rPr lang="ru-RU" dirty="0">
                <a:hlinkClick r:id="rId2"/>
              </a:rPr>
              <a:t>семейное образование и самообразование</a:t>
            </a:r>
            <a:r>
              <a:rPr lang="ru-RU" dirty="0"/>
              <a:t>, обучение по адаптированной образовательной программе).</a:t>
            </a:r>
          </a:p>
          <a:p>
            <a:r>
              <a:rPr lang="ru-RU" dirty="0"/>
              <a:t>Сроки ИУП:</a:t>
            </a:r>
          </a:p>
          <a:p>
            <a:r>
              <a:rPr lang="ru-RU" dirty="0"/>
              <a:t>-  учебный год,</a:t>
            </a:r>
          </a:p>
          <a:p>
            <a:r>
              <a:rPr lang="ru-RU" dirty="0"/>
              <a:t>- полугодие. </a:t>
            </a:r>
          </a:p>
          <a:p>
            <a:r>
              <a:rPr lang="ru-RU" dirty="0"/>
              <a:t>Для оформления ИУП необходимо:</a:t>
            </a:r>
          </a:p>
          <a:p>
            <a:r>
              <a:rPr lang="ru-RU" dirty="0"/>
              <a:t>- заявление (письменное согласие) родителей (законных представителей);</a:t>
            </a:r>
          </a:p>
          <a:p>
            <a:r>
              <a:rPr lang="ru-RU" dirty="0"/>
              <a:t>- решение Педагогического совета ОУ.</a:t>
            </a:r>
          </a:p>
          <a:p>
            <a:r>
              <a:rPr lang="ru-RU" dirty="0"/>
              <a:t>Подать заявление о переходе на ИУП можно в течение всего учебного года, к обучению по индивидуальному учебному плану приступают с начала учебного года (полугодия) – связано с вопросами тарификации сопровождающего ИУП персонала.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996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324524-AEC4-453A-897B-B2CB9B00D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Положение об индивидуальном учебном плане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5245C2-D180-41EB-A476-4355BA342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Положение об условиях и порядке обучения по ИУП. </a:t>
            </a:r>
          </a:p>
          <a:p>
            <a:pPr marL="0" indent="0">
              <a:buNone/>
            </a:pPr>
            <a:r>
              <a:rPr lang="ru-RU" dirty="0"/>
              <a:t>Основание: </a:t>
            </a:r>
          </a:p>
          <a:p>
            <a:pPr marL="0" indent="0">
              <a:buNone/>
            </a:pPr>
            <a:r>
              <a:rPr lang="ru-RU" dirty="0"/>
              <a:t>Федеральный закон № 273-ФЗ «Об образовании в Российской Федерации»; </a:t>
            </a:r>
          </a:p>
          <a:p>
            <a:pPr marL="0" indent="0">
              <a:buNone/>
            </a:pPr>
            <a:r>
              <a:rPr lang="ru-RU" dirty="0"/>
              <a:t>Приказ Минобрнауки РФ от 30 августа 2013 г. № 1015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начального общего, основного общего и среднего общего образования»; </a:t>
            </a:r>
          </a:p>
          <a:p>
            <a:pPr marL="0" indent="0">
              <a:buNone/>
            </a:pPr>
            <a:r>
              <a:rPr lang="ru-RU" dirty="0"/>
              <a:t>Устав образовательной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22433747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57F4C0-5D51-4B1E-94DB-4339679B1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Методики и приемы оформления образовательного запроса обучающихся и родителей (законных представителей)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37F160-3425-4799-93AE-EC843CED5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Под образовательными потребностями и запросами обучающихся и их родителей следует понимать ожидания, связанные с образовательной деятельностью детей и адресованные конкретному субъекту. Под субъектом можно рассматривать как отдельного человека (педагога), так и все образовательное учреждение.</a:t>
            </a:r>
          </a:p>
          <a:p>
            <a:pPr algn="just"/>
            <a:r>
              <a:rPr lang="ru-RU" dirty="0"/>
              <a:t>Образовательные потребности и запросы обучающихся и родителей удовлетворяются через выбор ими видов деятельности, материалов и оборудования для воплощения замысла, детско-родительских клубов по интересам,  объединений в системе дополнительного образования и т.д.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733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A1821B-0851-48A3-95EC-070D27BDCC2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Работа с одаренными детьми</a:t>
            </a:r>
          </a:p>
        </p:txBody>
      </p:sp>
      <p:pic>
        <p:nvPicPr>
          <p:cNvPr id="2050" name="Picture 2" descr="http://ks-region69.com/wp-content/uploads/2017/08/talantlivy-j-shkol-nik.jpg">
            <a:extLst>
              <a:ext uri="{FF2B5EF4-FFF2-40B4-BE49-F238E27FC236}">
                <a16:creationId xmlns:a16="http://schemas.microsoft.com/office/drawing/2014/main" id="{125E7C81-CFF0-40FB-B7DF-6A08EE54A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959" y="1737362"/>
            <a:ext cx="6268306" cy="4174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2897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176323-5DB5-4648-8059-DF96A7A4D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Методики и приемы оформления образовательного запроса обучающихся и родителей (законных представителей)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8CE065-0766-47EE-8E66-B5642CEFD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Изучение образовательных запросов обучающихся и их родителей:</a:t>
            </a:r>
          </a:p>
          <a:p>
            <a:r>
              <a:rPr lang="ru-RU" dirty="0"/>
              <a:t> дает возможность выстраивать индивидуальный образовательный маршрут ребенка;</a:t>
            </a:r>
          </a:p>
          <a:p>
            <a:r>
              <a:rPr lang="ru-RU" dirty="0"/>
              <a:t> способствует установлению обратной связи со всеми субъектами образовательного процесса;</a:t>
            </a:r>
          </a:p>
          <a:p>
            <a:r>
              <a:rPr lang="ru-RU" dirty="0"/>
              <a:t> позволяет скорректировать педагогические цели и способы их </a:t>
            </a:r>
          </a:p>
          <a:p>
            <a:r>
              <a:rPr lang="ru-RU" dirty="0"/>
              <a:t>достижения;</a:t>
            </a:r>
          </a:p>
          <a:p>
            <a:r>
              <a:rPr lang="ru-RU" dirty="0"/>
              <a:t> помогает повысить удовлетворенность родителей качеством образования, а также характером взаимодействия со всеми субъектами образовательного процесса;</a:t>
            </a:r>
          </a:p>
        </p:txBody>
      </p:sp>
    </p:spTree>
    <p:extLst>
      <p:ext uri="{BB962C8B-B14F-4D97-AF65-F5344CB8AC3E}">
        <p14:creationId xmlns:p14="http://schemas.microsoft.com/office/powerpoint/2010/main" val="1076247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F7AA66-F5C6-4E81-8992-B0979A840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Методики и приемы оформления образовательного запроса обучающихся и родителей (законных представителей)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410C4F-9CDC-4CA3-AB36-69465C488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Целями изучения образовательных потребностей и запросов обучающихся и родителей являются:</a:t>
            </a:r>
          </a:p>
          <a:p>
            <a:r>
              <a:rPr lang="ru-RU" dirty="0"/>
              <a:t> получение объективной информации о состоянии образовательных потребностей и запросов обучающихся и их родителей, тенденциях его изменений и их причинах;</a:t>
            </a:r>
          </a:p>
          <a:p>
            <a:r>
              <a:rPr lang="ru-RU" dirty="0"/>
              <a:t> обоснованный учет мнения родителей (законных представителей) при создании АОП ДО;</a:t>
            </a:r>
          </a:p>
          <a:p>
            <a:r>
              <a:rPr lang="ru-RU" dirty="0"/>
              <a:t> принятие своевременных управленческих решений администрацией ДОО;</a:t>
            </a:r>
          </a:p>
          <a:p>
            <a:r>
              <a:rPr lang="ru-RU" dirty="0"/>
              <a:t> повышение уровня информированности потребителей образовательных услуг при принятии решений, связанных с образованием в ДОО.</a:t>
            </a:r>
          </a:p>
        </p:txBody>
      </p:sp>
    </p:spTree>
    <p:extLst>
      <p:ext uri="{BB962C8B-B14F-4D97-AF65-F5344CB8AC3E}">
        <p14:creationId xmlns:p14="http://schemas.microsoft.com/office/powerpoint/2010/main" val="21258445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2EA3A9-F3E3-4AE1-AAF0-62911CA12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Методики и приемы оформления образовательного запроса обучающихся и родителей (законных представителей)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0D9D6F-F343-498A-BE76-19D8EBA89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Задачи изучения образовательных потребностей и запросов обучающихся и их родителей:</a:t>
            </a:r>
          </a:p>
          <a:p>
            <a:r>
              <a:rPr lang="ru-RU" dirty="0"/>
              <a:t> определение критериев изучения образовательных потребностей и запросов обучающихся и их родителей;</a:t>
            </a:r>
          </a:p>
          <a:p>
            <a:r>
              <a:rPr lang="ru-RU" dirty="0"/>
              <a:t> изучение образовательных потребностей обучающихся и их родителей на предстоящий учебный год;</a:t>
            </a:r>
          </a:p>
          <a:p>
            <a:r>
              <a:rPr lang="ru-RU" dirty="0"/>
              <a:t> анализ результатов изучения образовательных потребностей и запросов обучающихся и их родителей;</a:t>
            </a:r>
          </a:p>
          <a:p>
            <a:r>
              <a:rPr lang="ru-RU" dirty="0"/>
              <a:t> определение возможностей ДОО в реализации потребностей обучающихся и их родителей;</a:t>
            </a:r>
          </a:p>
          <a:p>
            <a:r>
              <a:rPr lang="ru-RU" dirty="0"/>
              <a:t> выявление степени удовлетворенности обучающихся и их родителей деятельностью ДОО.</a:t>
            </a:r>
          </a:p>
        </p:txBody>
      </p:sp>
    </p:spTree>
    <p:extLst>
      <p:ext uri="{BB962C8B-B14F-4D97-AF65-F5344CB8AC3E}">
        <p14:creationId xmlns:p14="http://schemas.microsoft.com/office/powerpoint/2010/main" val="23855464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324524-AEC4-453A-897B-B2CB9B00D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Положение об индивидуальном учебном плане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5245C2-D180-41EB-A476-4355BA342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Положение об условиях и порядке обучения по ИУП. </a:t>
            </a:r>
          </a:p>
          <a:p>
            <a:pPr marL="0" indent="0">
              <a:buNone/>
            </a:pPr>
            <a:r>
              <a:rPr lang="ru-RU" dirty="0"/>
              <a:t>Основание: </a:t>
            </a:r>
          </a:p>
          <a:p>
            <a:pPr marL="0" indent="0">
              <a:buNone/>
            </a:pPr>
            <a:r>
              <a:rPr lang="ru-RU" dirty="0"/>
              <a:t>Федеральный закон № 273-ФЗ «Об образовании в Российской Федерации»; </a:t>
            </a:r>
          </a:p>
          <a:p>
            <a:pPr marL="0" indent="0">
              <a:buNone/>
            </a:pPr>
            <a:r>
              <a:rPr lang="ru-RU" dirty="0"/>
              <a:t>Приказ Минобрнауки РФ от 30 августа 2013 г. № 1015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начального общего, основного общего и среднего общего образования»; </a:t>
            </a:r>
          </a:p>
          <a:p>
            <a:pPr marL="0" indent="0">
              <a:buNone/>
            </a:pPr>
            <a:r>
              <a:rPr lang="ru-RU" dirty="0"/>
              <a:t>Устав образовательной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2956077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7E6C91-C678-4807-BA16-FAE8C0C16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Нормативно-правовая база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023FFC-1474-41EB-B7F7-EA764A507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Перечень поручений по реализации Послания Президента Федеральному Собранию перечень поручений по реализации Послания Президента Российской Федерации Федеральному Собранию Российской Федерации от 1 декабря 2016 года. Пр-2346, п.4 б)</a:t>
            </a:r>
          </a:p>
          <a:p>
            <a:r>
              <a:rPr lang="ru-RU" dirty="0"/>
              <a:t>273-ФЗ, ФГОС ДО</a:t>
            </a:r>
          </a:p>
          <a:p>
            <a:r>
              <a:rPr lang="ru-RU" dirty="0"/>
              <a:t>"Концепция общенациональной системы выявления и развития молодых талантов"</a:t>
            </a:r>
            <a:br>
              <a:rPr lang="ru-RU" dirty="0"/>
            </a:br>
            <a:r>
              <a:rPr lang="ru-RU" dirty="0"/>
              <a:t>(утв. Президентом РФ 03.04.2012 N Пр-827)</a:t>
            </a:r>
          </a:p>
          <a:p>
            <a:r>
              <a:rPr lang="ru-RU" dirty="0"/>
              <a:t>Программа «Развития образования» (Постановление Правительства РФ от 26.12.2017 № 1642)</a:t>
            </a:r>
          </a:p>
        </p:txBody>
      </p:sp>
    </p:spTree>
    <p:extLst>
      <p:ext uri="{BB962C8B-B14F-4D97-AF65-F5344CB8AC3E}">
        <p14:creationId xmlns:p14="http://schemas.microsoft.com/office/powerpoint/2010/main" val="2071642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FE016C-956D-4BF6-BE97-1F979EA47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Одаренные дети: как определить кто это?</a:t>
            </a:r>
          </a:p>
        </p:txBody>
      </p:sp>
      <p:pic>
        <p:nvPicPr>
          <p:cNvPr id="1026" name="Picture 2" descr="http://900igr.net/up/datas/64653/009.jpg">
            <a:extLst>
              <a:ext uri="{FF2B5EF4-FFF2-40B4-BE49-F238E27FC236}">
                <a16:creationId xmlns:a16="http://schemas.microsoft.com/office/drawing/2014/main" id="{BADC379A-488D-4E88-BE47-4DD087411B1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4528080" y="2133600"/>
            <a:ext cx="5037666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248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5B8026-7560-4282-A1EA-17C2924EE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одаренности</a:t>
            </a:r>
          </a:p>
        </p:txBody>
      </p:sp>
      <p:pic>
        <p:nvPicPr>
          <p:cNvPr id="2050" name="Picture 2" descr="http://oplib.ru/image.php?way=oplib/baza13/1925164647527.files/image004.jpg">
            <a:extLst>
              <a:ext uri="{FF2B5EF4-FFF2-40B4-BE49-F238E27FC236}">
                <a16:creationId xmlns:a16="http://schemas.microsoft.com/office/drawing/2014/main" id="{781E4E06-50F9-4F2E-B8D4-291D0613D82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2167435" y="1387151"/>
            <a:ext cx="7116524" cy="5337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923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900igr.net/up/datas/226779/009.jpg">
            <a:extLst>
              <a:ext uri="{FF2B5EF4-FFF2-40B4-BE49-F238E27FC236}">
                <a16:creationId xmlns:a16="http://schemas.microsoft.com/office/drawing/2014/main" id="{AC737446-26F9-4826-964D-7DEC3B63AB19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45432" y="181828"/>
            <a:ext cx="8301135" cy="6224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007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ds03.infourok.ru/uploads/ex/0765/000041fc-d55902ee/img5.jpg">
            <a:extLst>
              <a:ext uri="{FF2B5EF4-FFF2-40B4-BE49-F238E27FC236}">
                <a16:creationId xmlns:a16="http://schemas.microsoft.com/office/drawing/2014/main" id="{5C4C5D1D-C596-489E-A39C-8B35C43AC123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6" t="493" r="1358" b="30618"/>
          <a:stretch/>
        </p:blipFill>
        <p:spPr bwMode="auto">
          <a:xfrm>
            <a:off x="411459" y="93306"/>
            <a:ext cx="11369082" cy="67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173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900igr.net/up/datas/251424/007.jpg">
            <a:extLst>
              <a:ext uri="{FF2B5EF4-FFF2-40B4-BE49-F238E27FC236}">
                <a16:creationId xmlns:a16="http://schemas.microsoft.com/office/drawing/2014/main" id="{907BB723-E866-4CA4-9287-E6D3043485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88"/>
          <a:stretch/>
        </p:blipFill>
        <p:spPr bwMode="auto">
          <a:xfrm>
            <a:off x="1524000" y="933061"/>
            <a:ext cx="9144000" cy="5411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45401F7-2E7B-4BE1-9A9A-4B7DC12A0FED}"/>
              </a:ext>
            </a:extLst>
          </p:cNvPr>
          <p:cNvSpPr/>
          <p:nvPr/>
        </p:nvSpPr>
        <p:spPr>
          <a:xfrm>
            <a:off x="1769574" y="51521"/>
            <a:ext cx="835427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Уровни проявления одаренности</a:t>
            </a:r>
          </a:p>
        </p:txBody>
      </p:sp>
    </p:spTree>
    <p:extLst>
      <p:ext uri="{BB962C8B-B14F-4D97-AF65-F5344CB8AC3E}">
        <p14:creationId xmlns:p14="http://schemas.microsoft.com/office/powerpoint/2010/main" val="3258092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ages.myshared.ru/4/287632/slide_5.jpg">
            <a:extLst>
              <a:ext uri="{FF2B5EF4-FFF2-40B4-BE49-F238E27FC236}">
                <a16:creationId xmlns:a16="http://schemas.microsoft.com/office/drawing/2014/main" id="{9ED08C75-5B69-43FD-803C-89DBC06CF6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3" t="612" b="14653"/>
          <a:stretch/>
        </p:blipFill>
        <p:spPr bwMode="auto">
          <a:xfrm>
            <a:off x="1729274" y="177282"/>
            <a:ext cx="9717038" cy="6615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84262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</TotalTime>
  <Words>1131</Words>
  <Application>Microsoft Office PowerPoint</Application>
  <PresentationFormat>Широкоэкранный</PresentationFormat>
  <Paragraphs>91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Century Gothic</vt:lpstr>
      <vt:lpstr>Wingdings 3</vt:lpstr>
      <vt:lpstr>Легкий дым</vt:lpstr>
      <vt:lpstr>«Инклюзивное образование» </vt:lpstr>
      <vt:lpstr>Работа с одаренными детьми</vt:lpstr>
      <vt:lpstr>Нормативно-правовая база</vt:lpstr>
      <vt:lpstr>Одаренные дети: как определить кто это?</vt:lpstr>
      <vt:lpstr>Структура одаренности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Локальные нормативные акты для группы «Одаренные дети»</vt:lpstr>
      <vt:lpstr>Этапы работы</vt:lpstr>
      <vt:lpstr>Этапы работы</vt:lpstr>
      <vt:lpstr>Риски проекта</vt:lpstr>
      <vt:lpstr>Индивидуальный учебный план и индивидуальный образовательный маршрут</vt:lpstr>
      <vt:lpstr>Понятия «индивидуальный учебный план», «индивидуальный образовательный маршрут»</vt:lpstr>
      <vt:lpstr>Понятия «индивидуальный учебный план», «индивидуальный образовательный маршрут»</vt:lpstr>
      <vt:lpstr>Понятия «индивидуальный учебный план», «индивидуальный образовательный маршрут»</vt:lpstr>
      <vt:lpstr>Положение об индивидуальном учебном плане</vt:lpstr>
      <vt:lpstr>Методики и приемы оформления образовательного запроса обучающихся и родителей (законных представителей)</vt:lpstr>
      <vt:lpstr>Методики и приемы оформления образовательного запроса обучающихся и родителей (законных представителей)</vt:lpstr>
      <vt:lpstr>Методики и приемы оформления образовательного запроса обучающихся и родителей (законных представителей)</vt:lpstr>
      <vt:lpstr>Методики и приемы оформления образовательного запроса обучающихся и родителей (законных представителей)</vt:lpstr>
      <vt:lpstr>Положение об индивидуальном учебном плане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«Инклюзивное образование» </dc:title>
  <dc:creator>ekl</dc:creator>
  <cp:lastModifiedBy>ekl</cp:lastModifiedBy>
  <cp:revision>1</cp:revision>
  <dcterms:created xsi:type="dcterms:W3CDTF">2019-03-17T15:21:05Z</dcterms:created>
  <dcterms:modified xsi:type="dcterms:W3CDTF">2019-03-17T15:23:47Z</dcterms:modified>
</cp:coreProperties>
</file>