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7" r:id="rId7"/>
    <p:sldId id="264" r:id="rId8"/>
    <p:sldId id="260" r:id="rId9"/>
    <p:sldId id="271" r:id="rId10"/>
    <p:sldId id="270" r:id="rId11"/>
    <p:sldId id="269" r:id="rId12"/>
    <p:sldId id="265" r:id="rId13"/>
    <p:sldId id="261" r:id="rId14"/>
    <p:sldId id="272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77A5-D39C-4BAD-805F-BF5E726F4D03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8667-1A0A-46C7-803C-A910782EA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9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77A5-D39C-4BAD-805F-BF5E726F4D03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8667-1A0A-46C7-803C-A910782EA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1181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77A5-D39C-4BAD-805F-BF5E726F4D03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8667-1A0A-46C7-803C-A910782EA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238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77A5-D39C-4BAD-805F-BF5E726F4D03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8667-1A0A-46C7-803C-A910782EA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659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77A5-D39C-4BAD-805F-BF5E726F4D03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8667-1A0A-46C7-803C-A910782EA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4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77A5-D39C-4BAD-805F-BF5E726F4D03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8667-1A0A-46C7-803C-A910782EA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1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77A5-D39C-4BAD-805F-BF5E726F4D03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8667-1A0A-46C7-803C-A910782EA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02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77A5-D39C-4BAD-805F-BF5E726F4D03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8667-1A0A-46C7-803C-A910782EA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183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77A5-D39C-4BAD-805F-BF5E726F4D03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8667-1A0A-46C7-803C-A910782EA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99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77A5-D39C-4BAD-805F-BF5E726F4D03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8667-1A0A-46C7-803C-A910782EA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13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77A5-D39C-4BAD-805F-BF5E726F4D03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8667-1A0A-46C7-803C-A910782EA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9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B77A5-D39C-4BAD-805F-BF5E726F4D03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28667-1A0A-46C7-803C-A910782EA7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61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3%D0%BB%D0%B8%D1%86%D0%B0_%D0%A7%D0%B0%D0%B9%D0%BA%D0%BE%D0%B2%D1%81%D0%BA%D0%BE%D0%B3%D0%BE_(%D0%A1%D0%B0%D0%BD%D0%BA%D1%82-%D0%9F%D0%B5%D1%82%D0%B5%D1%80%D0%B1%D1%83%D1%80%D0%B3)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get-pdb/27625/2bda0266-512e-405d-8f4c-c0255dd53ee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2232" y="0"/>
            <a:ext cx="2571768" cy="25649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Особняк </a:t>
            </a:r>
            <a:r>
              <a:rPr lang="ru-RU" sz="3200" dirty="0" err="1" smtClean="0">
                <a:solidFill>
                  <a:srgbClr val="00206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А.Ф.Кельха</a:t>
            </a:r>
            <a:endParaRPr lang="ru-RU" sz="3200" dirty="0">
              <a:solidFill>
                <a:srgbClr val="002060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Арки. /Фото: liveinternet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491" y="707106"/>
            <a:ext cx="4071966" cy="4876803"/>
          </a:xfrm>
          <a:prstGeom prst="rect">
            <a:avLst/>
          </a:prstGeom>
          <a:noFill/>
        </p:spPr>
      </p:pic>
      <p:pic>
        <p:nvPicPr>
          <p:cNvPr id="26628" name="Picture 4" descr="Лестница из мрамора. /Фото:liveinternet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3644478" cy="4895854"/>
          </a:xfrm>
          <a:prstGeom prst="rect">
            <a:avLst/>
          </a:prstGeom>
          <a:noFill/>
        </p:spPr>
      </p:pic>
      <p:pic>
        <p:nvPicPr>
          <p:cNvPr id="4" name="Рисунок 3" descr="сова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4077072"/>
            <a:ext cx="2132856" cy="21328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14356"/>
            <a:ext cx="30306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Столовая</a:t>
            </a:r>
          </a:p>
          <a:p>
            <a:r>
              <a:rPr lang="ru-RU" dirty="0" smtClean="0"/>
              <a:t>Панели стен, потолок, дверные проемы и мебель выполнены из ореха. Потолок состоит из пяти арок. На консолях стен можно увидеть фигуры химер, в их основании – танцующих человечков. Таинственности столовой добавляют оконные витражи и шикарный камин. На верхнем ярусе камина можно увидеть резьбу с изображением орла.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Столовая в готическом стиле. Мрачновато? /Фото:liveinternet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785794"/>
            <a:ext cx="4721748" cy="5072098"/>
          </a:xfrm>
          <a:prstGeom prst="rect">
            <a:avLst/>
          </a:prstGeom>
          <a:noFill/>
        </p:spPr>
      </p:pic>
      <p:pic>
        <p:nvPicPr>
          <p:cNvPr id="4" name="Рисунок 3" descr="сова с указкой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797152"/>
            <a:ext cx="2664296" cy="18079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25717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1905 г. Варвара Петровна развелась с мужем и уехала в Париж. Особняк пришлось сначала заложить, а затем и продать. В 1998 г. здание передано Санкт-Петербургскому Государственному университету, и с тех пор оно получило имя Дома юриста.</a:t>
            </a:r>
            <a:endParaRPr lang="ru-RU" dirty="0"/>
          </a:p>
        </p:txBody>
      </p:sp>
      <p:pic>
        <p:nvPicPr>
          <p:cNvPr id="5122" name="Picture 2" descr="Санкт-Петербург. История особняка Кельха с «двойным» фасадом и умопомрачительно роскошным интерьером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3" y="785794"/>
            <a:ext cx="4929222" cy="5143536"/>
          </a:xfrm>
          <a:prstGeom prst="rect">
            <a:avLst/>
          </a:prstGeom>
          <a:noFill/>
        </p:spPr>
      </p:pic>
      <p:pic>
        <p:nvPicPr>
          <p:cNvPr id="4" name="Рисунок 3" descr="сова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4077072"/>
            <a:ext cx="2053042" cy="24743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оттед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4555604" cy="24610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7704" y="764704"/>
            <a:ext cx="4799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теперь вспомните, где жил А.Ф. </a:t>
            </a:r>
            <a:r>
              <a:rPr lang="ru-RU" dirty="0" err="1" smtClean="0"/>
              <a:t>Кельх</a:t>
            </a:r>
            <a:endParaRPr lang="ru-RU" dirty="0" smtClean="0"/>
          </a:p>
          <a:p>
            <a:r>
              <a:rPr lang="ru-RU" dirty="0" smtClean="0"/>
              <a:t>Дворец ?        Особняк ?         Коттедж?</a:t>
            </a:r>
            <a:endParaRPr lang="ru-RU" dirty="0"/>
          </a:p>
        </p:txBody>
      </p:sp>
      <p:pic>
        <p:nvPicPr>
          <p:cNvPr id="7" name="Рисунок 6" descr="зимний двор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573016"/>
            <a:ext cx="3478906" cy="2520280"/>
          </a:xfrm>
          <a:prstGeom prst="rect">
            <a:avLst/>
          </a:prstGeom>
        </p:spPr>
      </p:pic>
      <p:pic>
        <p:nvPicPr>
          <p:cNvPr id="8" name="Рисунок 7" descr="особняк кельх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573016"/>
            <a:ext cx="4176464" cy="2581258"/>
          </a:xfrm>
          <a:prstGeom prst="rect">
            <a:avLst/>
          </a:prstGeom>
        </p:spPr>
      </p:pic>
      <p:pic>
        <p:nvPicPr>
          <p:cNvPr id="10" name="Рисунок 9" descr="Сова 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620688"/>
            <a:ext cx="2000856" cy="1993869"/>
          </a:xfrm>
          <a:prstGeom prst="rect">
            <a:avLst/>
          </a:prstGeom>
        </p:spPr>
      </p:pic>
      <p:sp>
        <p:nvSpPr>
          <p:cNvPr id="11" name="Блок-схема: память с посл. доступом 10"/>
          <p:cNvSpPr/>
          <p:nvPr/>
        </p:nvSpPr>
        <p:spPr>
          <a:xfrm>
            <a:off x="1043608" y="764704"/>
            <a:ext cx="5256584" cy="720080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Александр и его брат. Изображения в доме Кельха. /Фото:selenaes.livejournal.com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00240"/>
            <a:ext cx="6667500" cy="40767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87824" y="1196752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Кто изображен на лепнинах арки?</a:t>
            </a:r>
            <a:endParaRPr lang="ru-RU" dirty="0"/>
          </a:p>
        </p:txBody>
      </p:sp>
      <p:pic>
        <p:nvPicPr>
          <p:cNvPr id="5" name="Рисунок 4" descr="сова с указкой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692696"/>
            <a:ext cx="2684536" cy="1821649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3635896" y="980728"/>
            <a:ext cx="4392488" cy="79208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2474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Ребята, сегодня вы узнали еще об одной достопримечательности нашего города. Я бы очень хотела, чтобы вы обязательно сходили на экскурсию в особняк А.Ф. </a:t>
            </a:r>
            <a:r>
              <a:rPr lang="ru-RU" dirty="0" err="1" smtClean="0"/>
              <a:t>Кельха</a:t>
            </a:r>
            <a:r>
              <a:rPr lang="ru-RU" dirty="0" smtClean="0"/>
              <a:t>, посмотрели на красоту этого здания и узнали бы еще </a:t>
            </a:r>
          </a:p>
          <a:p>
            <a:pPr algn="ctr"/>
            <a:r>
              <a:rPr lang="ru-RU" dirty="0" smtClean="0"/>
              <a:t>что-нибудь новое про него. До новых встреч друзья!!</a:t>
            </a:r>
            <a:endParaRPr lang="ru-RU" dirty="0"/>
          </a:p>
        </p:txBody>
      </p:sp>
      <p:pic>
        <p:nvPicPr>
          <p:cNvPr id="3" name="Рисунок 2" descr="кельх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3F8FA"/>
              </a:clrFrom>
              <a:clrTo>
                <a:srgbClr val="F3F8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276872"/>
            <a:ext cx="6372200" cy="3839499"/>
          </a:xfrm>
          <a:prstGeom prst="rect">
            <a:avLst/>
          </a:prstGeom>
        </p:spPr>
      </p:pic>
      <p:pic>
        <p:nvPicPr>
          <p:cNvPr id="4" name="Рисунок 3" descr="совуш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1988840"/>
            <a:ext cx="3154348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v-zatey.ru/thumb/2/uX_HSnsyA_dr5rEVBuaniQ/r/d/d7211f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278605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71800" y="2348880"/>
            <a:ext cx="57847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Особняк </a:t>
            </a:r>
            <a:r>
              <a:rPr lang="ru-RU" sz="1600" dirty="0"/>
              <a:t>— это большой величественный дом, обычно двухэтажный, а иногда и </a:t>
            </a:r>
            <a:r>
              <a:rPr lang="ru-RU" sz="1600" dirty="0" smtClean="0"/>
              <a:t>больше</a:t>
            </a:r>
            <a:r>
              <a:rPr lang="ru-RU" sz="1600" dirty="0"/>
              <a:t>. </a:t>
            </a:r>
            <a:r>
              <a:rPr lang="ru-RU" sz="1600" dirty="0" smtClean="0"/>
              <a:t>Он </a:t>
            </a:r>
            <a:r>
              <a:rPr lang="ru-RU" sz="1600" dirty="0"/>
              <a:t>часто имеет красивую архитектуру и показывает, что человек, для которого он был спроектирован и построен, был богат. В особняках часто есть красивые </a:t>
            </a:r>
            <a:r>
              <a:rPr lang="ru-RU" sz="1600" dirty="0" smtClean="0"/>
              <a:t>сады, часто </a:t>
            </a:r>
            <a:r>
              <a:rPr lang="ru-RU" sz="1600" dirty="0"/>
              <a:t>есть комнаты, которых нет в обычных домах, такие как гостиная, бальный зал, библиотека и музыкальный зал</a:t>
            </a:r>
            <a:r>
              <a:rPr lang="ru-RU" sz="1600" dirty="0" smtClean="0"/>
              <a:t>. </a:t>
            </a:r>
          </a:p>
          <a:p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323528" y="476672"/>
            <a:ext cx="7128792" cy="187220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Здравствуйте ребята! Я – мудрая сова, я давно живу в нашем городе и знаю много интересных мест. Сегодня я познакомлю вас с одним особняком, который находится в нашем городе. Но прежде, чем начать знакомство, предлагаю вам узнать, что такое особняк?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особня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861048"/>
            <a:ext cx="4248472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а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276872"/>
            <a:ext cx="7200000" cy="3744416"/>
          </a:xfrm>
          <a:prstGeom prst="rect">
            <a:avLst/>
          </a:prstGeom>
        </p:spPr>
      </p:pic>
      <p:sp>
        <p:nvSpPr>
          <p:cNvPr id="8" name="Выноска 1 7"/>
          <p:cNvSpPr/>
          <p:nvPr/>
        </p:nvSpPr>
        <p:spPr>
          <a:xfrm>
            <a:off x="3203848" y="764704"/>
            <a:ext cx="5112568" cy="1440160"/>
          </a:xfrm>
          <a:prstGeom prst="borderCallout1">
            <a:avLst>
              <a:gd name="adj1" fmla="val 37703"/>
              <a:gd name="adj2" fmla="val -1392"/>
              <a:gd name="adj3" fmla="val 53446"/>
              <a:gd name="adj4" fmla="val -159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03848" y="692696"/>
            <a:ext cx="50405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Особняк барона Александра </a:t>
            </a:r>
            <a:r>
              <a:rPr lang="ru-RU" sz="1600" dirty="0" err="1" smtClean="0"/>
              <a:t>Фердинандовича</a:t>
            </a:r>
            <a:r>
              <a:rPr lang="ru-RU" sz="1600" dirty="0" smtClean="0"/>
              <a:t> (Федорович) </a:t>
            </a:r>
            <a:r>
              <a:rPr lang="ru-RU" sz="1600" dirty="0" err="1" smtClean="0"/>
              <a:t>Кельха</a:t>
            </a:r>
            <a:r>
              <a:rPr lang="ru-RU" sz="1600" dirty="0" smtClean="0"/>
              <a:t>, расположен по адресу </a:t>
            </a:r>
            <a:r>
              <a:rPr lang="ru-RU" sz="1600" dirty="0" smtClean="0">
                <a:hlinkClick r:id="rId3" tooltip="Улица Чайковского (Санкт-Петербург)"/>
              </a:rPr>
              <a:t>улица Чайковского</a:t>
            </a:r>
            <a:r>
              <a:rPr lang="ru-RU" sz="1600" dirty="0" smtClean="0"/>
              <a:t>, дом 28. Тогда это был самый дорогой район города. Дом был двухэтажный. Обратимся к карте и проложим маршрут. Ближайшая станция метро  - Чернышевская.</a:t>
            </a:r>
          </a:p>
          <a:p>
            <a:endParaRPr lang="ru-RU" dirty="0"/>
          </a:p>
        </p:txBody>
      </p:sp>
      <p:pic>
        <p:nvPicPr>
          <p:cNvPr id="12" name="Рисунок 11" descr="сов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0"/>
            <a:ext cx="2187914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00108"/>
            <a:ext cx="73581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Ну что ж, а теперь о самом особняке…В </a:t>
            </a:r>
            <a:r>
              <a:rPr lang="ru-RU" dirty="0"/>
              <a:t>1896 году супруги </a:t>
            </a:r>
            <a:r>
              <a:rPr lang="ru-RU" dirty="0" err="1"/>
              <a:t>Кельх</a:t>
            </a:r>
            <a:r>
              <a:rPr lang="ru-RU" dirty="0"/>
              <a:t> на средства Варвары Петровны приобрели бывший особняк греческого консула И. Е. Кондоянаки в Петербурге на Сергиевской </a:t>
            </a:r>
            <a:r>
              <a:rPr lang="ru-RU" dirty="0" smtClean="0"/>
              <a:t>улице(ныне улице </a:t>
            </a:r>
            <a:r>
              <a:rPr lang="ru-RU" dirty="0"/>
              <a:t>Чайковского), д. 28. за 300000 рублей. </a:t>
            </a:r>
            <a:r>
              <a:rPr lang="ru-RU" dirty="0" smtClean="0"/>
              <a:t> На эти деньги можно было купить 150 автомобилей.  Именно </a:t>
            </a:r>
            <a:r>
              <a:rPr lang="ru-RU" dirty="0"/>
              <a:t>здесь будет построен один из красивейших домов Петербурга особняк </a:t>
            </a:r>
            <a:r>
              <a:rPr lang="ru-RU" dirty="0" err="1"/>
              <a:t>Кельха</a:t>
            </a:r>
            <a:r>
              <a:rPr lang="ru-RU" dirty="0"/>
              <a:t>. </a:t>
            </a:r>
            <a:r>
              <a:rPr lang="ru-RU" dirty="0" smtClean="0"/>
              <a:t>Новые владельцы решили перестроить особняк. Особняк Кондоянаки был снесён, оставлен только фундамент. Перед </a:t>
            </a:r>
            <a:r>
              <a:rPr lang="ru-RU" dirty="0"/>
              <a:t>строительством особняка </a:t>
            </a:r>
            <a:r>
              <a:rPr lang="ru-RU" dirty="0" smtClean="0"/>
              <a:t>жена Александра </a:t>
            </a:r>
            <a:r>
              <a:rPr lang="ru-RU" dirty="0" err="1" smtClean="0"/>
              <a:t>Кельха</a:t>
            </a:r>
            <a:r>
              <a:rPr lang="ru-RU" dirty="0" smtClean="0"/>
              <a:t> Варвара </a:t>
            </a:r>
            <a:r>
              <a:rPr lang="ru-RU" dirty="0"/>
              <a:t>Петровна поставила целью возвести такой дом, который бы выделялся среди всех сооружений города. Так одно из ее пожеланий было следующим: "Необходимо, чтобы дом напоминал средневековые </a:t>
            </a:r>
            <a:r>
              <a:rPr lang="ru-RU" dirty="0" smtClean="0"/>
              <a:t>замки. </a:t>
            </a:r>
            <a:r>
              <a:rPr lang="ru-RU" dirty="0"/>
              <a:t>Сделайте нечто… разнообразное, чтобы при одном только взгляде на здание дух </a:t>
            </a:r>
            <a:r>
              <a:rPr lang="ru-RU" dirty="0" smtClean="0"/>
              <a:t>захватывало». Архитекторами были Владимир </a:t>
            </a:r>
            <a:r>
              <a:rPr lang="ru-RU" dirty="0" err="1" smtClean="0"/>
              <a:t>Чагин</a:t>
            </a:r>
            <a:r>
              <a:rPr lang="ru-RU" dirty="0" smtClean="0"/>
              <a:t> и Василий </a:t>
            </a:r>
            <a:r>
              <a:rPr lang="ru-RU" dirty="0" err="1" smtClean="0"/>
              <a:t>Шене</a:t>
            </a:r>
            <a:r>
              <a:rPr lang="ru-RU" dirty="0" smtClean="0"/>
              <a:t>, завершал работу Карл Шмидт.</a:t>
            </a:r>
          </a:p>
          <a:p>
            <a:r>
              <a:rPr lang="ru-RU" dirty="0" smtClean="0"/>
              <a:t>Интерьеры здания необычайно красивы. </a:t>
            </a:r>
          </a:p>
        </p:txBody>
      </p:sp>
      <p:pic>
        <p:nvPicPr>
          <p:cNvPr id="3" name="Рисунок 2" descr="сов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4509120"/>
            <a:ext cx="1358959" cy="21328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708920"/>
            <a:ext cx="3857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оформлении интерьеров архитекторам было поручено не скупиться в выражении своей творческой мысли. В здании можно увидеть изображения драконов. Причина, скорее всего, в том, что в те времена образ дракона считался счастливым: он отгонял от владельцев все плохое и приносил в дом благополучие.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Фрагмент интерьера. /Фото: livejour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749882"/>
            <a:ext cx="4000528" cy="5560404"/>
          </a:xfrm>
          <a:prstGeom prst="rect">
            <a:avLst/>
          </a:prstGeom>
          <a:noFill/>
        </p:spPr>
      </p:pic>
      <p:pic>
        <p:nvPicPr>
          <p:cNvPr id="4" name="Рисунок 3" descr="сова с указкой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548680"/>
            <a:ext cx="3607980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85794"/>
            <a:ext cx="29289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Белый зал</a:t>
            </a:r>
          </a:p>
          <a:p>
            <a:r>
              <a:rPr lang="ru-RU" dirty="0" smtClean="0"/>
              <a:t>Это помещение самое главное и самое роскошное во всем здании. В его оформлении использован белый и </a:t>
            </a:r>
            <a:r>
              <a:rPr lang="ru-RU" dirty="0" err="1" smtClean="0"/>
              <a:t>розовый</a:t>
            </a:r>
            <a:r>
              <a:rPr lang="ru-RU" dirty="0" smtClean="0"/>
              <a:t> мрамор, потолок и стены изобилуют лепными композициями и позолотой. Между окон развешаны зеркала. Две изюминки зала – роскошная люстра, которую сделали на заказ на знаменитой фабрике Штанге, и мраморный камин с композицией «Пробуждение весны»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Белый зал. /Фото: liveinternet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785794"/>
            <a:ext cx="4595798" cy="5286412"/>
          </a:xfrm>
          <a:prstGeom prst="rect">
            <a:avLst/>
          </a:prstGeom>
          <a:noFill/>
        </p:spPr>
      </p:pic>
      <p:pic>
        <p:nvPicPr>
          <p:cNvPr id="4" name="Рисунок 3" descr="сова с мелом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4021" y="4393045"/>
            <a:ext cx="3129979" cy="24649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36433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Вестибюль</a:t>
            </a:r>
          </a:p>
          <a:p>
            <a:r>
              <a:rPr lang="ru-RU" dirty="0" smtClean="0"/>
              <a:t>На потолке вестибюля изображены арабески. В центральной части потолка можно увидеть лепнину, в которой привлекает внимание полотно с живописным изображением двух женщин, обрамленное лавровым венком. На стенах – четыре полотна с пейзажами, которые перемежаются лепным декором. Завершает вестибюль плоская арка с лепниной, которая опирается на две пилястры. На каждой пилястре мастерски выполненная из камня голова мужчины. Считается, что это изображены братья </a:t>
            </a:r>
            <a:r>
              <a:rPr lang="ru-RU" dirty="0" err="1" smtClean="0"/>
              <a:t>Кельх</a:t>
            </a:r>
            <a:r>
              <a:rPr lang="ru-RU" dirty="0" smtClean="0"/>
              <a:t> – Александр и Николай.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Изображения двух женщин. /Фото: А. Беликов-Гущин, Arxip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857232"/>
            <a:ext cx="4286280" cy="5072098"/>
          </a:xfrm>
          <a:prstGeom prst="rect">
            <a:avLst/>
          </a:prstGeom>
          <a:noFill/>
        </p:spPr>
      </p:pic>
      <p:pic>
        <p:nvPicPr>
          <p:cNvPr id="4" name="Рисунок 3" descr="Сова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4797152"/>
            <a:ext cx="2068070" cy="20608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quot;Спящая красавица&quot; на витражном окне готического за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2928934"/>
            <a:ext cx="3506878" cy="37404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620688"/>
            <a:ext cx="5832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dirty="0" smtClean="0"/>
              <a:t>Образ «спящей красавицы» возник в доме не зря.</a:t>
            </a:r>
            <a:endParaRPr lang="ru-RU" sz="1600" dirty="0" smtClean="0"/>
          </a:p>
          <a:p>
            <a:r>
              <a:rPr lang="ru-RU" sz="1600" dirty="0" smtClean="0"/>
              <a:t>После смерти Николая Варенька жила словно в забытьи. Она не поехала со вторым мужем в Петербург, продолжая жить с матерью в Москве в особняке на Моховой ул. 6.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3076" name="Picture 4" descr="Портрет Александра Кельха в образе рыцар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57496"/>
            <a:ext cx="3312367" cy="3811864"/>
          </a:xfrm>
          <a:prstGeom prst="rect">
            <a:avLst/>
          </a:prstGeom>
          <a:noFill/>
        </p:spPr>
      </p:pic>
      <p:pic>
        <p:nvPicPr>
          <p:cNvPr id="5" name="Рисунок 4" descr="сов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188640"/>
            <a:ext cx="1680122" cy="2636912"/>
          </a:xfrm>
          <a:prstGeom prst="rect">
            <a:avLst/>
          </a:prstGeom>
          <a:ln>
            <a:noFill/>
          </a:ln>
        </p:spPr>
      </p:pic>
      <p:sp>
        <p:nvSpPr>
          <p:cNvPr id="6" name="Блок-схема: память с посл. доступом 5"/>
          <p:cNvSpPr/>
          <p:nvPr/>
        </p:nvSpPr>
        <p:spPr>
          <a:xfrm>
            <a:off x="251520" y="1700808"/>
            <a:ext cx="6912768" cy="1224136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87624" y="1772816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Так вот витражная «спящая красавица»- это портрет самой хозяйки Вареньки </a:t>
            </a:r>
            <a:r>
              <a:rPr lang="ru-RU" sz="1600" i="1" dirty="0" err="1" smtClean="0"/>
              <a:t>Базановой</a:t>
            </a:r>
            <a:r>
              <a:rPr lang="ru-RU" sz="1600" i="1" dirty="0" smtClean="0"/>
              <a:t>- </a:t>
            </a:r>
            <a:r>
              <a:rPr lang="ru-RU" sz="1600" i="1" dirty="0" err="1" smtClean="0"/>
              <a:t>Кельх</a:t>
            </a:r>
            <a:r>
              <a:rPr lang="ru-RU" sz="1600" i="1" dirty="0" smtClean="0"/>
              <a:t>.</a:t>
            </a:r>
            <a:r>
              <a:rPr lang="ru-RU" sz="1600" dirty="0" smtClean="0"/>
              <a:t> В чертах благородного рыцаря на витраже легко узнавался сам Александр </a:t>
            </a:r>
            <a:r>
              <a:rPr lang="ru-RU" sz="1600" dirty="0" err="1" smtClean="0"/>
              <a:t>Кельх</a:t>
            </a:r>
            <a:r>
              <a:rPr lang="ru-RU" sz="1600" dirty="0" smtClean="0"/>
              <a:t>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6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Парадная лестница</a:t>
            </a:r>
          </a:p>
          <a:p>
            <a:r>
              <a:rPr lang="ru-RU" dirty="0" smtClean="0"/>
              <a:t>Лестница выполнена из белого мрамора и украшена резьбой. С восточной стороны лестницы расположена аркада, опоры которой – колонны, снизу декорированные решеткой.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Лестницу изготовили в мастерской Листа. /Фото:infocity.b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785794"/>
            <a:ext cx="3743325" cy="5214974"/>
          </a:xfrm>
          <a:prstGeom prst="rect">
            <a:avLst/>
          </a:prstGeom>
          <a:noFill/>
        </p:spPr>
      </p:pic>
      <p:pic>
        <p:nvPicPr>
          <p:cNvPr id="4" name="Рисунок 3" descr="сов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2636912"/>
            <a:ext cx="2425393" cy="38065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0009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000092</Template>
  <TotalTime>1008</TotalTime>
  <Words>653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000092</vt:lpstr>
      <vt:lpstr>Особняк А.Ф.Кельха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Особняк А.Ф.Кельха</dc:title>
  <dc:creator>вадос</dc:creator>
  <cp:lastModifiedBy>Леша и Юля</cp:lastModifiedBy>
  <cp:revision>89</cp:revision>
  <dcterms:created xsi:type="dcterms:W3CDTF">2022-10-20T05:02:23Z</dcterms:created>
  <dcterms:modified xsi:type="dcterms:W3CDTF">2022-10-28T22:41:29Z</dcterms:modified>
</cp:coreProperties>
</file>