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9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70" r:id="rId11"/>
    <p:sldId id="267" r:id="rId12"/>
    <p:sldId id="268" r:id="rId13"/>
    <p:sldId id="269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60" d="100"/>
          <a:sy n="60" d="100"/>
        </p:scale>
        <p:origin x="-1460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EE5FB-C5C2-4B4C-8F66-568145D8CB9F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BF7F6-24E5-493D-A212-E9FA6F3FF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217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BF7F6-24E5-493D-A212-E9FA6F3FFD0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52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C2CC-D25E-4A02-9C92-A08FFFA2109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88A3-B467-41EB-A00F-5128AC2C80D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C2CC-D25E-4A02-9C92-A08FFFA2109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88A3-B467-41EB-A00F-5128AC2C80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C2CC-D25E-4A02-9C92-A08FFFA2109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88A3-B467-41EB-A00F-5128AC2C80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C2CC-D25E-4A02-9C92-A08FFFA2109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88A3-B467-41EB-A00F-5128AC2C80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C2CC-D25E-4A02-9C92-A08FFFA2109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88A3-B467-41EB-A00F-5128AC2C80D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C2CC-D25E-4A02-9C92-A08FFFA2109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88A3-B467-41EB-A00F-5128AC2C80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C2CC-D25E-4A02-9C92-A08FFFA2109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88A3-B467-41EB-A00F-5128AC2C80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C2CC-D25E-4A02-9C92-A08FFFA2109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88A3-B467-41EB-A00F-5128AC2C80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C2CC-D25E-4A02-9C92-A08FFFA2109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88A3-B467-41EB-A00F-5128AC2C80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C2CC-D25E-4A02-9C92-A08FFFA2109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88A3-B467-41EB-A00F-5128AC2C80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C2CC-D25E-4A02-9C92-A08FFFA2109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0588A3-B467-41EB-A00F-5128AC2C80D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F9C2CC-D25E-4A02-9C92-A08FFFA2109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0588A3-B467-41EB-A00F-5128AC2C80D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70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524" y="2870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10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b="1" i="1" dirty="0" smtClean="0">
                <a:solidFill>
                  <a:srgbClr val="010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– класс</a:t>
            </a:r>
          </a:p>
          <a:p>
            <a:pPr algn="ctr"/>
            <a:r>
              <a:rPr lang="ru-RU" b="1" i="1" dirty="0" smtClean="0">
                <a:solidFill>
                  <a:srgbClr val="010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«Камень в городе: ознакомление дошкольников с минералами, </a:t>
            </a:r>
          </a:p>
          <a:p>
            <a:pPr algn="ctr"/>
            <a:r>
              <a:rPr lang="en-US" b="1" i="1" dirty="0" smtClean="0">
                <a:solidFill>
                  <a:srgbClr val="010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</a:t>
            </a:r>
            <a:r>
              <a:rPr lang="ru-RU" b="1" i="1" dirty="0" smtClean="0">
                <a:solidFill>
                  <a:srgbClr val="010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использованными при строительстве </a:t>
            </a:r>
          </a:p>
          <a:p>
            <a:pPr algn="ctr"/>
            <a:r>
              <a:rPr lang="en-US" b="1" i="1" dirty="0" smtClean="0">
                <a:solidFill>
                  <a:srgbClr val="010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</a:t>
            </a:r>
            <a:r>
              <a:rPr lang="ru-RU" b="1" i="1" dirty="0" smtClean="0">
                <a:solidFill>
                  <a:srgbClr val="010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 – Петербурга</a:t>
            </a:r>
            <a:r>
              <a:rPr lang="ru-RU" i="1" dirty="0" smtClean="0">
                <a:solidFill>
                  <a:srgbClr val="010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i="1" dirty="0">
              <a:solidFill>
                <a:srgbClr val="010F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5992650"/>
            <a:ext cx="2986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Выполнила: Анучина О.А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в</a:t>
            </a:r>
            <a:r>
              <a:rPr lang="ru-RU" dirty="0" smtClean="0">
                <a:solidFill>
                  <a:schemeClr val="bg2"/>
                </a:solidFill>
              </a:rPr>
              <a:t>оспитатель </a:t>
            </a:r>
            <a:r>
              <a:rPr lang="ru-RU" dirty="0" smtClean="0">
                <a:solidFill>
                  <a:schemeClr val="bg2"/>
                </a:solidFill>
              </a:rPr>
              <a:t>ГБДОУ д/с №1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3</a:t>
            </a:r>
            <a:r>
              <a:rPr lang="ru-RU" i="1" dirty="0" smtClean="0"/>
              <a:t>. Может ли камень издавать звуки?</a:t>
            </a:r>
          </a:p>
          <a:p>
            <a:r>
              <a:rPr lang="ru-RU" dirty="0" smtClean="0"/>
              <a:t>Цель: сформировать представление о свойствах камня</a:t>
            </a:r>
          </a:p>
          <a:p>
            <a:r>
              <a:rPr lang="ru-RU" dirty="0" smtClean="0"/>
              <a:t>Материалы: разнообразные камни</a:t>
            </a:r>
          </a:p>
          <a:p>
            <a:r>
              <a:rPr lang="ru-RU" dirty="0" smtClean="0"/>
              <a:t>Ход опыта </a:t>
            </a:r>
            <a:r>
              <a:rPr lang="ru-RU" dirty="0" smtClean="0"/>
              <a:t>:</a:t>
            </a:r>
          </a:p>
          <a:p>
            <a:r>
              <a:rPr lang="ru-RU" dirty="0" smtClean="0"/>
              <a:t>Дети</a:t>
            </a:r>
            <a:r>
              <a:rPr lang="ru-RU" dirty="0" smtClean="0"/>
              <a:t>, как вы думаете, может ли камень издавать звуки? </a:t>
            </a:r>
            <a:r>
              <a:rPr lang="ru-RU" dirty="0" smtClean="0"/>
              <a:t>Как </a:t>
            </a:r>
            <a:r>
              <a:rPr lang="ru-RU" dirty="0" smtClean="0"/>
              <a:t>нам это проверить? </a:t>
            </a:r>
            <a:r>
              <a:rPr lang="ru-RU" dirty="0" smtClean="0"/>
              <a:t>Постучите </a:t>
            </a:r>
            <a:r>
              <a:rPr lang="ru-RU" dirty="0" smtClean="0"/>
              <a:t>разными камешками друг о друга. Похожи ли звуки, которые при этом получаются? Нет. Тяжелые камни издают звук громкий, маленькие – тонкий, легкие – тихий.</a:t>
            </a:r>
          </a:p>
          <a:p>
            <a:r>
              <a:rPr lang="ru-RU" dirty="0" smtClean="0"/>
              <a:t>Камни издают звуки при трении или резком соприкосновении друг с другом. Разные камни издают звуки, не похожие друг на друга.</a:t>
            </a:r>
            <a:endParaRPr lang="ru-RU" dirty="0"/>
          </a:p>
        </p:txBody>
      </p:sp>
      <p:pic>
        <p:nvPicPr>
          <p:cNvPr id="3074" name="Picture 2" descr="https://ok-t.ru/studopediaru/baza7/1445215982118.files/image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4077122" cy="263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57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4</a:t>
            </a:r>
            <a:r>
              <a:rPr lang="ru-RU" i="1" dirty="0" smtClean="0"/>
              <a:t>. Меняют ли камни цвет?</a:t>
            </a:r>
          </a:p>
          <a:p>
            <a:r>
              <a:rPr lang="ru-RU" dirty="0" smtClean="0"/>
              <a:t>Цель: сформировать представления о свойствах камня.</a:t>
            </a:r>
          </a:p>
          <a:p>
            <a:r>
              <a:rPr lang="ru-RU" dirty="0" smtClean="0"/>
              <a:t>Материалы: пустые емкости, лейки с водой, камни.</a:t>
            </a:r>
          </a:p>
          <a:p>
            <a:r>
              <a:rPr lang="ru-RU" dirty="0" smtClean="0"/>
              <a:t>Ход опыта </a:t>
            </a:r>
            <a:r>
              <a:rPr lang="ru-RU" dirty="0" smtClean="0"/>
              <a:t>:</a:t>
            </a:r>
          </a:p>
          <a:p>
            <a:r>
              <a:rPr lang="ru-RU" dirty="0" smtClean="0"/>
              <a:t>Дети</a:t>
            </a:r>
            <a:r>
              <a:rPr lang="ru-RU" dirty="0" smtClean="0"/>
              <a:t>, как вы думаете, камни могут изменить цвет? </a:t>
            </a:r>
            <a:r>
              <a:rPr lang="ru-RU" dirty="0" smtClean="0"/>
              <a:t>Предложите </a:t>
            </a:r>
            <a:r>
              <a:rPr lang="ru-RU" dirty="0" smtClean="0"/>
              <a:t>детям положить в емкость камень и залить его водой. Затем потрогать камни, ощупывая их в воде и вытащите камни из </a:t>
            </a:r>
            <a:r>
              <a:rPr lang="ru-RU" dirty="0" smtClean="0"/>
              <a:t>воды. Что </a:t>
            </a:r>
            <a:r>
              <a:rPr lang="ru-RU" dirty="0" smtClean="0"/>
              <a:t>изменилось? Сравните камни по цвету: мокрые камешки и сухие. Они стали </a:t>
            </a:r>
            <a:r>
              <a:rPr lang="ru-RU" dirty="0" smtClean="0"/>
              <a:t>темными.</a:t>
            </a:r>
            <a:r>
              <a:rPr lang="ru-RU" dirty="0"/>
              <a:t> </a:t>
            </a:r>
            <a:r>
              <a:rPr lang="ru-RU" dirty="0" smtClean="0"/>
              <a:t>Какие </a:t>
            </a:r>
            <a:r>
              <a:rPr lang="ru-RU" dirty="0" smtClean="0"/>
              <a:t>из них красивее? </a:t>
            </a:r>
            <a:r>
              <a:rPr lang="ru-RU" dirty="0" smtClean="0"/>
              <a:t>Какой </a:t>
            </a:r>
            <a:r>
              <a:rPr lang="ru-RU" dirty="0" smtClean="0"/>
              <a:t>вывод можно сделать? Мокрые камни меняют </a:t>
            </a:r>
            <a:r>
              <a:rPr lang="ru-RU" dirty="0" smtClean="0"/>
              <a:t>цвет</a:t>
            </a:r>
            <a:r>
              <a:rPr lang="ru-RU" dirty="0"/>
              <a:t>.</a:t>
            </a:r>
            <a:endParaRPr lang="ru-RU" dirty="0" smtClean="0"/>
          </a:p>
        </p:txBody>
      </p:sp>
      <p:pic>
        <p:nvPicPr>
          <p:cNvPr id="2050" name="Picture 2" descr="http://vsegda-pomnim.com/uploads/posts/2022-04/1651048941_3-vsegda-pomnim-com-p-morskie-kamni-foto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419" y="3398859"/>
            <a:ext cx="4056451" cy="3042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40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5</a:t>
            </a:r>
            <a:r>
              <a:rPr lang="ru-RU" i="1" dirty="0" smtClean="0"/>
              <a:t>. Теплый камешек</a:t>
            </a:r>
          </a:p>
          <a:p>
            <a:r>
              <a:rPr lang="ru-RU" dirty="0" smtClean="0"/>
              <a:t>Цель: сформировать представление о свойствах камня.</a:t>
            </a:r>
          </a:p>
          <a:p>
            <a:r>
              <a:rPr lang="ru-RU" dirty="0" smtClean="0"/>
              <a:t>Материалы: лампа (солнечная погода), камешки разного цвета (обязательно должен быть камень черного цвета)</a:t>
            </a:r>
          </a:p>
          <a:p>
            <a:r>
              <a:rPr lang="ru-RU" dirty="0" smtClean="0"/>
              <a:t>Ход </a:t>
            </a:r>
            <a:r>
              <a:rPr lang="ru-RU" dirty="0" smtClean="0"/>
              <a:t>опыта:</a:t>
            </a:r>
          </a:p>
          <a:p>
            <a:r>
              <a:rPr lang="ru-RU" dirty="0" smtClean="0"/>
              <a:t>Потрогайте </a:t>
            </a:r>
            <a:r>
              <a:rPr lang="ru-RU" dirty="0" smtClean="0"/>
              <a:t>разные камни и скажите, они холодные или </a:t>
            </a:r>
            <a:r>
              <a:rPr lang="ru-RU" dirty="0" smtClean="0"/>
              <a:t>теплые? (Холодные).</a:t>
            </a:r>
          </a:p>
          <a:p>
            <a:r>
              <a:rPr lang="ru-RU" dirty="0" smtClean="0"/>
              <a:t>Зажмите камень в кулаке. Стал ли он теплее? Чуточку</a:t>
            </a:r>
          </a:p>
          <a:p>
            <a:r>
              <a:rPr lang="ru-RU" dirty="0" smtClean="0"/>
              <a:t>Как </a:t>
            </a:r>
            <a:r>
              <a:rPr lang="ru-RU" dirty="0" smtClean="0"/>
              <a:t>вы думаете почему? </a:t>
            </a:r>
            <a:endParaRPr lang="ru-RU" dirty="0"/>
          </a:p>
          <a:p>
            <a:r>
              <a:rPr lang="ru-RU" dirty="0" smtClean="0"/>
              <a:t>Возьмите </a:t>
            </a:r>
            <a:r>
              <a:rPr lang="ru-RU" dirty="0" smtClean="0"/>
              <a:t>камешек белый и черный, подержите из под </a:t>
            </a:r>
            <a:r>
              <a:rPr lang="ru-RU" dirty="0" smtClean="0"/>
              <a:t>лампой</a:t>
            </a:r>
            <a:r>
              <a:rPr lang="ru-RU" dirty="0"/>
              <a:t> </a:t>
            </a:r>
            <a:r>
              <a:rPr lang="ru-RU" dirty="0" smtClean="0"/>
              <a:t>(оставьте </a:t>
            </a:r>
            <a:r>
              <a:rPr lang="ru-RU" dirty="0" smtClean="0"/>
              <a:t>на ярком свету) Камешки стали </a:t>
            </a:r>
            <a:r>
              <a:rPr lang="ru-RU" dirty="0" smtClean="0"/>
              <a:t>теплые.</a:t>
            </a:r>
            <a:r>
              <a:rPr lang="ru-RU" dirty="0"/>
              <a:t> </a:t>
            </a:r>
            <a:r>
              <a:rPr lang="ru-RU" dirty="0" smtClean="0"/>
              <a:t>Какой </a:t>
            </a:r>
            <a:r>
              <a:rPr lang="ru-RU" dirty="0" smtClean="0"/>
              <a:t>камень нагрелся теплее? </a:t>
            </a:r>
            <a:r>
              <a:rPr lang="ru-RU" dirty="0" smtClean="0"/>
              <a:t>(черный</a:t>
            </a:r>
            <a:r>
              <a:rPr lang="ru-RU" dirty="0" smtClean="0"/>
              <a:t>). </a:t>
            </a:r>
            <a:r>
              <a:rPr lang="ru-RU" dirty="0" smtClean="0"/>
              <a:t>Почему </a:t>
            </a:r>
            <a:r>
              <a:rPr lang="ru-RU" dirty="0" smtClean="0"/>
              <a:t>черный камень оказался самым теплым? </a:t>
            </a:r>
            <a:r>
              <a:rPr lang="ru-RU" dirty="0" smtClean="0"/>
              <a:t>Черный </a:t>
            </a:r>
            <a:r>
              <a:rPr lang="ru-RU" dirty="0" smtClean="0"/>
              <a:t>цвет поглощает солнечные лучи. Поэтому черный камень нагрелся больше, чем </a:t>
            </a:r>
            <a:r>
              <a:rPr lang="ru-RU" dirty="0" smtClean="0"/>
              <a:t>белый. Вспомните</a:t>
            </a:r>
            <a:r>
              <a:rPr lang="ru-RU" dirty="0" smtClean="0"/>
              <a:t>, в какой одежде нам жарче летом?</a:t>
            </a:r>
            <a:endParaRPr lang="ru-RU" dirty="0"/>
          </a:p>
        </p:txBody>
      </p:sp>
      <p:pic>
        <p:nvPicPr>
          <p:cNvPr id="4104" name="Picture 8" descr="https://dekov.ru/res/img/product/eglo/15966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3688" y="4653136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toryfox.ru/wp-content/uploads/2016/02/Yocbcn3zMOqZmJZ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093741"/>
            <a:ext cx="1609361" cy="1207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2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6</a:t>
            </a:r>
            <a:r>
              <a:rPr lang="ru-RU" i="1" dirty="0" smtClean="0"/>
              <a:t>. Легкий – тяжелый</a:t>
            </a:r>
          </a:p>
          <a:p>
            <a:r>
              <a:rPr lang="ru-RU" dirty="0" smtClean="0"/>
              <a:t>Цель: сформировать представления о свойствах камня</a:t>
            </a:r>
          </a:p>
          <a:p>
            <a:r>
              <a:rPr lang="ru-RU" dirty="0" smtClean="0"/>
              <a:t>Материалы: камешки разной плотности и величины, весы.</a:t>
            </a:r>
          </a:p>
          <a:p>
            <a:r>
              <a:rPr lang="ru-RU" dirty="0" smtClean="0"/>
              <a:t>Ход </a:t>
            </a:r>
            <a:r>
              <a:rPr lang="ru-RU" dirty="0" smtClean="0"/>
              <a:t>опыта:</a:t>
            </a:r>
            <a:endParaRPr lang="ru-RU" dirty="0" smtClean="0"/>
          </a:p>
          <a:p>
            <a:r>
              <a:rPr lang="ru-RU" dirty="0" smtClean="0"/>
              <a:t>Дети, как вы думает модно посмотрев на камни сказать, какой из них самый тяжелый? </a:t>
            </a:r>
            <a:r>
              <a:rPr lang="ru-RU" dirty="0" smtClean="0"/>
              <a:t>Самый большой и </a:t>
            </a:r>
            <a:r>
              <a:rPr lang="ru-RU" dirty="0" smtClean="0"/>
              <a:t>будет самым </a:t>
            </a:r>
            <a:r>
              <a:rPr lang="ru-RU" dirty="0" smtClean="0"/>
              <a:t>тяжелым.</a:t>
            </a:r>
            <a:r>
              <a:rPr lang="ru-RU" dirty="0"/>
              <a:t> </a:t>
            </a:r>
            <a:r>
              <a:rPr lang="ru-RU" dirty="0" smtClean="0"/>
              <a:t>А </a:t>
            </a:r>
            <a:r>
              <a:rPr lang="ru-RU" dirty="0" smtClean="0"/>
              <a:t>если взять камешки одного размера они будут равные по весу? Так? </a:t>
            </a:r>
            <a:r>
              <a:rPr lang="ru-RU" dirty="0" smtClean="0"/>
              <a:t>Давайте </a:t>
            </a:r>
            <a:r>
              <a:rPr lang="ru-RU" dirty="0" smtClean="0"/>
              <a:t>проверим. Как мы можем это сделать? </a:t>
            </a:r>
            <a:r>
              <a:rPr lang="ru-RU" dirty="0" smtClean="0"/>
              <a:t>Возьмите </a:t>
            </a:r>
            <a:r>
              <a:rPr lang="ru-RU" dirty="0" smtClean="0"/>
              <a:t>в одну руку – пемзу – пористый камень, в другую – плотный, такого же размера. Какой из них тяжелее? Почему? Пемза легче, потому что в нем много дырочек, в плотном камне нет дырочек, он </a:t>
            </a:r>
            <a:r>
              <a:rPr lang="ru-RU" dirty="0" smtClean="0"/>
              <a:t>тяжелый. Как </a:t>
            </a:r>
            <a:r>
              <a:rPr lang="ru-RU" dirty="0" smtClean="0"/>
              <a:t>вы думаете если взять большой пористый камень и маленький плотный, какой из них будет тяжелее? Плотный будет тяжелее</a:t>
            </a:r>
          </a:p>
          <a:p>
            <a:r>
              <a:rPr lang="ru-RU" dirty="0" smtClean="0"/>
              <a:t>Точно? Как мы еще можем узнать вес камня. Точный вес? С помощью весов (дети взвешивают камни на </a:t>
            </a:r>
            <a:r>
              <a:rPr lang="ru-RU" dirty="0" smtClean="0"/>
              <a:t>весах) </a:t>
            </a:r>
            <a:r>
              <a:rPr lang="ru-RU" dirty="0" smtClean="0"/>
              <a:t>К</a:t>
            </a:r>
            <a:r>
              <a:rPr lang="ru-RU" dirty="0" smtClean="0"/>
              <a:t>акой </a:t>
            </a:r>
            <a:r>
              <a:rPr lang="ru-RU" dirty="0" smtClean="0"/>
              <a:t>можно сделать вывод? Камни имеют вес. Вес камня порой не зависит от его размера.</a:t>
            </a:r>
            <a:endParaRPr lang="ru-RU" dirty="0"/>
          </a:p>
        </p:txBody>
      </p:sp>
      <p:pic>
        <p:nvPicPr>
          <p:cNvPr id="7170" name="Picture 2" descr="https://sun9-51.userapi.com/s/v1/if2/mRO0wZ7lrtqqq2Sl_hCagzQkxVcrxBYVpgakAP5Fwtcbh1EwGjV-AgC4CSr_opwILB-5lf6pncqXuHrkrOljTc3Y.jpg?size=604x453&amp;quality=9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7" t="11905" r="17449" b="17084"/>
          <a:stretch/>
        </p:blipFill>
        <p:spPr bwMode="auto">
          <a:xfrm>
            <a:off x="3428395" y="4896973"/>
            <a:ext cx="2325339" cy="1910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15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8229600" cy="43431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Что можно сделать из камня?</a:t>
            </a:r>
            <a:endParaRPr lang="ru-RU" sz="2400" b="1" i="1" dirty="0"/>
          </a:p>
        </p:txBody>
      </p:sp>
      <p:pic>
        <p:nvPicPr>
          <p:cNvPr id="5122" name="Picture 2" descr="https://drasler.ru/wp-content/uploads/2019/10/%D0%BF%D0%BE%D0%B4%D0%B5%D0%BB%D0%BA%D0%B8-%D0%B8%D0%B7-%D0%BA%D0%B0%D0%BC%D0%BD%D0%B5%D0%B9-01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"/>
          <a:stretch/>
        </p:blipFill>
        <p:spPr bwMode="auto">
          <a:xfrm>
            <a:off x="251520" y="1268760"/>
            <a:ext cx="4762500" cy="3486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lubmama.ru/uploads/posts/2022-09/1662657751_31-klubmama-ru-p-podelki-iz-kamnei-dlya-malishei-foto-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44196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72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7" y="406405"/>
            <a:ext cx="6217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u="sng" dirty="0" smtClean="0"/>
              <a:t>СПАСИБО  ЗА  </a:t>
            </a:r>
            <a:r>
              <a:rPr lang="ru-RU" sz="3600" i="1" u="sng" dirty="0" smtClean="0"/>
              <a:t>ВНИМАНИЕ!</a:t>
            </a:r>
            <a:endParaRPr lang="ru-RU" sz="3600" i="1" u="sng" dirty="0"/>
          </a:p>
        </p:txBody>
      </p:sp>
    </p:spTree>
    <p:extLst>
      <p:ext uri="{BB962C8B-B14F-4D97-AF65-F5344CB8AC3E}">
        <p14:creationId xmlns:p14="http://schemas.microsoft.com/office/powerpoint/2010/main" val="264727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959" y="116632"/>
            <a:ext cx="88160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Санкт-Петербург — один из самых необычных городов России. Ведь он был возведен усилиями множества европейских архитекторов, которые привнесли в столицу восточной империи самые разные архитектурные стили и традиций. Развитие строительного дела в то время уже позволяло широко использовать камень при возведении зданий, именно поэтому Санкт-Петербург отличался своим каменным убранством от других городов. Особую популярность в строительстве и отделки получили гранит и мрамор.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1" y="1132295"/>
            <a:ext cx="4477304" cy="38759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6"/>
          <a:stretch/>
        </p:blipFill>
        <p:spPr bwMode="auto">
          <a:xfrm>
            <a:off x="4761644" y="2564904"/>
            <a:ext cx="4189017" cy="3875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9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936"/>
            <a:ext cx="9116704" cy="6389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98802"/>
            <a:ext cx="3001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Цветовая  гамма гранита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6107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Одним из первых разновидностей гранита, который получил применение в строительстве Санкт-Петербурга, стал камень, добывавшийся на побережье Финского залива. Он получил название «розовый финский морской», или «</a:t>
            </a:r>
            <a:r>
              <a:rPr lang="ru-RU" sz="1200" b="1" dirty="0" err="1" smtClean="0"/>
              <a:t>выборгит</a:t>
            </a:r>
            <a:r>
              <a:rPr lang="ru-RU" sz="1200" b="1" dirty="0" smtClean="0"/>
              <a:t>» (один из карьеров был вблизи г. Выборг). </a:t>
            </a:r>
            <a:endParaRPr lang="ru-RU" sz="1200" b="1" dirty="0" smtClean="0"/>
          </a:p>
          <a:p>
            <a:pPr algn="just"/>
            <a:r>
              <a:rPr lang="ru-RU" sz="1200" b="1" dirty="0" smtClean="0"/>
              <a:t>Второй </a:t>
            </a:r>
            <a:r>
              <a:rPr lang="ru-RU" sz="1200" b="1" dirty="0" smtClean="0"/>
              <a:t>по популярности гранит имеет название </a:t>
            </a:r>
            <a:r>
              <a:rPr lang="ru-RU" sz="1200" b="1" dirty="0" err="1" smtClean="0"/>
              <a:t>сердобольский</a:t>
            </a:r>
            <a:r>
              <a:rPr lang="ru-RU" sz="1200" b="1" dirty="0" smtClean="0"/>
              <a:t>, также по месту добычи — близ города </a:t>
            </a:r>
            <a:r>
              <a:rPr lang="ru-RU" sz="1200" b="1" dirty="0" err="1" smtClean="0"/>
              <a:t>Сердоболь</a:t>
            </a:r>
            <a:r>
              <a:rPr lang="ru-RU" sz="1200" b="1" dirty="0" smtClean="0"/>
              <a:t> (нынешнее название Сортавала). Этим серым камнем архитекторы обычно создавали фон для того, чтобы подчеркнуть декоративные вставки из других материалов. </a:t>
            </a:r>
          </a:p>
          <a:p>
            <a:pPr algn="just"/>
            <a:r>
              <a:rPr lang="ru-RU" sz="1200" b="1" dirty="0" smtClean="0"/>
              <a:t>Эти два вида гранита можно встретить в Северной столице на каждом шагу. Серым и розовым камне облицованы набережные Невы, многие мосты и, конечно же, здания. </a:t>
            </a:r>
            <a:endParaRPr lang="ru-RU" sz="1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4" y="1700808"/>
            <a:ext cx="4463480" cy="3487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73" y="3140968"/>
            <a:ext cx="4678304" cy="356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988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92226"/>
            <a:ext cx="3465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Знаменитые архитектурные </a:t>
            </a:r>
          </a:p>
          <a:p>
            <a:r>
              <a:rPr lang="ru-RU" b="1" dirty="0" smtClean="0"/>
              <a:t>шедевры из гранита – это….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233626"/>
            <a:ext cx="2884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Исаакий</a:t>
            </a:r>
            <a:r>
              <a:rPr lang="ru-RU" b="1" dirty="0" smtClean="0"/>
              <a:t> – великан!</a:t>
            </a:r>
          </a:p>
          <a:p>
            <a:r>
              <a:rPr lang="ru-RU" b="1" dirty="0" smtClean="0"/>
              <a:t>Его строил </a:t>
            </a:r>
            <a:r>
              <a:rPr lang="ru-RU" b="1" dirty="0" err="1" smtClean="0"/>
              <a:t>Монферран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5567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7747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96136" y="188640"/>
            <a:ext cx="318660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 площади столпотворение!</a:t>
            </a:r>
          </a:p>
          <a:p>
            <a:r>
              <a:rPr lang="ru-RU" sz="1400" b="1" dirty="0"/>
              <a:t>Вот начался подъём столпа.</a:t>
            </a:r>
          </a:p>
          <a:p>
            <a:r>
              <a:rPr lang="ru-RU" sz="1400" b="1" dirty="0"/>
              <a:t>Пришли канаты в натяжение</a:t>
            </a:r>
          </a:p>
          <a:p>
            <a:r>
              <a:rPr lang="ru-RU" sz="1400" b="1" dirty="0"/>
              <a:t>Скрипят колёса… В напряжении</a:t>
            </a:r>
          </a:p>
          <a:p>
            <a:r>
              <a:rPr lang="ru-RU" sz="1400" b="1" dirty="0"/>
              <a:t>Притихла горожан толпа.</a:t>
            </a:r>
          </a:p>
          <a:p>
            <a:r>
              <a:rPr lang="ru-RU" sz="1400" b="1" dirty="0"/>
              <a:t>А вдруг неправильный расчёт?</a:t>
            </a:r>
          </a:p>
          <a:p>
            <a:r>
              <a:rPr lang="ru-RU" sz="1400" b="1" dirty="0"/>
              <a:t>Махина рухнет, упадёт!</a:t>
            </a:r>
          </a:p>
          <a:p>
            <a:r>
              <a:rPr lang="ru-RU" sz="1400" b="1" dirty="0"/>
              <a:t>Глаза рукою прикрыла дама…</a:t>
            </a:r>
          </a:p>
          <a:p>
            <a:r>
              <a:rPr lang="ru-RU" sz="1400" b="1" dirty="0"/>
              <a:t>Но нет! Колонна встала прямо!</a:t>
            </a:r>
          </a:p>
          <a:p>
            <a:r>
              <a:rPr lang="ru-RU" sz="1400" b="1" dirty="0"/>
              <a:t>Исполнен грандиозный план.</a:t>
            </a:r>
          </a:p>
          <a:p>
            <a:r>
              <a:rPr lang="ru-RU" sz="1400" b="1" dirty="0"/>
              <a:t>В веках прославлен </a:t>
            </a:r>
            <a:r>
              <a:rPr lang="ru-RU" sz="1400" b="1" dirty="0" err="1"/>
              <a:t>Монферран</a:t>
            </a:r>
            <a:r>
              <a:rPr lang="ru-RU" sz="1400" b="1" dirty="0"/>
              <a:t>.</a:t>
            </a:r>
          </a:p>
          <a:p>
            <a:r>
              <a:rPr lang="ru-RU" dirty="0"/>
              <a:t> </a:t>
            </a:r>
            <a:r>
              <a:rPr lang="ru-RU" dirty="0" smtClean="0"/>
              <a:t>(</a:t>
            </a:r>
            <a:r>
              <a:rPr lang="ru-RU" dirty="0"/>
              <a:t>Александровская колонна.)</a:t>
            </a:r>
          </a:p>
          <a:p>
            <a:r>
              <a:rPr lang="ru-RU" dirty="0"/>
              <a:t>            </a:t>
            </a:r>
            <a:r>
              <a:rPr lang="ru-RU" dirty="0" smtClean="0"/>
              <a:t>          (Е. </a:t>
            </a:r>
            <a:r>
              <a:rPr lang="ru-RU" dirty="0" err="1" smtClean="0"/>
              <a:t>Берюхова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84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Средь </a:t>
            </a:r>
            <a:r>
              <a:rPr lang="ru-RU" b="1" dirty="0" smtClean="0"/>
              <a:t> петербургских </a:t>
            </a:r>
            <a:r>
              <a:rPr lang="ru-RU" b="1" dirty="0"/>
              <a:t>берегов</a:t>
            </a:r>
          </a:p>
          <a:p>
            <a:r>
              <a:rPr lang="ru-RU" b="1" dirty="0"/>
              <a:t>В гранит она зажата,</a:t>
            </a:r>
          </a:p>
          <a:p>
            <a:r>
              <a:rPr lang="ru-RU" b="1" dirty="0"/>
              <a:t>Меж разводных течёт мостов.</a:t>
            </a:r>
          </a:p>
          <a:p>
            <a:r>
              <a:rPr lang="ru-RU" b="1" dirty="0"/>
              <a:t>Что за река, ребята?</a:t>
            </a:r>
          </a:p>
        </p:txBody>
      </p:sp>
    </p:spTree>
    <p:extLst>
      <p:ext uri="{BB962C8B-B14F-4D97-AF65-F5344CB8AC3E}">
        <p14:creationId xmlns:p14="http://schemas.microsoft.com/office/powerpoint/2010/main" val="175508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3185492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849694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Картотека </a:t>
            </a:r>
            <a:r>
              <a:rPr lang="ru-RU" sz="2800" b="1" dirty="0" smtClean="0"/>
              <a:t>опытов с камнями </a:t>
            </a:r>
          </a:p>
          <a:p>
            <a:r>
              <a:rPr lang="ru-RU" i="1" dirty="0" smtClean="0"/>
              <a:t>1</a:t>
            </a:r>
            <a:r>
              <a:rPr lang="ru-RU" i="1" dirty="0" smtClean="0"/>
              <a:t>. Твердый камень</a:t>
            </a:r>
          </a:p>
          <a:p>
            <a:r>
              <a:rPr lang="ru-RU" dirty="0" smtClean="0"/>
              <a:t>Цель: Сформировать представление о твердости камня</a:t>
            </a:r>
          </a:p>
          <a:p>
            <a:r>
              <a:rPr lang="ru-RU" dirty="0" smtClean="0"/>
              <a:t>Материалы: камешки, пластилин, монеты</a:t>
            </a:r>
          </a:p>
          <a:p>
            <a:r>
              <a:rPr lang="ru-RU" dirty="0" smtClean="0"/>
              <a:t>Ход опыта </a:t>
            </a:r>
            <a:r>
              <a:rPr lang="ru-RU" dirty="0" smtClean="0"/>
              <a:t>: </a:t>
            </a:r>
            <a:r>
              <a:rPr lang="ru-RU" dirty="0" smtClean="0"/>
              <a:t>Возьмите </a:t>
            </a:r>
            <a:r>
              <a:rPr lang="ru-RU" dirty="0" smtClean="0"/>
              <a:t>в одну руку камешки, в другую – пластилин. Сожмите обе ладони. Сравните, что произошло с камешком, а что с пластилином. Почему? Пластилин смялся, а камешек – нет, потому что он твердый.</a:t>
            </a:r>
          </a:p>
          <a:p>
            <a:r>
              <a:rPr lang="ru-RU" dirty="0" smtClean="0"/>
              <a:t>Постучите комочком пластилина о камень, двумя камнями друг о друга. В чем разница? Когда стучали пластилином о камешек, то ничего не слышно и пластилин мылся, а когда двумя камешками – то слышен стук и камни не мнутся.</a:t>
            </a:r>
          </a:p>
          <a:p>
            <a:r>
              <a:rPr lang="ru-RU" dirty="0" smtClean="0"/>
              <a:t>А почему как вы думаете был слышен шум при стуке камешек о камешек? Потому что камень твердый, а пластилин – мягкий.</a:t>
            </a:r>
          </a:p>
          <a:p>
            <a:r>
              <a:rPr lang="ru-RU" dirty="0" smtClean="0"/>
              <a:t>Нацарапайте что-нибудь на камешке монеткой. Что получается? Ничего не видно. Камень очень твердый.</a:t>
            </a:r>
          </a:p>
          <a:p>
            <a:r>
              <a:rPr lang="ru-RU" dirty="0" smtClean="0"/>
              <a:t>Почему говорят «твердый как камень», «стоит как каменный»? Камешки твердые.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3"/>
          <a:stretch/>
        </p:blipFill>
        <p:spPr bwMode="auto">
          <a:xfrm>
            <a:off x="3419872" y="5190879"/>
            <a:ext cx="1992100" cy="146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70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2. Тонет - не тонет</a:t>
            </a:r>
          </a:p>
          <a:p>
            <a:r>
              <a:rPr lang="ru-RU" dirty="0" smtClean="0"/>
              <a:t>Цель: сформировать представления о свойствах камня</a:t>
            </a:r>
          </a:p>
          <a:p>
            <a:r>
              <a:rPr lang="ru-RU" dirty="0" smtClean="0"/>
              <a:t>Материалы: Морские камешки, кусочки гранила и пемзы, прозрачные сосуды с водой.</a:t>
            </a:r>
          </a:p>
          <a:p>
            <a:r>
              <a:rPr lang="ru-RU" dirty="0" smtClean="0"/>
              <a:t>Ход опыта 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Дети</a:t>
            </a:r>
            <a:r>
              <a:rPr lang="ru-RU" dirty="0" smtClean="0"/>
              <a:t>, как вы думаете, что будет, если положить камень в воду? </a:t>
            </a:r>
            <a:r>
              <a:rPr lang="ru-RU" dirty="0" smtClean="0"/>
              <a:t>Бросьте </a:t>
            </a:r>
            <a:r>
              <a:rPr lang="ru-RU" dirty="0" smtClean="0"/>
              <a:t>камень в сосуд с водой и наблюдайте, что будет с ним происходить. </a:t>
            </a:r>
            <a:r>
              <a:rPr lang="ru-RU" dirty="0" smtClean="0"/>
              <a:t>Может </a:t>
            </a:r>
            <a:r>
              <a:rPr lang="ru-RU" dirty="0" smtClean="0"/>
              <a:t>ли камень плавать? </a:t>
            </a:r>
            <a:r>
              <a:rPr lang="ru-RU" dirty="0" smtClean="0"/>
              <a:t>Возьмите </a:t>
            </a:r>
            <a:r>
              <a:rPr lang="ru-RU" dirty="0" smtClean="0"/>
              <a:t>гранит и пемзу. Сравните их по весу. Одинаковы камни по весу? </a:t>
            </a:r>
            <a:r>
              <a:rPr lang="ru-RU" dirty="0" smtClean="0"/>
              <a:t>Что </a:t>
            </a:r>
            <a:r>
              <a:rPr lang="ru-RU" dirty="0" smtClean="0"/>
              <a:t>произойдет с каждым из них, если их опустить в воду? </a:t>
            </a:r>
            <a:r>
              <a:rPr lang="ru-RU" dirty="0" smtClean="0"/>
              <a:t>Давайте </a:t>
            </a:r>
            <a:r>
              <a:rPr lang="ru-RU" dirty="0" smtClean="0"/>
              <a:t>проверим, так ли это: опустите гранит и пемзу в воду. Что произошло? Пемза не утонула, гранит </a:t>
            </a:r>
            <a:r>
              <a:rPr lang="ru-RU" dirty="0" smtClean="0"/>
              <a:t>утонул. Как </a:t>
            </a:r>
            <a:r>
              <a:rPr lang="ru-RU" dirty="0" smtClean="0"/>
              <a:t>вы думаете почему? </a:t>
            </a:r>
            <a:r>
              <a:rPr lang="ru-RU" dirty="0" smtClean="0"/>
              <a:t>В </a:t>
            </a:r>
            <a:r>
              <a:rPr lang="ru-RU" dirty="0" smtClean="0"/>
              <a:t>пемзе много дырочек, в которых скапливается воздух, поэтому она легкая и не тонет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252" y="4261646"/>
            <a:ext cx="368681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6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</TotalTime>
  <Words>1113</Words>
  <Application>Microsoft Office PowerPoint</Application>
  <PresentationFormat>Экран (4:3)</PresentationFormat>
  <Paragraphs>74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можно сделать из камня?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user</cp:lastModifiedBy>
  <cp:revision>18</cp:revision>
  <dcterms:created xsi:type="dcterms:W3CDTF">2023-01-17T14:05:51Z</dcterms:created>
  <dcterms:modified xsi:type="dcterms:W3CDTF">2023-01-18T08:56:53Z</dcterms:modified>
</cp:coreProperties>
</file>