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7" r:id="rId8"/>
    <p:sldId id="269" r:id="rId9"/>
    <p:sldId id="266" r:id="rId10"/>
    <p:sldId id="263" r:id="rId11"/>
    <p:sldId id="261" r:id="rId12"/>
    <p:sldId id="262" r:id="rId13"/>
    <p:sldId id="264" r:id="rId14"/>
    <p:sldId id="265" r:id="rId15"/>
    <p:sldId id="268" r:id="rId16"/>
  </p:sldIdLst>
  <p:sldSz cx="9144000" cy="6858000" type="screen4x3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Berlin Sans FB" pitchFamily="34" charset="0"/>
      <p:regular r:id="rId21"/>
      <p:bold r:id="rId22"/>
    </p:embeddedFont>
    <p:embeddedFont>
      <p:font typeface="Bahnschrift SemiLight" pitchFamily="34" charset="0"/>
      <p:regular r:id="rId2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5159"/>
    <a:srgbClr val="1F34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C5CA-3AE0-4817-945C-40E2754FD7C9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1F37F-EEA4-41DF-890B-3EF69B146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606AD-A8E5-40F8-8BE0-B83F2FBBE060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DEBB-D433-4BF6-80E1-C207DBB57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8B91E-FAEC-4362-BDE1-4CF47F9185A3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B5C31-6D49-400B-B272-C96519CA7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83F6C-A20E-4F0A-A8E7-BD64838EB94C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662A8-0FE1-46D4-966B-E57EBD868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800F2-5702-4BA1-82E2-DCA72733B611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074BD-39F3-4DE1-B809-EF838DD511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A486D-DAEF-40D9-A35E-1844B4FB46A1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75B70-0DB3-499E-8CAB-FEDB1C5C4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02B44-3C6C-447E-B327-5EA08B11D032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009AD-B975-4434-9DB0-4D0150A50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3F0CC-230A-4E73-9DB6-9EA9658C5ADE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B6840-E69D-4ECB-84A3-807D8E1374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A4B48-D9E6-4CEC-858F-D4BE25184237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AA83A-3A60-4FDB-813B-EA75F58B5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004FD-8CC8-4515-AB09-6646E33384F2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DF1C7-524A-4C9B-986C-9997DB446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514-56BA-4862-807A-595AB4FF35AE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48072-7804-48EC-AD8F-6852F39FF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92976B-9A54-4B2F-B812-F0F5A6597D76}" type="datetimeFigureOut">
              <a:rPr lang="ru-RU"/>
              <a:pPr>
                <a:defRPr/>
              </a:pPr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9E5EC3-5667-402E-B714-DA5D581359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lobex\Шаблоны для PowerPoint\#0033\Components\Screen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0" y="47783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latin typeface="Calibri" pitchFamily="34" charset="0"/>
              </a:rPr>
              <a:t>Памятник природы «</a:t>
            </a:r>
            <a:r>
              <a:rPr lang="ru-RU" sz="4400" b="1" dirty="0" err="1" smtClean="0">
                <a:latin typeface="Calibri" pitchFamily="34" charset="0"/>
              </a:rPr>
              <a:t>Саблинский</a:t>
            </a:r>
            <a:r>
              <a:rPr lang="ru-RU" sz="4400" b="1" dirty="0" smtClean="0">
                <a:latin typeface="Calibri" pitchFamily="34" charset="0"/>
              </a:rPr>
              <a:t>»</a:t>
            </a:r>
            <a:endParaRPr lang="en-US" sz="4400" b="1" dirty="0">
              <a:latin typeface="Berlin Sans FB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508518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Подготовила</a:t>
            </a:r>
          </a:p>
          <a:p>
            <a:pPr algn="r"/>
            <a:r>
              <a:rPr lang="ru-RU" sz="2000" b="1" dirty="0" smtClean="0"/>
              <a:t> Маркова Ю.В.</a:t>
            </a:r>
            <a:endParaRPr lang="ru-RU" sz="20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20517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Есть три подземных озера</a:t>
            </a:r>
            <a:r>
              <a:rPr lang="ru-RU" b="1" dirty="0" smtClean="0"/>
              <a:t>. </a:t>
            </a:r>
            <a:r>
              <a:rPr lang="ru-RU" b="1" dirty="0" smtClean="0"/>
              <a:t>По ним можно покататься на лодке. Температура круглый год составляет +8 </a:t>
            </a:r>
            <a:r>
              <a:rPr lang="ru-RU" b="1" dirty="0" err="1" smtClean="0"/>
              <a:t>°C.</a:t>
            </a:r>
            <a:r>
              <a:rPr lang="ru-RU" b="1" dirty="0" err="1" smtClean="0"/>
              <a:t>Считается</a:t>
            </a:r>
            <a:r>
              <a:rPr lang="ru-RU" b="1" dirty="0" smtClean="0"/>
              <a:t>, что воздух под землёй обладает целебными свойствами.</a:t>
            </a:r>
            <a:endParaRPr lang="ru-RU" dirty="0"/>
          </a:p>
        </p:txBody>
      </p:sp>
      <p:pic>
        <p:nvPicPr>
          <p:cNvPr id="5" name="Picture 2" descr="C:\Users\Тёма\Desktop\1647825996_27-vsegda-pomnim-com-p-sablinskie-peshcheri-foto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764704"/>
            <a:ext cx="6764158" cy="51562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0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i="1" dirty="0"/>
          </a:p>
        </p:txBody>
      </p:sp>
      <p:pic>
        <p:nvPicPr>
          <p:cNvPr id="6146" name="Picture 2" descr="C:\Users\Тёма\Desktop\70ea5c48daa96e3de6021011c85aaa2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556792"/>
            <a:ext cx="4824919" cy="44644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188640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b="1" dirty="0" smtClean="0"/>
              <a:t>В пещерах обосновались постоянные жители — летучие мыши и </a:t>
            </a:r>
            <a:r>
              <a:rPr lang="ru-RU" b="1" dirty="0" smtClean="0"/>
              <a:t>бабочки- совки и </a:t>
            </a:r>
            <a:r>
              <a:rPr lang="ru-RU" b="1" dirty="0" err="1" smtClean="0"/>
              <a:t>мухи-зеленухи</a:t>
            </a:r>
            <a:r>
              <a:rPr lang="ru-RU" b="1" dirty="0" smtClean="0"/>
              <a:t>, </a:t>
            </a:r>
            <a:r>
              <a:rPr lang="ru-RU" b="1" dirty="0" smtClean="0"/>
              <a:t>прилетающие сюда на зимовку.</a:t>
            </a:r>
            <a:endParaRPr lang="ru-RU" b="1" dirty="0"/>
          </a:p>
        </p:txBody>
      </p:sp>
      <p:pic>
        <p:nvPicPr>
          <p:cNvPr id="6147" name="Picture 3" descr="C:\Users\Тёма\Desktop\babochkivpeshe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3994" y="3717032"/>
            <a:ext cx="3245845" cy="2349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1691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Прямо </a:t>
            </a:r>
            <a:r>
              <a:rPr lang="ru-RU" b="1" dirty="0" smtClean="0"/>
              <a:t>в </a:t>
            </a:r>
            <a:r>
              <a:rPr lang="ru-RU" b="1" dirty="0" smtClean="0"/>
              <a:t>холмах  </a:t>
            </a:r>
            <a:r>
              <a:rPr lang="ru-RU" b="1" dirty="0" smtClean="0"/>
              <a:t>есть ласточкины гнёзда: сидя наверху, можно наблюдать постоянно вылетающие стайки и слышать чириканье. </a:t>
            </a:r>
            <a:endParaRPr lang="ru-RU" b="1" dirty="0"/>
          </a:p>
        </p:txBody>
      </p:sp>
      <p:pic>
        <p:nvPicPr>
          <p:cNvPr id="5123" name="Picture 3" descr="C:\Users\Тёма\Downloads\2023-03-12_11-59-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08720"/>
            <a:ext cx="6397154" cy="49207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332656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Красную книгу занесены местные растения: осока теневая, настоящий венерин башмачок, </a:t>
            </a:r>
            <a:r>
              <a:rPr lang="ru-RU" b="1" dirty="0" err="1" smtClean="0"/>
              <a:t>пальчатокоренник</a:t>
            </a:r>
            <a:r>
              <a:rPr lang="ru-RU" b="1" dirty="0" smtClean="0"/>
              <a:t> и представители </a:t>
            </a:r>
            <a:r>
              <a:rPr lang="ru-RU" b="1" dirty="0" smtClean="0"/>
              <a:t>мохообразных.</a:t>
            </a:r>
            <a:endParaRPr lang="ru-RU" dirty="0"/>
          </a:p>
        </p:txBody>
      </p:sp>
      <p:pic>
        <p:nvPicPr>
          <p:cNvPr id="8196" name="Picture 4" descr="C:\Users\Тёма\Desktop\46751_5ebfc6595d9fceccd9d6ccd6f21bb379fd5dd856431d9dcd8971e57788e834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3672408" cy="32403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9592" y="5805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Осока теневая</a:t>
            </a:r>
            <a:endParaRPr lang="ru-RU" b="1" dirty="0"/>
          </a:p>
        </p:txBody>
      </p:sp>
      <p:pic>
        <p:nvPicPr>
          <p:cNvPr id="8197" name="Picture 5" descr="C:\Users\Тёма\Desktop\Cypripedium-tibeticum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0592" y="1469508"/>
            <a:ext cx="4943896" cy="354560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4008" y="515719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Венерин башмачок</a:t>
            </a:r>
            <a:endParaRPr lang="ru-RU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55776" y="3789040"/>
            <a:ext cx="2295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пальчатокоренник</a:t>
            </a:r>
            <a:endParaRPr lang="ru-RU" dirty="0"/>
          </a:p>
        </p:txBody>
      </p:sp>
      <p:pic>
        <p:nvPicPr>
          <p:cNvPr id="9218" name="Picture 2" descr="C:\Users\Тёма\Desktop\1637292329_52-pro-dachnikov-com-p-palchatokorennik-maiskii-foto-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60648"/>
            <a:ext cx="3888432" cy="3455880"/>
          </a:xfrm>
          <a:prstGeom prst="rect">
            <a:avLst/>
          </a:prstGeom>
          <a:noFill/>
        </p:spPr>
      </p:pic>
      <p:pic>
        <p:nvPicPr>
          <p:cNvPr id="9219" name="Picture 3" descr="C:\Users\Тёма\Desktop\Eurhynchium_angustirete_IMG_8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789040"/>
            <a:ext cx="3600400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Тёма\Desktop\pustink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8086725" cy="4762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Усадьба Пустынька принадлежала известному русскому писателю графу Алексею </a:t>
            </a:r>
            <a:r>
              <a:rPr lang="ru-RU" b="1" dirty="0" smtClean="0"/>
              <a:t>Толстому.</a:t>
            </a:r>
            <a:r>
              <a:rPr lang="ru-RU" b="1" dirty="0" smtClean="0"/>
              <a:t> </a:t>
            </a:r>
            <a:r>
              <a:rPr lang="ru-RU" b="1" dirty="0" smtClean="0"/>
              <a:t>В этом месте встречались яркие представители </a:t>
            </a:r>
            <a:r>
              <a:rPr lang="ru-RU" b="1" dirty="0" smtClean="0"/>
              <a:t>российской культуры. Фет, Гончаров, Тургенев и многие другие прозаики, поэты, художники гостили у Толстого, который устраивал званые творческие вечера</a:t>
            </a:r>
            <a:r>
              <a:rPr lang="ru-RU" b="1" dirty="0" smtClean="0"/>
              <a:t>.</a:t>
            </a:r>
            <a:r>
              <a:rPr lang="ru-RU" b="1" dirty="0" smtClean="0"/>
              <a:t> В настоящее время на месте усадьбы сохранились два пруда и фрагменты старого парка.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0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ahnschrift SemiLight" pitchFamily="34" charset="0"/>
              </a:rPr>
              <a:t>Здесь можно увидеть </a:t>
            </a:r>
            <a:r>
              <a:rPr lang="ru-RU" sz="2400" b="1" dirty="0" smtClean="0">
                <a:latin typeface="Bahnschrift SemiLight" pitchFamily="34" charset="0"/>
              </a:rPr>
              <a:t>поляны и лесные заросли, крутые обрывы и уютные тропинки, пересыхающий в жару и вновь возрождающийся, как птица феникс, водопад, и журчащая, извилистая речка </a:t>
            </a:r>
            <a:r>
              <a:rPr lang="ru-RU" sz="2400" b="1" dirty="0" err="1" smtClean="0">
                <a:latin typeface="Bahnschrift SemiLight" pitchFamily="34" charset="0"/>
              </a:rPr>
              <a:t>Саблинка</a:t>
            </a:r>
            <a:r>
              <a:rPr lang="ru-RU" sz="2400" b="1" dirty="0" smtClean="0">
                <a:latin typeface="Bahnschrift SemiLight" pitchFamily="34" charset="0"/>
              </a:rPr>
              <a:t>.</a:t>
            </a:r>
            <a:endParaRPr lang="ru-RU" sz="2400" b="1" dirty="0">
              <a:latin typeface="Bahnschrift SemiLight" pitchFamily="34" charset="0"/>
            </a:endParaRPr>
          </a:p>
        </p:txBody>
      </p:sp>
      <p:pic>
        <p:nvPicPr>
          <p:cNvPr id="1027" name="Picture 3" descr="C:\Users\Тёма\Desktop\pano-20190525-111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8568952" cy="45365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Тёма\Desktop\1648665734_74-vsegda-pomnim-com-p-reka-tosno-foto-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5610200" cy="438998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55776" y="476672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Саблинский</a:t>
            </a:r>
            <a:r>
              <a:rPr lang="ru-RU" sz="2000" b="1" dirty="0" smtClean="0"/>
              <a:t> водопад.</a:t>
            </a:r>
          </a:p>
          <a:p>
            <a:pPr algn="ctr"/>
            <a:r>
              <a:rPr lang="ru-RU" dirty="0" smtClean="0"/>
              <a:t>В </a:t>
            </a:r>
            <a:r>
              <a:rPr lang="ru-RU" dirty="0" smtClean="0"/>
              <a:t>жаркие дни </a:t>
            </a:r>
            <a:r>
              <a:rPr lang="ru-RU" dirty="0" smtClean="0"/>
              <a:t> </a:t>
            </a:r>
            <a:r>
              <a:rPr lang="ru-RU" dirty="0" smtClean="0"/>
              <a:t>больше </a:t>
            </a:r>
            <a:r>
              <a:rPr lang="ru-RU" dirty="0" smtClean="0"/>
              <a:t>похож </a:t>
            </a:r>
            <a:r>
              <a:rPr lang="ru-RU" dirty="0" smtClean="0"/>
              <a:t>на ручеек.  Его воды приобретают тёмно-коричневый оттенок </a:t>
            </a:r>
            <a:r>
              <a:rPr lang="ru-RU" dirty="0" smtClean="0"/>
              <a:t>из-за торфа.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Тёма\Desktop\IMG_3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68760"/>
            <a:ext cx="7488832" cy="51125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47667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зимнее время поверхность вод покрывается льдом. </a:t>
            </a:r>
            <a:endParaRPr lang="ru-RU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116632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окрестностях находятся 14 искусственных пещер. </a:t>
            </a:r>
            <a:r>
              <a:rPr lang="ru-RU" b="1" dirty="0" smtClean="0"/>
              <a:t>Раньше здесь добывали кварцевый песок для производства стекла.</a:t>
            </a:r>
            <a:r>
              <a:rPr lang="ru-RU" b="1" dirty="0" smtClean="0"/>
              <a:t> Выработки забросили, и за дело взялась сама природа. Часть </a:t>
            </a:r>
            <a:r>
              <a:rPr lang="ru-RU" b="1" dirty="0" smtClean="0"/>
              <a:t>пещер </a:t>
            </a:r>
            <a:r>
              <a:rPr lang="ru-RU" b="1" dirty="0" smtClean="0"/>
              <a:t>обрушилась под воздействием грунтовых вод.</a:t>
            </a:r>
            <a:endParaRPr lang="ru-RU" b="1" dirty="0"/>
          </a:p>
        </p:txBody>
      </p:sp>
      <p:pic>
        <p:nvPicPr>
          <p:cNvPr id="9" name="Picture 4" descr="C:\Users\Тёма\Desktop\1623183016_42-pibig_info-p-peshcheri-v-leningradskoi-oblasti-sablino-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060848"/>
            <a:ext cx="7200800" cy="43204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188640"/>
            <a:ext cx="2123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 Лабиринты </a:t>
            </a:r>
            <a:r>
              <a:rPr lang="ru-RU" sz="1600" b="1" dirty="0" smtClean="0"/>
              <a:t>достаточно сложны, и их прохождение требует </a:t>
            </a:r>
            <a:r>
              <a:rPr lang="ru-RU" sz="1600" b="1" dirty="0" smtClean="0"/>
              <a:t> </a:t>
            </a:r>
            <a:r>
              <a:rPr lang="ru-RU" sz="1600" b="1" dirty="0" smtClean="0"/>
              <a:t>соблюдения правил техники безопасности</a:t>
            </a:r>
            <a:r>
              <a:rPr lang="ru-RU" sz="1600" b="1" dirty="0" smtClean="0"/>
              <a:t>.</a:t>
            </a:r>
          </a:p>
          <a:p>
            <a:pPr algn="ctr"/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348880"/>
            <a:ext cx="20882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1600" b="1" dirty="0" smtClean="0"/>
              <a:t>4 большие  </a:t>
            </a:r>
            <a:r>
              <a:rPr lang="ru-RU" sz="1600" b="1" dirty="0" smtClean="0"/>
              <a:t>пещеры: </a:t>
            </a:r>
            <a:r>
              <a:rPr lang="ru-RU" sz="1600" b="1" dirty="0" smtClean="0"/>
              <a:t>Левобережная, </a:t>
            </a:r>
            <a:r>
              <a:rPr lang="ru-RU" sz="1600" b="1" dirty="0" smtClean="0"/>
              <a:t>«</a:t>
            </a:r>
            <a:r>
              <a:rPr lang="ru-RU" sz="1600" b="1" dirty="0" smtClean="0"/>
              <a:t>Жемчужная», «Штаны», </a:t>
            </a:r>
            <a:r>
              <a:rPr lang="ru-RU" sz="1600" b="1" dirty="0" smtClean="0"/>
              <a:t>«Верёвка» и несколько малых пещер: «</a:t>
            </a:r>
            <a:r>
              <a:rPr lang="ru-RU" sz="1600" b="1" dirty="0" err="1" smtClean="0"/>
              <a:t>Трёхглазка</a:t>
            </a:r>
            <a:r>
              <a:rPr lang="ru-RU" sz="1600" b="1" dirty="0" smtClean="0"/>
              <a:t>», «Пляжная», «Мечта», «Санта-Мария», «Графский грот», «Лисьи норы» (названия местные</a:t>
            </a:r>
            <a:r>
              <a:rPr lang="ru-RU" b="1" dirty="0" smtClean="0"/>
              <a:t>)</a:t>
            </a:r>
            <a:endParaRPr lang="ru-RU" b="1" dirty="0" smtClean="0"/>
          </a:p>
        </p:txBody>
      </p:sp>
      <p:pic>
        <p:nvPicPr>
          <p:cNvPr id="12" name="Picture 2" descr="C:\Users\Тёма\Downloads\2023-03-12_12-32-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780928"/>
            <a:ext cx="5832648" cy="3960440"/>
          </a:xfrm>
          <a:prstGeom prst="rect">
            <a:avLst/>
          </a:prstGeom>
          <a:noFill/>
        </p:spPr>
      </p:pic>
      <p:pic>
        <p:nvPicPr>
          <p:cNvPr id="13" name="Picture 2" descr="C:\Users\Тёма\Downloads\2023-03-12_11-38-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88640"/>
            <a:ext cx="4752528" cy="24928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Тёма\Desktop\871d296s-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7632848" cy="52989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26064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Художники </a:t>
            </a:r>
            <a:r>
              <a:rPr lang="ru-RU" b="1" dirty="0" smtClean="0"/>
              <a:t>выполнили </a:t>
            </a:r>
            <a:r>
              <a:rPr lang="ru-RU" b="1" dirty="0" smtClean="0"/>
              <a:t>копии изображений </a:t>
            </a:r>
            <a:r>
              <a:rPr lang="ru-RU" b="1" dirty="0" smtClean="0"/>
              <a:t>носорогов, лошадей и мамонтов, выполненные пещерными </a:t>
            </a:r>
            <a:r>
              <a:rPr lang="ru-RU" b="1" dirty="0" smtClean="0"/>
              <a:t>людьми.  Так они рисовали в своих пещерах .</a:t>
            </a:r>
            <a:r>
              <a:rPr lang="ru-RU" b="1" dirty="0" smtClean="0"/>
              <a:t> </a:t>
            </a:r>
            <a:endParaRPr lang="ru-RU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Тёма\Downloads\2023-03-12_13-43-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268760"/>
            <a:ext cx="6768752" cy="53285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99792" y="404664"/>
            <a:ext cx="58326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Инсталляция </a:t>
            </a:r>
            <a:r>
              <a:rPr lang="ru-RU" sz="2000" b="1" dirty="0" smtClean="0"/>
              <a:t>— «стоянка первобытных людей».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19672" y="404664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Легенда. Белый </a:t>
            </a:r>
            <a:r>
              <a:rPr lang="ru-RU" b="1" dirty="0" smtClean="0"/>
              <a:t>спелеолог — хранитель </a:t>
            </a:r>
            <a:r>
              <a:rPr lang="ru-RU" b="1" dirty="0" err="1" smtClean="0"/>
              <a:t>Саблинских</a:t>
            </a:r>
            <a:r>
              <a:rPr lang="ru-RU" b="1" dirty="0" smtClean="0"/>
              <a:t> </a:t>
            </a:r>
            <a:r>
              <a:rPr lang="ru-RU" b="1" dirty="0" smtClean="0"/>
              <a:t>пещер</a:t>
            </a:r>
          </a:p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980728"/>
            <a:ext cx="82809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Его шаги то грохочут рядом, то замирают вдалеке, но он неизменно преследует всякого, кто самостоятельно наведывается в любую из десяти </a:t>
            </a:r>
            <a:r>
              <a:rPr lang="ru-RU" sz="1600" b="1" dirty="0" err="1" smtClean="0"/>
              <a:t>саблинских</a:t>
            </a:r>
            <a:r>
              <a:rPr lang="ru-RU" sz="1600" b="1" dirty="0" smtClean="0"/>
              <a:t> </a:t>
            </a:r>
            <a:r>
              <a:rPr lang="ru-RU" sz="1600" b="1" dirty="0" smtClean="0"/>
              <a:t>пещер</a:t>
            </a:r>
            <a:r>
              <a:rPr lang="ru-RU" dirty="0" smtClean="0"/>
              <a:t>.</a:t>
            </a:r>
            <a:r>
              <a:rPr lang="ru-RU" dirty="0" smtClean="0"/>
              <a:t> </a:t>
            </a:r>
            <a:r>
              <a:rPr lang="ru-RU" sz="1600" b="1" dirty="0" smtClean="0"/>
              <a:t>"Белый </a:t>
            </a:r>
            <a:r>
              <a:rPr lang="ru-RU" sz="1600" b="1" dirty="0" smtClean="0"/>
              <a:t>спелеолог« охраняет, </a:t>
            </a:r>
            <a:r>
              <a:rPr lang="ru-RU" sz="1600" b="1" dirty="0" smtClean="0"/>
              <a:t>наводит порядок и сурово наказывает вошедших в подземные лабиринты шалунов и хулиганов.</a:t>
            </a:r>
            <a:endParaRPr lang="ru-RU" sz="1600" b="1" dirty="0"/>
          </a:p>
        </p:txBody>
      </p:sp>
      <p:pic>
        <p:nvPicPr>
          <p:cNvPr id="13314" name="Picture 2" descr="C:\Users\Тёма\Downloads\2023-03-12_13-48-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76872"/>
            <a:ext cx="6699250" cy="42544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</Template>
  <TotalTime>225</TotalTime>
  <Words>340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Berlin Sans FB</vt:lpstr>
      <vt:lpstr>Bahnschrift SemiLight</vt:lpstr>
      <vt:lpstr>water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Тёма</dc:creator>
  <cp:lastModifiedBy>Тёма</cp:lastModifiedBy>
  <cp:revision>23</cp:revision>
  <dcterms:created xsi:type="dcterms:W3CDTF">2023-03-12T07:52:13Z</dcterms:created>
  <dcterms:modified xsi:type="dcterms:W3CDTF">2023-03-12T11:37:25Z</dcterms:modified>
</cp:coreProperties>
</file>