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rawdom.ru/dom.php?hm=Kapsjulnoe%20spb_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Исследовательский мини-проект по топонимике для дошкольников </a:t>
            </a:r>
            <a:r>
              <a:rPr lang="ru-RU" sz="3600" b="1" dirty="0" smtClean="0"/>
              <a:t>«Капсюльное шоссе»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 проекта: воспитатель ГБДОУ д/с №44 Губарева Е.Н.</a:t>
            </a:r>
          </a:p>
          <a:p>
            <a:r>
              <a:rPr lang="ru-RU" dirty="0" smtClean="0"/>
              <a:t>Василеостровский район,  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41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700" dirty="0"/>
              <a:t>Храм </a:t>
            </a:r>
            <a:r>
              <a:rPr lang="ru-RU" sz="2700" dirty="0" smtClean="0"/>
              <a:t>Спиридона </a:t>
            </a:r>
            <a:r>
              <a:rPr lang="ru-RU" sz="2700" dirty="0"/>
              <a:t>Тримифунтского</a:t>
            </a:r>
            <a:r>
              <a:rPr lang="ru-RU" sz="2700" dirty="0"/>
              <a:t> на территории ООО </a:t>
            </a:r>
            <a:r>
              <a:rPr lang="ru-RU" sz="2700" dirty="0" err="1" smtClean="0"/>
              <a:t>НеваРеактив</a:t>
            </a:r>
            <a:r>
              <a:rPr lang="ru-RU" sz="2700" dirty="0" smtClean="0"/>
              <a:t>. Бывшая пожарная часть. </a:t>
            </a:r>
            <a:r>
              <a:rPr lang="ru-RU" dirty="0"/>
              <a:t> </a:t>
            </a:r>
            <a:endParaRPr lang="ru-RU" sz="28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3089" t="14828" r="45324" b="18727"/>
          <a:stretch/>
        </p:blipFill>
        <p:spPr bwMode="auto">
          <a:xfrm>
            <a:off x="1859498" y="2338250"/>
            <a:ext cx="3744468" cy="3762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4591" t="27662" r="38910" b="23004"/>
          <a:stretch/>
        </p:blipFill>
        <p:spPr bwMode="auto">
          <a:xfrm>
            <a:off x="6152606" y="2338251"/>
            <a:ext cx="4972594" cy="3644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317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Капсюльный мост.                   Конструирование мосты</a:t>
            </a:r>
            <a:endParaRPr lang="ru-RU" sz="2800" dirty="0"/>
          </a:p>
        </p:txBody>
      </p:sp>
      <p:pic>
        <p:nvPicPr>
          <p:cNvPr id="5" name="Объект 3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2667" t="24810" r="38429" b="26426"/>
          <a:stretch/>
        </p:blipFill>
        <p:spPr bwMode="auto">
          <a:xfrm>
            <a:off x="1066800" y="2103120"/>
            <a:ext cx="4754563" cy="374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1807" t="13974" r="42437" b="15589"/>
          <a:stretch/>
        </p:blipFill>
        <p:spPr bwMode="auto">
          <a:xfrm>
            <a:off x="6492241" y="2103438"/>
            <a:ext cx="4376056" cy="3748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92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Мастер-класс конструирование из бумаги аппликация «Мельница»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8921" t="13974" r="40833" b="15019"/>
          <a:stretch/>
        </p:blipFill>
        <p:spPr bwMode="auto">
          <a:xfrm>
            <a:off x="822960" y="2103438"/>
            <a:ext cx="4781006" cy="403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0845" t="15399" r="42116" b="18726"/>
          <a:stretch/>
        </p:blipFill>
        <p:spPr bwMode="auto">
          <a:xfrm>
            <a:off x="6087291" y="2103438"/>
            <a:ext cx="4807131" cy="403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45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442579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Топонимика- наука об именах, названиях мест. Она может быть признана прежде всего лингвистической, языковедческой наукой, так как любое географическое имя ведет свое начало из какого-то языка и для своего объяснения неизбежно требует привлечения языковых материалов. </a:t>
            </a:r>
            <a:br>
              <a:rPr lang="ru-RU" sz="2700" dirty="0"/>
            </a:br>
            <a:r>
              <a:rPr lang="ru-RU" sz="2700" dirty="0"/>
              <a:t>              С другой стороны, топонимика тесно связана с природой и населением страны, государства, области, земли, представляя отдел географической науки в широком смысле слова. Географический характер местности очень часто помогает раскрыть смысл и происхождение того или другого названия.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4323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Цели и задачи: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Вызвать интерес детей к истории возникновения родного города его достопримечательностям. Воспитание у воспитанников нравственно-патриотических чувств в процессе знакомства с родным городом и любви к своему родному городу, расширение кругозора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пробуждение </a:t>
            </a:r>
            <a:r>
              <a:rPr lang="ru-RU" dirty="0"/>
              <a:t>у дошкольников познавательного интереса к городу;</a:t>
            </a:r>
          </a:p>
          <a:p>
            <a:r>
              <a:rPr lang="ru-RU" dirty="0" smtClean="0"/>
              <a:t>личностное </a:t>
            </a:r>
            <a:r>
              <a:rPr lang="ru-RU" dirty="0"/>
              <a:t>эмоционально-ценностное отношение к ближайшему окружению;</a:t>
            </a:r>
          </a:p>
          <a:p>
            <a:r>
              <a:rPr lang="ru-RU" dirty="0" smtClean="0"/>
              <a:t>обогащение </a:t>
            </a:r>
            <a:r>
              <a:rPr lang="ru-RU" dirty="0"/>
              <a:t>активного словаря ребенка через знакомство с названиями улиц, площадей, рек, мостов;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познавательную и творческую активность через разные формы работы: НОД, развлечения, беседы, чтение художественной литературы, мастер-класс.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эстетический вкус и творчество детей;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интерес к истории возникновения нашего города, названий объектов;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трудолюбие, аккуратность в работе при изготовлении аппликации;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у детей навыки социального поведения;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коммуникативные навыки.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62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20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Этапы реализации проекта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071155"/>
            <a:ext cx="10058400" cy="4963886"/>
          </a:xfrm>
        </p:spPr>
        <p:txBody>
          <a:bodyPr>
            <a:normAutofit fontScale="25000" lnSpcReduction="20000"/>
          </a:bodyPr>
          <a:lstStyle/>
          <a:p>
            <a:r>
              <a:rPr lang="en-US" sz="6000" b="1" dirty="0"/>
              <a:t>I</a:t>
            </a:r>
            <a:r>
              <a:rPr lang="ru-RU" sz="6000" b="1" dirty="0"/>
              <a:t> подготовительный</a:t>
            </a:r>
            <a:endParaRPr lang="ru-RU" sz="6000" dirty="0"/>
          </a:p>
          <a:p>
            <a:r>
              <a:rPr lang="ru-RU" sz="4800" dirty="0"/>
              <a:t>1. Дидактическое и методическое оснащение проекта.</a:t>
            </a:r>
          </a:p>
          <a:p>
            <a:r>
              <a:rPr lang="ru-RU" sz="4800" dirty="0"/>
              <a:t>2. Пополнить развивающую среду:</a:t>
            </a:r>
          </a:p>
          <a:p>
            <a:r>
              <a:rPr lang="ru-RU" sz="4800" dirty="0"/>
              <a:t>-подбор художественной литературы по теме;</a:t>
            </a:r>
          </a:p>
          <a:p>
            <a:r>
              <a:rPr lang="ru-RU" sz="4800" dirty="0"/>
              <a:t>-подбор фотографий, иллюстраций;</a:t>
            </a:r>
          </a:p>
          <a:p>
            <a:r>
              <a:rPr lang="ru-RU" sz="4800" dirty="0"/>
              <a:t>-подготовка материала для творчества;</a:t>
            </a:r>
          </a:p>
          <a:p>
            <a:r>
              <a:rPr lang="ru-RU" sz="4800" dirty="0"/>
              <a:t>-подбор дидактических игр, игр для пальчиковой, артикуляционной гимнастики, загадки, стихи по теме;</a:t>
            </a:r>
          </a:p>
          <a:p>
            <a:r>
              <a:rPr lang="ru-RU" sz="4800" dirty="0"/>
              <a:t>3. Разработка конспектов НОД по теме.</a:t>
            </a:r>
          </a:p>
          <a:p>
            <a:r>
              <a:rPr lang="ru-RU" sz="4800" dirty="0"/>
              <a:t>4. Разработка мастер-класса по теме.</a:t>
            </a:r>
          </a:p>
          <a:p>
            <a:r>
              <a:rPr lang="ru-RU" sz="4800" dirty="0"/>
              <a:t>5. Подготовка консультаций для родителей</a:t>
            </a:r>
            <a:r>
              <a:rPr lang="ru-RU" sz="2900" dirty="0"/>
              <a:t>.</a:t>
            </a:r>
          </a:p>
          <a:p>
            <a:r>
              <a:rPr lang="ru-RU" sz="2900" dirty="0"/>
              <a:t> </a:t>
            </a:r>
          </a:p>
          <a:p>
            <a:r>
              <a:rPr lang="en-US" sz="4800" b="1" dirty="0"/>
              <a:t>II</a:t>
            </a:r>
            <a:r>
              <a:rPr lang="ru-RU" sz="4800" b="1" dirty="0"/>
              <a:t> основной</a:t>
            </a:r>
            <a:endParaRPr lang="ru-RU" sz="4800" dirty="0"/>
          </a:p>
          <a:p>
            <a:r>
              <a:rPr lang="ru-RU" sz="4800" dirty="0"/>
              <a:t>1. Разработка плана мероприятий в соответствии интеграции образовательных областей.</a:t>
            </a:r>
          </a:p>
          <a:p>
            <a:r>
              <a:rPr lang="ru-RU" sz="4800" dirty="0"/>
              <a:t>2. Разработка презентации </a:t>
            </a:r>
            <a:r>
              <a:rPr lang="ru-RU" sz="4800" dirty="0" smtClean="0"/>
              <a:t>«Капсюльное </a:t>
            </a:r>
            <a:r>
              <a:rPr lang="ru-RU" sz="4800" dirty="0"/>
              <a:t>шоссе».</a:t>
            </a:r>
          </a:p>
          <a:p>
            <a:r>
              <a:rPr lang="ru-RU" sz="4800" dirty="0"/>
              <a:t>3.Разработка мастер-класса для детей «Мельница»</a:t>
            </a:r>
          </a:p>
          <a:p>
            <a:r>
              <a:rPr lang="ru-RU" sz="7400" dirty="0"/>
              <a:t> </a:t>
            </a:r>
          </a:p>
          <a:p>
            <a:r>
              <a:rPr lang="en-US" sz="4800" b="1" dirty="0"/>
              <a:t>III</a:t>
            </a:r>
            <a:r>
              <a:rPr lang="ru-RU" sz="4800" b="1" dirty="0"/>
              <a:t> заключительный </a:t>
            </a:r>
            <a:endParaRPr lang="ru-RU" sz="4800" dirty="0"/>
          </a:p>
          <a:p>
            <a:r>
              <a:rPr lang="ru-RU" sz="4800" b="1" dirty="0"/>
              <a:t>1.</a:t>
            </a:r>
            <a:r>
              <a:rPr lang="ru-RU" sz="4800" dirty="0"/>
              <a:t>Презентация для детей </a:t>
            </a:r>
            <a:r>
              <a:rPr lang="ru-RU" sz="4800" dirty="0" smtClean="0"/>
              <a:t>«Капсюльное </a:t>
            </a:r>
            <a:r>
              <a:rPr lang="ru-RU" sz="4800" dirty="0"/>
              <a:t>шоссе».</a:t>
            </a:r>
          </a:p>
          <a:p>
            <a:r>
              <a:rPr lang="ru-RU" sz="4800" dirty="0"/>
              <a:t>2. Выставка детских работ.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6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История:                                                                                                                                       </a:t>
            </a:r>
            <a:r>
              <a:rPr lang="ru-RU" b="1" dirty="0"/>
              <a:t>                                                   Капсюльное шоссе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Капсюльное </a:t>
            </a:r>
            <a:r>
              <a:rPr lang="ru-RU" b="1" dirty="0"/>
              <a:t>шоссе</a:t>
            </a:r>
            <a:r>
              <a:rPr lang="ru-RU" dirty="0"/>
              <a:t> — улица в Красногвардейском районе Санкт-Петербурга. Соединяет улицы Челябинскую и Ржевскую. Протяжённость — 4160 м.</a:t>
            </a:r>
          </a:p>
          <a:p>
            <a:r>
              <a:rPr lang="ru-RU" dirty="0"/>
              <a:t>В 1715 году по указу государя Петра I на </a:t>
            </a:r>
            <a:r>
              <a:rPr lang="ru-RU" dirty="0" err="1"/>
              <a:t>Охте</a:t>
            </a:r>
            <a:r>
              <a:rPr lang="ru-RU" dirty="0"/>
              <a:t> началось строительство пороховых заводов. Сам район получил позже название Пороховые. Находившаяся рядом с заводами деревня была названа </a:t>
            </a:r>
            <a:r>
              <a:rPr lang="ru-RU" dirty="0" err="1"/>
              <a:t>Жерновкой</a:t>
            </a:r>
            <a:r>
              <a:rPr lang="ru-RU" dirty="0"/>
              <a:t> («в честь» пороховых жерновов), а располагавшиеся на берегу реки капсюльные мастерские дали название Капсюльной улице, позже переименованной в Капсюльное шоссе. Входящий в состав шоссе мост через </a:t>
            </a:r>
            <a:r>
              <a:rPr lang="ru-RU" dirty="0" err="1"/>
              <a:t>Охту</a:t>
            </a:r>
            <a:r>
              <a:rPr lang="ru-RU" dirty="0"/>
              <a:t> также назвали Капсюльным. Заканчивается шоссе двумя мостами через </a:t>
            </a:r>
            <a:r>
              <a:rPr lang="ru-RU" dirty="0" err="1"/>
              <a:t>Охту</a:t>
            </a:r>
            <a:r>
              <a:rPr lang="ru-RU" dirty="0"/>
              <a:t>, которые выводят шоссе к территории «НИИ </a:t>
            </a:r>
            <a:r>
              <a:rPr lang="ru-RU" dirty="0" err="1"/>
              <a:t>Xимических</a:t>
            </a:r>
            <a:r>
              <a:rPr lang="ru-RU" dirty="0"/>
              <a:t> волокон и композиционных материалов»                                                                                      Сеть просёлочных дорог, отходящих от южной оконечности шоссе, соединяет его с Беляевкой и Волго-Донским проспектом (до 1952 года — </a:t>
            </a:r>
            <a:r>
              <a:rPr lang="ru-RU" dirty="0" err="1"/>
              <a:t>Беляевский</a:t>
            </a:r>
            <a:r>
              <a:rPr lang="ru-RU" dirty="0"/>
              <a:t> проспект, по имени владельца мызы купца Беляева).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06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90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КАРТА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418" t="21388" r="11381" b="7604"/>
          <a:stretch/>
        </p:blipFill>
        <p:spPr bwMode="auto">
          <a:xfrm>
            <a:off x="1763485" y="1214846"/>
            <a:ext cx="8882743" cy="4820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06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67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МЕЛЬНИЦА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502229"/>
            <a:ext cx="5303520" cy="434993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Рядом с берегом реки </a:t>
            </a:r>
            <a:r>
              <a:rPr lang="ru-RU" dirty="0" err="1"/>
              <a:t>Охты</a:t>
            </a:r>
            <a:r>
              <a:rPr lang="ru-RU" dirty="0"/>
              <a:t> (Капсюльное шоссе, 21) располагается жилой дом, который изначально являлся не чем иным как мельницей. </a:t>
            </a:r>
            <a:r>
              <a:rPr lang="ru-RU" dirty="0" smtClean="0"/>
              <a:t>                                                                      В </a:t>
            </a:r>
            <a:r>
              <a:rPr lang="ru-RU" dirty="0"/>
              <a:t>1844 году американцами была изобретена новая модель мельницы с воздухопроводными жерновами. </a:t>
            </a:r>
            <a:r>
              <a:rPr lang="ru-RU" dirty="0" smtClean="0"/>
              <a:t>                                        В </a:t>
            </a:r>
            <a:r>
              <a:rPr lang="ru-RU" dirty="0"/>
              <a:t>России такую модель решили испытать рядом с Пороховыми, применить её для изготовления пороха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Мельница </a:t>
            </a:r>
            <a:r>
              <a:rPr lang="ru-RU" dirty="0"/>
              <a:t>возводилась не как обычно, из дерева, а из кирпича, как более долговечного материала</a:t>
            </a:r>
            <a:r>
              <a:rPr lang="ru-RU" dirty="0" smtClean="0"/>
              <a:t>.</a:t>
            </a:r>
            <a:r>
              <a:rPr lang="ru-RU" dirty="0"/>
              <a:t> Ветряные лопасти располагались на деревянном шатре, венчающем каменное двухэтажное основание мельницы.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9402" t="28802" r="41154" b="27851"/>
          <a:stretch/>
        </p:blipFill>
        <p:spPr bwMode="auto">
          <a:xfrm>
            <a:off x="6370638" y="1593669"/>
            <a:ext cx="4754562" cy="3852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935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Заброшенные здания детского сада и жилого дома.</a:t>
            </a:r>
            <a:endParaRPr lang="ru-RU" sz="28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7317" t="30228" r="42116" b="26711"/>
          <a:stretch/>
        </p:blipFill>
        <p:spPr bwMode="auto">
          <a:xfrm>
            <a:off x="1066800" y="2664823"/>
            <a:ext cx="4754563" cy="3239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2507" t="33080" r="37787" b="25570"/>
          <a:stretch/>
        </p:blipFill>
        <p:spPr bwMode="auto">
          <a:xfrm>
            <a:off x="6370638" y="2664824"/>
            <a:ext cx="4754562" cy="3239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2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Производственные корпуса Охтинского химического завода. ООО НеваРеактив</a:t>
            </a:r>
            <a:r>
              <a:rPr lang="ru-RU" sz="2400" dirty="0"/>
              <a:t>    -  </a:t>
            </a:r>
            <a:r>
              <a:rPr lang="ru-RU" sz="2400" dirty="0">
                <a:hlinkClick r:id="rId2"/>
              </a:rPr>
              <a:t>Капсюльное - 45</a:t>
            </a:r>
            <a:endParaRPr lang="ru-RU" sz="24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12186" t="18821" r="39230" b="30133"/>
          <a:stretch/>
        </p:blipFill>
        <p:spPr bwMode="auto">
          <a:xfrm>
            <a:off x="1066800" y="2573182"/>
            <a:ext cx="4754563" cy="2808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14110" t="29373" r="39711" b="25856"/>
          <a:stretch/>
        </p:blipFill>
        <p:spPr bwMode="auto">
          <a:xfrm>
            <a:off x="6370638" y="2573182"/>
            <a:ext cx="4754562" cy="2700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480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105</TotalTime>
  <Words>407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Савон</vt:lpstr>
      <vt:lpstr>Исследовательский мини-проект по топонимике для дошкольников «Капсюльное шоссе»</vt:lpstr>
      <vt:lpstr>Топонимика- наука об именах, названиях мест. Она может быть признана прежде всего лингвистической, языковедческой наукой, так как любое географическое имя ведет свое начало из какого-то языка и для своего объяснения неизбежно требует привлечения языковых материалов.                С другой стороны, топонимика тесно связана с природой и населением страны, государства, области, земли, представляя отдел географической науки в широком смысле слова. Географический характер местности очень часто помогает раскрыть смысл и происхождение того или другого названия. </vt:lpstr>
      <vt:lpstr>Цели и задачи:</vt:lpstr>
      <vt:lpstr>Этапы реализации проекта</vt:lpstr>
      <vt:lpstr>История:                                                                                                                                                                                          Капсюльное шоссе</vt:lpstr>
      <vt:lpstr>КАРТА</vt:lpstr>
      <vt:lpstr>МЕЛЬНИЦА</vt:lpstr>
      <vt:lpstr>Заброшенные здания детского сада и жилого дома.</vt:lpstr>
      <vt:lpstr>Производственные корпуса Охтинского химического завода. ООО НеваРеактив    -  Капсюльное - 45</vt:lpstr>
      <vt:lpstr> Храм Спиридона Тримифунтского на территории ООО НеваРеактив. Бывшая пожарная часть.  </vt:lpstr>
      <vt:lpstr>Капсюльный мост.                   Конструирование мосты</vt:lpstr>
      <vt:lpstr>Мастер-класс конструирование из бумаги аппликация «Мельница»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мини-проект по топонимике для дошкольников «Капсюльное шоссе»</dc:title>
  <dc:creator>Губарева Е.Н.</dc:creator>
  <cp:lastModifiedBy>RePack by Diakov</cp:lastModifiedBy>
  <cp:revision>11</cp:revision>
  <dcterms:created xsi:type="dcterms:W3CDTF">2023-02-19T20:41:38Z</dcterms:created>
  <dcterms:modified xsi:type="dcterms:W3CDTF">2023-02-19T22:27:00Z</dcterms:modified>
</cp:coreProperties>
</file>