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9" d="100"/>
          <a:sy n="139" d="100"/>
        </p:scale>
        <p:origin x="-258" y="-14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490D462-5047-4971-90D8-009C915B07D2}" type="datetimeFigureOut">
              <a:rPr lang="ru-RU"/>
              <a:t>24.03.2023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B0C6FFB-C3F3-4375-8EF9-A5DD2EA1054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490D462-5047-4971-90D8-009C915B07D2}" type="datetimeFigureOut">
              <a:rPr lang="ru-RU"/>
              <a:t>24.03.2023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B0C6FFB-C3F3-4375-8EF9-A5DD2EA1054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490D462-5047-4971-90D8-009C915B07D2}" type="datetimeFigureOut">
              <a:rPr lang="ru-RU"/>
              <a:t>24.03.2023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B0C6FFB-C3F3-4375-8EF9-A5DD2EA1054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490D462-5047-4971-90D8-009C915B07D2}" type="datetimeFigureOut">
              <a:rPr lang="ru-RU"/>
              <a:t>24.03.2023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B0C6FFB-C3F3-4375-8EF9-A5DD2EA1054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490D462-5047-4971-90D8-009C915B07D2}" type="datetimeFigureOut">
              <a:rPr lang="ru-RU"/>
              <a:t>24.03.2023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B0C6FFB-C3F3-4375-8EF9-A5DD2EA1054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490D462-5047-4971-90D8-009C915B07D2}" type="datetimeFigureOut">
              <a:rPr lang="ru-RU"/>
              <a:t>24.03.2023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B0C6FFB-C3F3-4375-8EF9-A5DD2EA1054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490D462-5047-4971-90D8-009C915B07D2}" type="datetimeFigureOut">
              <a:rPr lang="ru-RU"/>
              <a:t>24.03.2023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B0C6FFB-C3F3-4375-8EF9-A5DD2EA1054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490D462-5047-4971-90D8-009C915B07D2}" type="datetimeFigureOut">
              <a:rPr lang="ru-RU"/>
              <a:t>24.03.2023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B0C6FFB-C3F3-4375-8EF9-A5DD2EA1054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490D462-5047-4971-90D8-009C915B07D2}" type="datetimeFigureOut">
              <a:rPr lang="ru-RU"/>
              <a:t>24.03.2023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B0C6FFB-C3F3-4375-8EF9-A5DD2EA1054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490D462-5047-4971-90D8-009C915B07D2}" type="datetimeFigureOut">
              <a:rPr lang="ru-RU"/>
              <a:t>24.03.2023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B0C6FFB-C3F3-4375-8EF9-A5DD2EA1054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490D462-5047-4971-90D8-009C915B07D2}" type="datetimeFigureOut">
              <a:rPr lang="ru-RU"/>
              <a:t>24.03.2023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B0C6FFB-C3F3-4375-8EF9-A5DD2EA1054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lum/>
          </a:blip>
          <a:srcRect l="15277" r="15277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90D462-5047-4971-90D8-009C915B07D2}" type="datetimeFigureOut">
              <a:rPr lang="ru-RU"/>
              <a:t>24.03.2023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0C6FFB-C3F3-4375-8EF9-A5DD2EA1054D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68374" y="956963"/>
            <a:ext cx="7746999" cy="2075159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sz="2000" b="0" i="0" u="none">
                <a:solidFill>
                  <a:schemeClr val="tx1"/>
                </a:solidFill>
                <a:latin typeface="PT Sans"/>
                <a:ea typeface="PT Sans"/>
                <a:cs typeface="PT Sans"/>
              </a:rPr>
              <a:t>Мастер-класс «Экологическое сафари: прогулки выходного дня для дошкольников по охраняемым территориям Санкт-Петербурга и Ленинградской области»</a:t>
            </a:r>
            <a:br>
              <a:rPr sz="2400" b="0" i="0" u="none">
                <a:solidFill>
                  <a:schemeClr val="tx1"/>
                </a:solidFill>
                <a:latin typeface="PT Sans"/>
                <a:ea typeface="PT Sans"/>
                <a:cs typeface="PT Sans"/>
              </a:rPr>
            </a:br>
            <a:r>
              <a:rPr sz="2800" b="0" i="0" u="none">
                <a:solidFill>
                  <a:schemeClr val="tx1"/>
                </a:solidFill>
                <a:latin typeface="PT Sans"/>
                <a:ea typeface="PT Sans"/>
                <a:cs typeface="PT Sans"/>
              </a:rPr>
              <a:t>Лисинский заказник</a:t>
            </a:r>
            <a:endParaRPr lang="ru-RU">
              <a:latin typeface="Times New Roman"/>
              <a:cs typeface="Times New Roman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208499" y="6068540"/>
            <a:ext cx="4644019" cy="766935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>
              <a:defRPr/>
            </a:pP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Презентацию подготовила воспитатель Семенова Ольга Викторовна</a:t>
            </a:r>
            <a:endParaRPr sz="18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446124" y="293369"/>
            <a:ext cx="8477249" cy="105600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ГОСУДАРСТВЕННОЕ БЮДЖЕТНОЕ ДОШКОЛЬНОЕ ОБРАЗОВАТЕЛЬНОЕ УЧРЕЖДЕНИЕ ДЕТСКИЙ САД № 26 КОМБИНИРОВАННОГО ВИДА ВАСИЛЕОСТРОВСКОГО РАЙОНА САНКТ-ПЕТЕРБУРГА</a:t>
            </a:r>
            <a:endParaRPr sz="1400" b="0"/>
          </a:p>
        </p:txBody>
      </p:sp>
      <p:pic>
        <p:nvPicPr>
          <p:cNvPr id="84542028" name="Рисунок 8454202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482499" y="2864062"/>
            <a:ext cx="4118748" cy="30890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34770973" name="Рисунок 43477097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2124" y="256437"/>
            <a:ext cx="2794000" cy="4191000"/>
          </a:xfrm>
          <a:prstGeom prst="rect">
            <a:avLst/>
          </a:prstGeom>
        </p:spPr>
      </p:pic>
      <p:pic>
        <p:nvPicPr>
          <p:cNvPr id="85580768" name="Рисунок 8558076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074833" y="317500"/>
            <a:ext cx="2846916" cy="4270375"/>
          </a:xfrm>
          <a:prstGeom prst="rect">
            <a:avLst/>
          </a:prstGeom>
        </p:spPr>
      </p:pic>
      <p:pic>
        <p:nvPicPr>
          <p:cNvPr id="735190610" name="Рисунок 73519060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160749" y="2555875"/>
            <a:ext cx="2751666" cy="4127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69829" y="375997"/>
            <a:ext cx="8233473" cy="113212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sz="2800" b="1">
                <a:latin typeface="Times New Roman"/>
                <a:cs typeface="Times New Roman"/>
              </a:rPr>
              <a:t>«Лисинский заказник»</a:t>
            </a:r>
          </a:p>
          <a:p>
            <a:pPr>
              <a:defRPr/>
            </a:pPr>
            <a:r>
              <a:rPr sz="2200">
                <a:latin typeface="Times New Roman"/>
                <a:cs typeface="Times New Roman"/>
              </a:rPr>
              <a:t>Заказник находится в Тосненском районе, к юго-западу от г. Тосно</a:t>
            </a:r>
          </a:p>
        </p:txBody>
      </p:sp>
      <p:pic>
        <p:nvPicPr>
          <p:cNvPr id="1963215854" name="Рисунок 196321585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07954" y="1367329"/>
            <a:ext cx="7802669" cy="53923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2164933" name="TextBox 1812164932"/>
          <p:cNvSpPr txBox="1"/>
          <p:nvPr/>
        </p:nvSpPr>
        <p:spPr bwMode="auto">
          <a:xfrm>
            <a:off x="469828" y="217247"/>
            <a:ext cx="8233473" cy="59237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sz="2800" b="1">
                <a:latin typeface="Times New Roman"/>
                <a:cs typeface="Times New Roman"/>
              </a:rPr>
              <a:t>«Лисинский заказник</a:t>
            </a:r>
          </a:p>
        </p:txBody>
      </p:sp>
      <p:pic>
        <p:nvPicPr>
          <p:cNvPr id="1740815171" name="Рисунок 174081517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35000" y="959987"/>
            <a:ext cx="8491500" cy="56929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1365249"/>
            <a:ext cx="4899242" cy="395287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>
                <a:latin typeface="Times New Roman"/>
                <a:cs typeface="Times New Roman"/>
              </a:rPr>
              <a:t>По территории Государственного природного заказника «Лисинский» проходит маршрут</a:t>
            </a:r>
            <a:br>
              <a:rPr lang="ru-RU" sz="2800">
                <a:latin typeface="Times New Roman"/>
                <a:cs typeface="Times New Roman"/>
              </a:rPr>
            </a:br>
            <a:r>
              <a:rPr lang="ru-RU" sz="2800">
                <a:latin typeface="Times New Roman"/>
                <a:cs typeface="Times New Roman"/>
              </a:rPr>
              <a:t>Экологической тропы 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156328330" name="Рисунок 15632832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899242" y="253999"/>
            <a:ext cx="3350013" cy="63817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619672" y="-99392"/>
            <a:ext cx="5328591" cy="106613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>
                <a:latin typeface="Times New Roman"/>
                <a:cs typeface="Times New Roman"/>
              </a:rPr>
              <a:t>Объекты маршрута</a:t>
            </a:r>
          </a:p>
        </p:txBody>
      </p:sp>
      <p:sp>
        <p:nvSpPr>
          <p:cNvPr id="5" name="TextBox 2"/>
          <p:cNvSpPr txBox="1"/>
          <p:nvPr/>
        </p:nvSpPr>
        <p:spPr bwMode="auto">
          <a:xfrm>
            <a:off x="372965" y="888380"/>
            <a:ext cx="6780508" cy="56822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buAutoNum type="arabicPeriod"/>
              <a:defRPr/>
            </a:pPr>
            <a:r>
              <a:rPr lang="ru-RU" sz="2200">
                <a:latin typeface="Times New Roman"/>
                <a:cs typeface="Times New Roman"/>
              </a:rPr>
              <a:t>Учебный музей ГБПОУ «Лисинский лесной колледж»</a:t>
            </a:r>
            <a:endParaRPr sz="2200"/>
          </a:p>
          <a:p>
            <a:pPr marL="342900" indent="-342900" algn="l">
              <a:buAutoNum type="arabicPeriod"/>
              <a:defRPr/>
            </a:pPr>
            <a:endParaRPr sz="2200">
              <a:latin typeface="Times New Roman"/>
              <a:cs typeface="Times New Roman"/>
            </a:endParaRPr>
          </a:p>
          <a:p>
            <a:pPr marL="342900" indent="-342900" algn="l">
              <a:buAutoNum type="arabicPeriod"/>
              <a:defRPr/>
            </a:pPr>
            <a:r>
              <a:rPr lang="ru-RU" sz="2200">
                <a:latin typeface="Times New Roman"/>
                <a:cs typeface="Times New Roman"/>
              </a:rPr>
              <a:t>Старый парк и аллея вязов</a:t>
            </a:r>
            <a:endParaRPr sz="2200"/>
          </a:p>
          <a:p>
            <a:pPr marL="342900" indent="-342900" algn="l">
              <a:buAutoNum type="arabicPeriod"/>
              <a:defRPr/>
            </a:pPr>
            <a:endParaRPr sz="2200">
              <a:latin typeface="Times New Roman"/>
              <a:cs typeface="Times New Roman"/>
            </a:endParaRPr>
          </a:p>
          <a:p>
            <a:pPr marL="342900" indent="-342900" algn="l">
              <a:buAutoNum type="arabicPeriod"/>
              <a:defRPr/>
            </a:pPr>
            <a:r>
              <a:rPr lang="ru-RU" sz="2200">
                <a:latin typeface="Times New Roman"/>
                <a:cs typeface="Times New Roman"/>
              </a:rPr>
              <a:t>Искусственный водоем</a:t>
            </a:r>
            <a:endParaRPr sz="2200"/>
          </a:p>
          <a:p>
            <a:pPr marL="342900" indent="-342900" algn="l">
              <a:buAutoNum type="arabicPeriod"/>
              <a:defRPr/>
            </a:pPr>
            <a:endParaRPr sz="2200">
              <a:latin typeface="Times New Roman"/>
              <a:cs typeface="Times New Roman"/>
            </a:endParaRPr>
          </a:p>
          <a:p>
            <a:pPr marL="342900" indent="-342900" algn="l">
              <a:buAutoNum type="arabicPeriod"/>
              <a:defRPr/>
            </a:pPr>
            <a:r>
              <a:rPr lang="ru-RU" sz="2200">
                <a:latin typeface="Times New Roman"/>
                <a:cs typeface="Times New Roman"/>
              </a:rPr>
              <a:t>Мемориал «Братское воинское захоронение»</a:t>
            </a:r>
            <a:endParaRPr sz="2200"/>
          </a:p>
          <a:p>
            <a:pPr marL="342900" indent="-342900" algn="l">
              <a:buAutoNum type="arabicPeriod"/>
              <a:defRPr/>
            </a:pPr>
            <a:endParaRPr sz="2200">
              <a:latin typeface="Times New Roman"/>
              <a:cs typeface="Times New Roman"/>
            </a:endParaRPr>
          </a:p>
          <a:p>
            <a:pPr marL="342900" indent="-342900" algn="l">
              <a:buAutoNum type="arabicPeriod"/>
              <a:defRPr/>
            </a:pPr>
            <a:r>
              <a:rPr lang="ru-RU" sz="2200">
                <a:latin typeface="Times New Roman"/>
                <a:cs typeface="Times New Roman"/>
              </a:rPr>
              <a:t>Учебный класс в природе</a:t>
            </a:r>
            <a:endParaRPr sz="2200"/>
          </a:p>
          <a:p>
            <a:pPr marL="342900" indent="-342900" algn="l">
              <a:buAutoNum type="arabicPeriod"/>
              <a:defRPr/>
            </a:pPr>
            <a:endParaRPr sz="2200">
              <a:latin typeface="Times New Roman"/>
              <a:cs typeface="Times New Roman"/>
            </a:endParaRPr>
          </a:p>
          <a:p>
            <a:pPr marL="342900" indent="-342900" algn="l">
              <a:buAutoNum type="arabicPeriod"/>
              <a:defRPr/>
            </a:pPr>
            <a:r>
              <a:rPr lang="ru-RU" sz="2200">
                <a:latin typeface="Times New Roman"/>
                <a:cs typeface="Times New Roman"/>
              </a:rPr>
              <a:t>Императорский охотничий дворец</a:t>
            </a:r>
            <a:endParaRPr sz="2200">
              <a:latin typeface="Times New Roman"/>
              <a:cs typeface="Times New Roman"/>
            </a:endParaRPr>
          </a:p>
          <a:p>
            <a:pPr marL="342900" indent="-342900" algn="l">
              <a:buAutoNum type="arabicPeriod"/>
              <a:defRPr/>
            </a:pPr>
            <a:endParaRPr sz="2200"/>
          </a:p>
          <a:p>
            <a:pPr marL="342900" indent="-342900" algn="l">
              <a:buAutoNum type="arabicPeriod"/>
              <a:defRPr/>
            </a:pPr>
            <a:r>
              <a:rPr lang="ru-RU" sz="2200">
                <a:latin typeface="Times New Roman"/>
                <a:cs typeface="Times New Roman"/>
              </a:rPr>
              <a:t>Храм Происхождения честных древ животворящего креста Господня</a:t>
            </a:r>
            <a:endParaRPr sz="2200"/>
          </a:p>
          <a:p>
            <a:pPr marL="342900" indent="-342900">
              <a:buAutoNum type="arabicPeriod"/>
              <a:defRPr/>
            </a:pPr>
            <a:endParaRPr sz="2200">
              <a:latin typeface="Times New Roman"/>
              <a:cs typeface="Times New Roman"/>
            </a:endParaRPr>
          </a:p>
        </p:txBody>
      </p:sp>
      <p:pic>
        <p:nvPicPr>
          <p:cNvPr id="1053690399" name="Рисунок 105369039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43421" y="729629"/>
            <a:ext cx="1886203" cy="924917"/>
          </a:xfrm>
          <a:prstGeom prst="rect">
            <a:avLst/>
          </a:prstGeom>
        </p:spPr>
      </p:pic>
      <p:pic>
        <p:nvPicPr>
          <p:cNvPr id="1229126397" name="Рисунок 122912639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916387" y="1575172"/>
            <a:ext cx="1492698" cy="979336"/>
          </a:xfrm>
          <a:prstGeom prst="rect">
            <a:avLst/>
          </a:prstGeom>
        </p:spPr>
      </p:pic>
      <p:pic>
        <p:nvPicPr>
          <p:cNvPr id="74869479" name="Рисунок 7486947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543421" y="3023529"/>
            <a:ext cx="1514437" cy="913470"/>
          </a:xfrm>
          <a:prstGeom prst="rect">
            <a:avLst/>
          </a:prstGeom>
        </p:spPr>
      </p:pic>
      <p:pic>
        <p:nvPicPr>
          <p:cNvPr id="1047623910" name="Рисунок 104762390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541999" y="4267493"/>
            <a:ext cx="1373347" cy="907756"/>
          </a:xfrm>
          <a:prstGeom prst="rect">
            <a:avLst/>
          </a:prstGeom>
        </p:spPr>
      </p:pic>
      <p:pic>
        <p:nvPicPr>
          <p:cNvPr id="1092455670" name="Рисунок 109245566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153472" y="5347157"/>
            <a:ext cx="1565237" cy="10345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4181086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-222249"/>
            <a:ext cx="8970999" cy="14604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>
                <a:latin typeface="Times New Roman"/>
                <a:cs typeface="Times New Roman"/>
              </a:rPr>
              <a:t>Правила поведения на Экологической тропе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25727568" name="Рисунок 32572756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82624" y="998465"/>
            <a:ext cx="8364499" cy="57107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199" y="4714875"/>
            <a:ext cx="8229600" cy="2227073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just">
              <a:defRPr/>
            </a:pPr>
            <a:r>
              <a:rPr sz="2000">
                <a:latin typeface="Times New Roman"/>
                <a:cs typeface="Times New Roman"/>
              </a:rPr>
              <a:t>В Лисинском заказнике преобладают еловые и сосновые леса, есть смешанные древостои с участием широколиственных пород – вяза, ясеня. В их кустарниковом ярусе присутствуют лещина (орешник), жимолость обыкновенная, волчье лыко.</a:t>
            </a:r>
            <a:r>
              <a:rPr sz="2000" b="0" i="0" u="none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474325098" name="Рисунок 147432509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08124" y="225888"/>
            <a:ext cx="6656787" cy="47906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7674987" name="Рисунок 19767498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540568" y="-171400"/>
            <a:ext cx="9163878" cy="62728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3623144" name="Рисунок 102362314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3875" y="361030"/>
            <a:ext cx="4221125" cy="2815457"/>
          </a:xfrm>
          <a:prstGeom prst="rect">
            <a:avLst/>
          </a:prstGeom>
        </p:spPr>
      </p:pic>
      <p:pic>
        <p:nvPicPr>
          <p:cNvPr id="433740654" name="Рисунок 43374065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684749" y="366255"/>
            <a:ext cx="4268750" cy="2847222"/>
          </a:xfrm>
          <a:prstGeom prst="rect">
            <a:avLst/>
          </a:prstGeom>
        </p:spPr>
      </p:pic>
      <p:pic>
        <p:nvPicPr>
          <p:cNvPr id="2079214014" name="Рисунок 207921401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23712" y="3571875"/>
            <a:ext cx="4238787" cy="2827238"/>
          </a:xfrm>
          <a:prstGeom prst="rect">
            <a:avLst/>
          </a:prstGeom>
        </p:spPr>
      </p:pic>
      <p:pic>
        <p:nvPicPr>
          <p:cNvPr id="439146089" name="Рисунок 43914608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087496" y="3460749"/>
            <a:ext cx="3246878" cy="31591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151</Words>
  <Application>Microsoft Office PowerPoint</Application>
  <DocSecurity>0</DocSecurity>
  <PresentationFormat>Экран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PT Sans</vt:lpstr>
      <vt:lpstr>Times New Roman</vt:lpstr>
      <vt:lpstr>Тема Office</vt:lpstr>
      <vt:lpstr>Мастер-класс «Экологическое сафари: прогулки выходного дня для дошкольников по охраняемым территориям Санкт-Петербурга и Ленинградской области» Лисинский заказник</vt:lpstr>
      <vt:lpstr>Презентация PowerPoint</vt:lpstr>
      <vt:lpstr>Презентация PowerPoint</vt:lpstr>
      <vt:lpstr>По территории Государственного природного заказника «Лисинский» проходит маршрут Экологической тропы </vt:lpstr>
      <vt:lpstr>Объекты маршрута</vt:lpstr>
      <vt:lpstr>Правила поведения на Экологической тропе</vt:lpstr>
      <vt:lpstr>В Лисинском заказнике преобладают еловые и сосновые леса, есть смешанные древостои с участием широколиственных пород – вяза, ясеня. В их кустарниковом ярусе присутствуют лещина (орешник), жимолость обыкновенная, волчье лыко. 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образовательный маршрут Василеостровского района</dc:title>
  <dc:subject/>
  <dc:creator>user</dc:creator>
  <cp:keywords/>
  <dc:description/>
  <cp:lastModifiedBy>Ольга Семенова</cp:lastModifiedBy>
  <cp:revision>20</cp:revision>
  <dcterms:created xsi:type="dcterms:W3CDTF">2022-03-04T06:19:09Z</dcterms:created>
  <dcterms:modified xsi:type="dcterms:W3CDTF">2023-03-24T10:26:47Z</dcterms:modified>
  <cp:category/>
  <dc:identifier/>
  <cp:contentStatus/>
  <dc:language/>
  <cp:version/>
</cp:coreProperties>
</file>