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3"/>
  </p:notesMasterIdLst>
  <p:sldIdLst>
    <p:sldId id="289" r:id="rId2"/>
    <p:sldId id="317" r:id="rId3"/>
    <p:sldId id="316" r:id="rId4"/>
    <p:sldId id="290" r:id="rId5"/>
    <p:sldId id="315" r:id="rId6"/>
    <p:sldId id="297" r:id="rId7"/>
    <p:sldId id="296" r:id="rId8"/>
    <p:sldId id="298" r:id="rId9"/>
    <p:sldId id="318" r:id="rId10"/>
    <p:sldId id="305" r:id="rId11"/>
    <p:sldId id="299" r:id="rId12"/>
    <p:sldId id="300" r:id="rId13"/>
    <p:sldId id="301" r:id="rId14"/>
    <p:sldId id="302" r:id="rId15"/>
    <p:sldId id="303" r:id="rId16"/>
    <p:sldId id="310" r:id="rId17"/>
    <p:sldId id="312" r:id="rId18"/>
    <p:sldId id="313" r:id="rId19"/>
    <p:sldId id="314" r:id="rId20"/>
    <p:sldId id="311" r:id="rId21"/>
    <p:sldId id="304" r:id="rId22"/>
    <p:sldId id="309" r:id="rId23"/>
    <p:sldId id="308" r:id="rId24"/>
    <p:sldId id="307" r:id="rId25"/>
    <p:sldId id="306" r:id="rId26"/>
    <p:sldId id="295" r:id="rId27"/>
    <p:sldId id="294" r:id="rId28"/>
    <p:sldId id="293" r:id="rId29"/>
    <p:sldId id="319" r:id="rId30"/>
    <p:sldId id="320" r:id="rId31"/>
    <p:sldId id="29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0033"/>
    <a:srgbClr val="FFFFCC"/>
    <a:srgbClr val="CC9900"/>
    <a:srgbClr val="FF9900"/>
    <a:srgbClr val="FF66FF"/>
    <a:srgbClr val="FFB7C5"/>
    <a:srgbClr val="FF3399"/>
    <a:srgbClr val="93ACF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3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2546B-4EB0-4A0E-A266-72AB89F58747}" type="datetimeFigureOut">
              <a:rPr lang="ru-RU" smtClean="0"/>
              <a:pPr/>
              <a:t>04.12.22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D6692-878B-4E30-BA78-B086DDC4E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5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72DC-6B48-4078-8C25-CDC1227CEDD5}" type="datetimeFigureOut">
              <a:rPr lang="ru-RU" smtClean="0"/>
              <a:pPr/>
              <a:t>04.12.22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63F2-09F4-4F10-9150-B8DC28E57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72DC-6B48-4078-8C25-CDC1227CEDD5}" type="datetimeFigureOut">
              <a:rPr lang="ru-RU" smtClean="0"/>
              <a:pPr/>
              <a:t>04.12.22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63F2-09F4-4F10-9150-B8DC28E57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72DC-6B48-4078-8C25-CDC1227CEDD5}" type="datetimeFigureOut">
              <a:rPr lang="ru-RU" smtClean="0"/>
              <a:pPr/>
              <a:t>04.12.22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63F2-09F4-4F10-9150-B8DC28E57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72DC-6B48-4078-8C25-CDC1227CEDD5}" type="datetimeFigureOut">
              <a:rPr lang="ru-RU" smtClean="0"/>
              <a:pPr/>
              <a:t>04.12.22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63F2-09F4-4F10-9150-B8DC28E57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72DC-6B48-4078-8C25-CDC1227CEDD5}" type="datetimeFigureOut">
              <a:rPr lang="ru-RU" smtClean="0"/>
              <a:pPr/>
              <a:t>04.12.22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63F2-09F4-4F10-9150-B8DC28E57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72DC-6B48-4078-8C25-CDC1227CEDD5}" type="datetimeFigureOut">
              <a:rPr lang="ru-RU" smtClean="0"/>
              <a:pPr/>
              <a:t>04.12.22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63F2-09F4-4F10-9150-B8DC28E57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72DC-6B48-4078-8C25-CDC1227CEDD5}" type="datetimeFigureOut">
              <a:rPr lang="ru-RU" smtClean="0"/>
              <a:pPr/>
              <a:t>04.12.22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63F2-09F4-4F10-9150-B8DC28E57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72DC-6B48-4078-8C25-CDC1227CEDD5}" type="datetimeFigureOut">
              <a:rPr lang="ru-RU" smtClean="0"/>
              <a:pPr/>
              <a:t>04.12.22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63F2-09F4-4F10-9150-B8DC28E57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72DC-6B48-4078-8C25-CDC1227CEDD5}" type="datetimeFigureOut">
              <a:rPr lang="ru-RU" smtClean="0"/>
              <a:pPr/>
              <a:t>04.12.22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63F2-09F4-4F10-9150-B8DC28E57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72DC-6B48-4078-8C25-CDC1227CEDD5}" type="datetimeFigureOut">
              <a:rPr lang="ru-RU" smtClean="0"/>
              <a:pPr/>
              <a:t>04.12.22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63F2-09F4-4F10-9150-B8DC28E57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72DC-6B48-4078-8C25-CDC1227CEDD5}" type="datetimeFigureOut">
              <a:rPr lang="ru-RU" smtClean="0"/>
              <a:pPr/>
              <a:t>04.12.22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9463F2-09F4-4F10-9150-B8DC28E570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0972DC-6B48-4078-8C25-CDC1227CEDD5}" type="datetimeFigureOut">
              <a:rPr lang="ru-RU" smtClean="0"/>
              <a:pPr/>
              <a:t>04.12.22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9463F2-09F4-4F10-9150-B8DC28E570B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Знай и люби свой город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55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Номинация </a:t>
            </a:r>
            <a:r>
              <a:rPr lang="ru-RU" sz="55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55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Литературно-музыкальный Санкт-Петербург»</a:t>
            </a:r>
          </a:p>
          <a:p>
            <a:pPr algn="ctr"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5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ru-RU" sz="5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Ребусы для детей </a:t>
            </a:r>
            <a:r>
              <a:rPr lang="ru-RU" sz="5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5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</a:t>
            </a:r>
            <a:r>
              <a:rPr lang="ru-RU" sz="5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</a:t>
            </a:r>
            <a:r>
              <a:rPr lang="ru-RU" sz="5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 7 </a:t>
            </a:r>
            <a:r>
              <a:rPr lang="ru-RU" sz="5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лет</a:t>
            </a:r>
          </a:p>
          <a:p>
            <a:pPr algn="ctr">
              <a:buNone/>
            </a:pPr>
            <a:endParaRPr lang="ru-RU" sz="5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ru-RU" sz="5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r">
              <a:buNone/>
            </a:pPr>
            <a:r>
              <a:rPr lang="ru-RU" sz="5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                                                 </a:t>
            </a:r>
            <a:r>
              <a:rPr lang="ru-RU" sz="5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5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ГБДОУ ЦРР – детский сад 45 </a:t>
            </a:r>
            <a:r>
              <a:rPr lang="ru-RU" sz="5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        Чухрай </a:t>
            </a:r>
            <a:r>
              <a:rPr lang="ru-RU" sz="5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Мария Константиновна</a:t>
            </a:r>
          </a:p>
          <a:p>
            <a:pPr algn="r">
              <a:buNone/>
            </a:pPr>
            <a:endParaRPr lang="ru-RU" sz="5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ru-RU" sz="54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Санкт </a:t>
            </a:r>
            <a:r>
              <a:rPr lang="ru-RU" sz="5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Петербург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2022 </a:t>
            </a:r>
            <a:r>
              <a:rPr lang="ru-RU" sz="5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 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85662" y="996677"/>
            <a:ext cx="30963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=В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9" name="Picture 3" descr="C:\Users\Админ\Desktop\453-4535477_thumb-image-palmier-dessin-sans-fo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28763"/>
            <a:ext cx="2816785" cy="30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Админ\Desktop\453-4535477_thumb-image-palmier-dessin-sans-fo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034" y="1928763"/>
            <a:ext cx="2816785" cy="30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Админ\Desktop\453-4535477_thumb-image-palmier-dessin-sans-fo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027" y="1931301"/>
            <a:ext cx="2816785" cy="30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Админ\Desktop\453-4535477_thumb-image-palmier-dessin-sans-fo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005" y="1913533"/>
            <a:ext cx="2816785" cy="30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83" y="1185129"/>
            <a:ext cx="441746" cy="5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37" y="1180684"/>
            <a:ext cx="441746" cy="5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52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wasp-5124968_1280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0092" y="2262535"/>
            <a:ext cx="3600400" cy="268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746" y="1716110"/>
            <a:ext cx="441746" cy="5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68760"/>
            <a:ext cx="2249014" cy="401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люс 6"/>
          <p:cNvSpPr/>
          <p:nvPr/>
        </p:nvSpPr>
        <p:spPr>
          <a:xfrm>
            <a:off x="4499992" y="3081537"/>
            <a:ext cx="613601" cy="648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847537" y="620688"/>
            <a:ext cx="18581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=В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23099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Desktop\domashniiezhivotnyiekozaovtsa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18" y="2677704"/>
            <a:ext cx="365373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2925423" y="1484784"/>
            <a:ext cx="2222641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23718" y="1707195"/>
            <a:ext cx="498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68760"/>
            <a:ext cx="2249014" cy="401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433982"/>
            <a:ext cx="441746" cy="5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люс 8"/>
          <p:cNvSpPr/>
          <p:nvPr/>
        </p:nvSpPr>
        <p:spPr>
          <a:xfrm>
            <a:off x="4499992" y="3081537"/>
            <a:ext cx="613601" cy="648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336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31840" y="1523438"/>
            <a:ext cx="30963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=СО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AutoShape 4" descr="https://raskrasdetstvo.com/upload/iblock/5a8/5a890da3f259978261d9c47393adb2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 descr="C:\Users\Админ\Desktop\5a890da3f259978261d9c47393adb2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60967"/>
            <a:ext cx="76200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886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67198"/>
            <a:ext cx="449580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люс 4"/>
          <p:cNvSpPr/>
          <p:nvPr/>
        </p:nvSpPr>
        <p:spPr>
          <a:xfrm>
            <a:off x="2934584" y="3057167"/>
            <a:ext cx="613601" cy="648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219146"/>
            <a:ext cx="175240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5000" b="1" spc="50" dirty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82192" y="1162135"/>
            <a:ext cx="30963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=Щ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1661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202" y="1154361"/>
            <a:ext cx="3902943" cy="430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2564904"/>
            <a:ext cx="2114682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00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BrowalliaUPC" pitchFamily="34" charset="-34"/>
              </a:rPr>
              <a:t>1</a:t>
            </a:r>
            <a:endParaRPr lang="ru-RU" sz="30000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BrowalliaUPC" pitchFamily="34" charset="-34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831" y="692696"/>
            <a:ext cx="30963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Ё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=Е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44767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202" y="1616026"/>
            <a:ext cx="3902943" cy="430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64670">
            <a:off x="3239709" y="4376600"/>
            <a:ext cx="1641436" cy="170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1" y="692696"/>
            <a:ext cx="30963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Ё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=Е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28470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65632">
            <a:off x="6488188" y="3607604"/>
            <a:ext cx="111442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63514" y="2478440"/>
            <a:ext cx="2259537" cy="104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3888" y="3745567"/>
            <a:ext cx="2259537" cy="151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1646">
            <a:off x="4764443" y="1660577"/>
            <a:ext cx="2311660" cy="267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 rot="20334554">
            <a:off x="2726510" y="4226310"/>
            <a:ext cx="1933543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00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СТ</a:t>
            </a:r>
            <a:endParaRPr lang="ru-RU" sz="10000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6515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дмин\Desktop\toast_PNG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24169"/>
            <a:ext cx="4571802" cy="365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59832" y="1041621"/>
            <a:ext cx="30963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=М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3164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6461" y="1916832"/>
            <a:ext cx="30003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1009542"/>
            <a:ext cx="30963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=М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люс 5"/>
          <p:cNvSpPr/>
          <p:nvPr/>
        </p:nvSpPr>
        <p:spPr>
          <a:xfrm>
            <a:off x="4772321" y="3368768"/>
            <a:ext cx="613601" cy="648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1783718"/>
            <a:ext cx="198163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Т</a:t>
            </a:r>
            <a:endParaRPr lang="ru-RU" sz="20000" b="1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2939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11047" y="2708920"/>
            <a:ext cx="770082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Ребус - </a:t>
            </a:r>
            <a:r>
              <a:rPr lang="ru-RU" sz="2800" dirty="0"/>
              <a:t>загадка, в которой искомое слово </a:t>
            </a:r>
            <a:endParaRPr lang="ru-RU" sz="2800" dirty="0" smtClean="0"/>
          </a:p>
          <a:p>
            <a:pPr algn="ctr"/>
            <a:r>
              <a:rPr lang="ru-RU" sz="2800" dirty="0" smtClean="0"/>
              <a:t>или фраза </a:t>
            </a:r>
            <a:r>
              <a:rPr lang="ru-RU" sz="2800" dirty="0"/>
              <a:t>изображены комбинацией фигур, </a:t>
            </a:r>
            <a:endParaRPr lang="ru-RU" sz="2800" dirty="0" smtClean="0"/>
          </a:p>
          <a:p>
            <a:pPr algn="ctr"/>
            <a:r>
              <a:rPr lang="ru-RU" sz="2800" dirty="0" smtClean="0"/>
              <a:t>букв </a:t>
            </a:r>
            <a:r>
              <a:rPr lang="ru-RU" sz="2800" dirty="0"/>
              <a:t>или знаков. </a:t>
            </a:r>
            <a:r>
              <a:rPr lang="ru-RU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ru-RU" sz="2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34175" y="1412776"/>
            <a:ext cx="6854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Что же такое ребус?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3210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761" y="1628800"/>
            <a:ext cx="24193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111" y="1628800"/>
            <a:ext cx="2909242" cy="162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42" y="3228852"/>
            <a:ext cx="2419350" cy="244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752" y="3238525"/>
            <a:ext cx="2913960" cy="245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28" y="1138325"/>
            <a:ext cx="441746" cy="5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471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1484784"/>
            <a:ext cx="2056974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00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30000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901699"/>
            <a:ext cx="30963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=О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768" y="2516690"/>
            <a:ext cx="2953916" cy="29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люс 7"/>
          <p:cNvSpPr/>
          <p:nvPr/>
        </p:nvSpPr>
        <p:spPr>
          <a:xfrm>
            <a:off x="4355976" y="3789834"/>
            <a:ext cx="613601" cy="648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32" y="2123256"/>
            <a:ext cx="441746" cy="5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278" y="2123256"/>
            <a:ext cx="441746" cy="5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897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49" y="1670864"/>
            <a:ext cx="395287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993502"/>
            <a:ext cx="30963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=К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35017" y="45437"/>
            <a:ext cx="3967753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А</a:t>
            </a:r>
            <a:endParaRPr lang="ru-RU" sz="40000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3240971"/>
            <a:ext cx="1080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НЕ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76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86032" y="45437"/>
            <a:ext cx="413286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КА</a:t>
            </a:r>
            <a:endParaRPr lang="ru-RU" sz="20000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1846404" y="3215973"/>
            <a:ext cx="6048672" cy="21858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82786" y="3208421"/>
            <a:ext cx="431720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ЛЫ</a:t>
            </a:r>
            <a:endParaRPr lang="ru-RU" sz="20000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5937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07" y="1852100"/>
            <a:ext cx="4350091" cy="395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99" y="1826379"/>
            <a:ext cx="4378413" cy="397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59832" y="919089"/>
            <a:ext cx="30963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=Л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14155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Desktop\1641153824_30-papik-pro-p-tarelka-detskii-risunok-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493" y="2033215"/>
            <a:ext cx="4890642" cy="353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52536" y="876991"/>
            <a:ext cx="298974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sz="3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1" y="1124744"/>
            <a:ext cx="50346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1, 2, 3, 4, 5, 6, 7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03848" y="1340767"/>
            <a:ext cx="504056" cy="7073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3203848" y="1340767"/>
            <a:ext cx="504056" cy="7073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 descr="C:\Users\Админ\Desktop\132-1324937_big-image-thumb-clip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05" y="2656503"/>
            <a:ext cx="1616732" cy="194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594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1738"/>
            <a:ext cx="2866256" cy="286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80112" y="1178879"/>
            <a:ext cx="30963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=Р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7" name="Picture 3" descr="C:\Users\Админ\Desktop\uda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28997"/>
            <a:ext cx="4346079" cy="371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625" y="1561547"/>
            <a:ext cx="441746" cy="5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79" y="1555784"/>
            <a:ext cx="441746" cy="5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люс 8"/>
          <p:cNvSpPr/>
          <p:nvPr/>
        </p:nvSpPr>
        <p:spPr>
          <a:xfrm>
            <a:off x="4644008" y="2924944"/>
            <a:ext cx="613601" cy="648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254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21940"/>
            <a:ext cx="4252913" cy="267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3914775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543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51" y="1109204"/>
            <a:ext cx="3933825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02976" y="1259411"/>
            <a:ext cx="2056974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00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30000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04248" y="2102528"/>
            <a:ext cx="20678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=Ц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536" y="2696145"/>
            <a:ext cx="441746" cy="5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330" y="2969357"/>
            <a:ext cx="2730842" cy="236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596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876" y="2780928"/>
            <a:ext cx="296227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68" y="1792257"/>
            <a:ext cx="2003151" cy="381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96" y="1936137"/>
            <a:ext cx="323697" cy="400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50" y="1930374"/>
            <a:ext cx="323697" cy="400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76054" y="2916352"/>
            <a:ext cx="19367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</a:t>
            </a:r>
            <a:endParaRPr lang="ru-RU" sz="9600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69565" y="2367802"/>
            <a:ext cx="138371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50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15000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247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2434" y="606577"/>
            <a:ext cx="8744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Как разгадывать ребусы?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1553" y="1529907"/>
            <a:ext cx="820891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Правило 1</a:t>
            </a:r>
            <a:endParaRPr lang="ru-RU" sz="1600" dirty="0"/>
          </a:p>
          <a:p>
            <a:r>
              <a:rPr lang="ru-RU" sz="1600" b="1" dirty="0"/>
              <a:t>Картинка в ребусе</a:t>
            </a:r>
            <a:r>
              <a:rPr lang="ru-RU" sz="1600" dirty="0"/>
              <a:t> (изображение чего-то или кого-то), как правило, означает слово-существительное в именительном падеже</a:t>
            </a:r>
            <a:r>
              <a:rPr lang="ru-RU" sz="1600" dirty="0" smtClean="0"/>
              <a:t>.</a:t>
            </a:r>
          </a:p>
          <a:p>
            <a:r>
              <a:rPr lang="ru-RU" sz="1600" b="1" dirty="0"/>
              <a:t>Правило </a:t>
            </a:r>
            <a:r>
              <a:rPr lang="ru-RU" sz="1600" b="1" dirty="0" smtClean="0"/>
              <a:t>2</a:t>
            </a:r>
            <a:endParaRPr lang="ru-RU" sz="1600" dirty="0" smtClean="0"/>
          </a:p>
          <a:p>
            <a:r>
              <a:rPr lang="ru-RU" sz="1600" b="1" dirty="0" smtClean="0"/>
              <a:t>Стрелка</a:t>
            </a:r>
            <a:r>
              <a:rPr lang="ru-RU" sz="1600" b="1" dirty="0"/>
              <a:t>, указывающая на какую-то часть</a:t>
            </a:r>
            <a:r>
              <a:rPr lang="ru-RU" sz="1600" dirty="0"/>
              <a:t> изображения, говорит о том, что из всей картинки нужно прочитать (учесть) только эту ее часть. Нужная </a:t>
            </a:r>
            <a:r>
              <a:rPr lang="ru-RU" sz="1600" b="1" dirty="0"/>
              <a:t>часть</a:t>
            </a:r>
            <a:r>
              <a:rPr lang="ru-RU" sz="1600" dirty="0"/>
              <a:t> в изображении может быть также выделена другим образом, например, </a:t>
            </a:r>
            <a:r>
              <a:rPr lang="ru-RU" sz="1600" b="1" dirty="0"/>
              <a:t>обведена </a:t>
            </a:r>
            <a:r>
              <a:rPr lang="ru-RU" sz="1600" dirty="0"/>
              <a:t>кругом</a:t>
            </a:r>
            <a:r>
              <a:rPr lang="ru-RU" sz="1600" dirty="0" smtClean="0"/>
              <a:t>.</a:t>
            </a:r>
          </a:p>
          <a:p>
            <a:r>
              <a:rPr lang="ru-RU" sz="1600" b="1" dirty="0"/>
              <a:t>Правило </a:t>
            </a:r>
            <a:r>
              <a:rPr lang="ru-RU" sz="1600" b="1" dirty="0" smtClean="0"/>
              <a:t>3</a:t>
            </a:r>
            <a:endParaRPr lang="ru-RU" sz="1600" dirty="0"/>
          </a:p>
          <a:p>
            <a:r>
              <a:rPr lang="ru-RU" sz="1600" b="1" dirty="0" smtClean="0"/>
              <a:t>Запятые перед\после</a:t>
            </a:r>
            <a:r>
              <a:rPr lang="ru-RU" sz="1600" dirty="0" smtClean="0"/>
              <a:t> картинки </a:t>
            </a:r>
            <a:r>
              <a:rPr lang="ru-RU" sz="1600" dirty="0"/>
              <a:t>указывают, что в </a:t>
            </a:r>
            <a:r>
              <a:rPr lang="ru-RU" sz="1600" dirty="0" smtClean="0"/>
              <a:t>начале\в конце </a:t>
            </a:r>
            <a:r>
              <a:rPr lang="ru-RU" sz="1600" dirty="0"/>
              <a:t>слова, </a:t>
            </a:r>
            <a:r>
              <a:rPr lang="ru-RU" sz="1600" dirty="0" smtClean="0"/>
              <a:t>нужно </a:t>
            </a:r>
            <a:r>
              <a:rPr lang="ru-RU" sz="1600" dirty="0"/>
              <a:t>убрать столько букв, сколько запятых изображено</a:t>
            </a:r>
            <a:r>
              <a:rPr lang="ru-RU" sz="1600" dirty="0" smtClean="0"/>
              <a:t>.</a:t>
            </a:r>
          </a:p>
          <a:p>
            <a:r>
              <a:rPr lang="ru-RU" sz="1600" b="1" dirty="0"/>
              <a:t>Правило </a:t>
            </a:r>
            <a:r>
              <a:rPr lang="ru-RU" sz="1600" b="1" dirty="0" smtClean="0"/>
              <a:t>4</a:t>
            </a:r>
            <a:endParaRPr lang="ru-RU" sz="1600" dirty="0"/>
          </a:p>
          <a:p>
            <a:r>
              <a:rPr lang="ru-RU" sz="1600" b="1" dirty="0" smtClean="0"/>
              <a:t>Знак </a:t>
            </a:r>
            <a:r>
              <a:rPr lang="ru-RU" sz="1600" b="1" dirty="0"/>
              <a:t>равенства</a:t>
            </a:r>
            <a:r>
              <a:rPr lang="ru-RU" sz="1600" dirty="0"/>
              <a:t> между буквами означает замену одной буквы (или сочетания букв) на другую</a:t>
            </a:r>
            <a:r>
              <a:rPr lang="ru-RU" sz="1600" dirty="0" smtClean="0"/>
              <a:t>.</a:t>
            </a:r>
          </a:p>
          <a:p>
            <a:r>
              <a:rPr lang="ru-RU" sz="1600" b="1" dirty="0"/>
              <a:t>Правило </a:t>
            </a:r>
            <a:r>
              <a:rPr lang="ru-RU" sz="1600" b="1" dirty="0" smtClean="0"/>
              <a:t>5</a:t>
            </a:r>
            <a:endParaRPr lang="ru-RU" sz="1600" dirty="0"/>
          </a:p>
          <a:p>
            <a:r>
              <a:rPr lang="ru-RU" sz="1600" b="1" dirty="0" smtClean="0"/>
              <a:t>Зачеркнутая </a:t>
            </a:r>
            <a:r>
              <a:rPr lang="ru-RU" sz="1600" b="1" dirty="0"/>
              <a:t>буква</a:t>
            </a:r>
            <a:r>
              <a:rPr lang="ru-RU" sz="1600" dirty="0"/>
              <a:t> (буквы) показывает, какую букву (буквы) читать не нужно. </a:t>
            </a:r>
            <a:endParaRPr lang="ru-RU" sz="1600" dirty="0" smtClean="0"/>
          </a:p>
          <a:p>
            <a:r>
              <a:rPr lang="ru-RU" sz="1600" b="1" dirty="0" smtClean="0"/>
              <a:t>Правило 6</a:t>
            </a:r>
            <a:endParaRPr lang="ru-RU" sz="1600" dirty="0"/>
          </a:p>
          <a:p>
            <a:r>
              <a:rPr lang="ru-RU" sz="1600" dirty="0" smtClean="0"/>
              <a:t>Букву </a:t>
            </a:r>
            <a:r>
              <a:rPr lang="ru-RU" sz="1600" dirty="0"/>
              <a:t>(буквы), расположенную </a:t>
            </a:r>
            <a:r>
              <a:rPr lang="ru-RU" sz="1600" b="1" dirty="0" smtClean="0"/>
              <a:t>НАД\ПОД\НА\ЗА\В </a:t>
            </a:r>
            <a:r>
              <a:rPr lang="ru-RU" sz="1600" dirty="0" smtClean="0"/>
              <a:t> </a:t>
            </a:r>
            <a:r>
              <a:rPr lang="ru-RU" sz="1600" dirty="0"/>
              <a:t>другой </a:t>
            </a:r>
            <a:r>
              <a:rPr lang="ru-RU" sz="1600" dirty="0" smtClean="0"/>
              <a:t>букве </a:t>
            </a:r>
            <a:r>
              <a:rPr lang="ru-RU" sz="1600" dirty="0"/>
              <a:t>(</a:t>
            </a:r>
            <a:r>
              <a:rPr lang="ru-RU" sz="1600" dirty="0" smtClean="0"/>
              <a:t>буквах), </a:t>
            </a:r>
            <a:r>
              <a:rPr lang="ru-RU" sz="1600" dirty="0"/>
              <a:t>читаем вместе с  буквами </a:t>
            </a:r>
            <a:r>
              <a:rPr lang="ru-RU" sz="1600" b="1" dirty="0"/>
              <a:t>Н А </a:t>
            </a:r>
            <a:r>
              <a:rPr lang="ru-RU" sz="1600" b="1" dirty="0" smtClean="0"/>
              <a:t>Д/ПОД\НА\ЗА\В</a:t>
            </a:r>
            <a:r>
              <a:rPr lang="ru-RU" sz="1600" dirty="0" smtClean="0"/>
              <a:t> </a:t>
            </a:r>
            <a:r>
              <a:rPr lang="ru-RU" sz="1600" dirty="0"/>
              <a:t>и </a:t>
            </a:r>
            <a:r>
              <a:rPr lang="ru-RU" sz="1600" dirty="0" smtClean="0"/>
              <a:t>буквой или буквами, </a:t>
            </a:r>
            <a:r>
              <a:rPr lang="ru-RU" sz="1600" dirty="0"/>
              <a:t>расположенной </a:t>
            </a:r>
            <a:r>
              <a:rPr lang="ru-RU" sz="1600" dirty="0" smtClean="0"/>
              <a:t>ниже или выше, на переднем или  заднем планах.</a:t>
            </a: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9416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48" y="1627737"/>
            <a:ext cx="621982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45" y="2207393"/>
            <a:ext cx="2284906" cy="142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3580">
            <a:off x="6833639" y="1754064"/>
            <a:ext cx="1933961" cy="435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602" y="2007192"/>
            <a:ext cx="323697" cy="400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856" y="2001429"/>
            <a:ext cx="323697" cy="400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7" y="1726204"/>
            <a:ext cx="315890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2051720" y="1550041"/>
            <a:ext cx="504056" cy="7073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051720" y="1550041"/>
            <a:ext cx="504056" cy="7073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253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88640"/>
            <a:ext cx="2376264" cy="1143000"/>
          </a:xfrm>
        </p:spPr>
        <p:txBody>
          <a:bodyPr>
            <a:normAutofit/>
          </a:bodyPr>
          <a:lstStyle/>
          <a:p>
            <a:r>
              <a:rPr lang="ru-RU" sz="4000" dirty="0"/>
              <a:t>О</a:t>
            </a:r>
            <a:r>
              <a:rPr lang="ru-RU" sz="4000" dirty="0" smtClean="0"/>
              <a:t>ТВЕТЫ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8400" y="1556792"/>
            <a:ext cx="3838358" cy="5355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СЛАЙД № 4  город Санкт-Петербург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СЛАЙД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 Крепость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СЛАЙД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 Алые паруса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СЛАЙД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7,8  Грифон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СЛАЙД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 Сфинкс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СЛАЙД № 10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Львы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 Остров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СЛАЙД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  Метро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СЛАЙД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 Собор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СЛАЙД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 Площадь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СЛАЙД № 15,16 Ледокол</a:t>
            </a:r>
          </a:p>
          <a:p>
            <a:pPr>
              <a:lnSpc>
                <a:spcPct val="150000"/>
              </a:lnSpc>
            </a:pPr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553596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17,18,19 Мост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СЛАЙД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  Арки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СЛАЙД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 Дворец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СЛАЙД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22 Река Нева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СЛАЙД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23,24 Каналы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СЛАЙД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25  Стрелка В.О.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СЛАЙД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26 Аврора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СЛАЙД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27 Летний сад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СЛАЙД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28 Зимний дворец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СЛАЙД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29 Проспект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СЛАЙД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26  Медный всадник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641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23" y="4451098"/>
            <a:ext cx="441746" cy="5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https://xn--80ajjine0d.xn--p1ai/sites/default/files/works/konkurs/62361-02092022-1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C:\Users\Админ\Desktop\ogoro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426" y="1268760"/>
            <a:ext cx="3920273" cy="262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994" y="1168515"/>
            <a:ext cx="441746" cy="5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95" y="5035577"/>
            <a:ext cx="1724017" cy="1246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Минус 6"/>
          <p:cNvSpPr/>
          <p:nvPr/>
        </p:nvSpPr>
        <p:spPr>
          <a:xfrm>
            <a:off x="3675740" y="5397303"/>
            <a:ext cx="720080" cy="19823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люс 7"/>
          <p:cNvSpPr/>
          <p:nvPr/>
        </p:nvSpPr>
        <p:spPr>
          <a:xfrm>
            <a:off x="2145127" y="5172383"/>
            <a:ext cx="613601" cy="648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82728" y="5041051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87361" y="4511406"/>
            <a:ext cx="2686738" cy="1850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701640" y="4269608"/>
            <a:ext cx="18581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В=П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Плюс 18"/>
          <p:cNvSpPr/>
          <p:nvPr/>
        </p:nvSpPr>
        <p:spPr>
          <a:xfrm>
            <a:off x="6892596" y="5283730"/>
            <a:ext cx="613601" cy="648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677" y="4465247"/>
            <a:ext cx="441746" cy="5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853" y="4458060"/>
            <a:ext cx="441746" cy="5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C:\Users\Админ\Desktop\Bacon-Cheese-Burger-PNG-Imag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197" y="5038868"/>
            <a:ext cx="1513459" cy="132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302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Админ\Desktop\bone_cartoon_sv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5163">
            <a:off x="5331988" y="2676896"/>
            <a:ext cx="3614737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s://xn--80ajjine0d.xn--p1ai/sites/default/files/works/konkurs/62361-02092022-1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71341"/>
            <a:ext cx="441746" cy="5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115616" y="1189608"/>
            <a:ext cx="18581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М=П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7410" name="Picture 2" descr="C:\Users\Админ\Desktop\565-5657841_hair-removal-cream-clip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68" y="2112936"/>
            <a:ext cx="4572000" cy="289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люс 17"/>
          <p:cNvSpPr/>
          <p:nvPr/>
        </p:nvSpPr>
        <p:spPr>
          <a:xfrm>
            <a:off x="4697064" y="2911475"/>
            <a:ext cx="613601" cy="648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101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9873" y="2371884"/>
            <a:ext cx="3257310" cy="207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3768" y="2318097"/>
            <a:ext cx="2232248" cy="218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4067944" y="1522069"/>
            <a:ext cx="28803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люс 6"/>
          <p:cNvSpPr/>
          <p:nvPr/>
        </p:nvSpPr>
        <p:spPr>
          <a:xfrm>
            <a:off x="4672096" y="3212976"/>
            <a:ext cx="613601" cy="648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AutoShape 5" descr="https://papik.pro/uploads/posts/2021-12/1639480780_4-papik-pro-p-usi-risunok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098" y="3040978"/>
            <a:ext cx="3304943" cy="133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099061" y="2289646"/>
            <a:ext cx="18581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Ы=А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96831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022" y="1634630"/>
            <a:ext cx="2523348" cy="354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624" y="1481875"/>
            <a:ext cx="441746" cy="5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люс 5"/>
          <p:cNvSpPr/>
          <p:nvPr/>
        </p:nvSpPr>
        <p:spPr>
          <a:xfrm>
            <a:off x="4068255" y="3081537"/>
            <a:ext cx="613601" cy="648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Админ\Desktop\1653042743_69-celes-club-p-pastelnii-detskii-fon-krasivie-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75225"/>
            <a:ext cx="2943297" cy="279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низ 10"/>
          <p:cNvSpPr/>
          <p:nvPr/>
        </p:nvSpPr>
        <p:spPr>
          <a:xfrm>
            <a:off x="7884368" y="1887193"/>
            <a:ext cx="36422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9" name="Picture 7" descr="C:\Users\Админ\Desktop\1647472259_41-kartinkin-net-p-kartinki-golova-4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511" y="2495117"/>
            <a:ext cx="2002465" cy="217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000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2697" y="188640"/>
            <a:ext cx="298974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3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8477" y="836712"/>
            <a:ext cx="18581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Т=Г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люс 5"/>
          <p:cNvSpPr/>
          <p:nvPr/>
        </p:nvSpPr>
        <p:spPr>
          <a:xfrm>
            <a:off x="3851920" y="3055141"/>
            <a:ext cx="613601" cy="648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C:\Users\Админ\Desktop\1653042743_69-celes-club-p-pastelnii-detskii-fon-krasivie-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75225"/>
            <a:ext cx="2943297" cy="279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низ 7"/>
          <p:cNvSpPr/>
          <p:nvPr/>
        </p:nvSpPr>
        <p:spPr>
          <a:xfrm>
            <a:off x="7884368" y="1887193"/>
            <a:ext cx="36422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7" descr="C:\Users\Админ\Desktop\1647472259_41-kartinkin-net-p-kartinki-golova-4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511" y="2495117"/>
            <a:ext cx="2002465" cy="217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374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52536" y="669876"/>
            <a:ext cx="298974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sz="3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Админ\Desktop\1497265038-ci-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4308678" cy="430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216382" y="676891"/>
            <a:ext cx="298974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sz="3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65899" y="1124744"/>
            <a:ext cx="37444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1, 2, 3, 4, 5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076056" y="1340768"/>
            <a:ext cx="504056" cy="7073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5076056" y="1340768"/>
            <a:ext cx="504056" cy="7073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372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2877</TotalTime>
  <Words>351</Words>
  <Application>Microsoft Office PowerPoint</Application>
  <PresentationFormat>Экран (4:3)</PresentationFormat>
  <Paragraphs>89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Знай и люби свой город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ОТВЕТЫ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Юрьевна</dc:creator>
  <cp:lastModifiedBy>Админ</cp:lastModifiedBy>
  <cp:revision>246</cp:revision>
  <dcterms:created xsi:type="dcterms:W3CDTF">2021-09-07T10:35:57Z</dcterms:created>
  <dcterms:modified xsi:type="dcterms:W3CDTF">2022-12-04T13:36:44Z</dcterms:modified>
</cp:coreProperties>
</file>