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29523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Мастер-класс, посвященный дню водных ресурсов «Кто живет в прудах, озерах и реках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Санкт-Петербурга</a:t>
            </a:r>
            <a:r>
              <a:rPr lang="ru-RU" dirty="0" smtClean="0">
                <a:solidFill>
                  <a:schemeClr val="bg1"/>
                </a:solidFill>
              </a:rPr>
              <a:t>?»: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золотистые водоросли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6245" y="5105400"/>
            <a:ext cx="7848872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През</a:t>
            </a:r>
            <a:r>
              <a:rPr lang="ru-RU" sz="2000" dirty="0">
                <a:solidFill>
                  <a:schemeClr val="bg1"/>
                </a:solidFill>
              </a:rPr>
              <a:t>е</a:t>
            </a:r>
            <a:r>
              <a:rPr lang="ru-RU" sz="2000" dirty="0" smtClean="0">
                <a:solidFill>
                  <a:schemeClr val="bg1"/>
                </a:solidFill>
              </a:rPr>
              <a:t>нтацию </a:t>
            </a:r>
            <a:r>
              <a:rPr lang="ru-RU" sz="2000" dirty="0">
                <a:solidFill>
                  <a:schemeClr val="bg1"/>
                </a:solidFill>
              </a:rPr>
              <a:t>подготовила 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r"/>
            <a:r>
              <a:rPr lang="ru-RU" sz="2000" dirty="0" err="1" smtClean="0">
                <a:solidFill>
                  <a:schemeClr val="bg1"/>
                </a:solidFill>
              </a:rPr>
              <a:t>Моторина</a:t>
            </a:r>
            <a:r>
              <a:rPr lang="ru-RU" sz="2000" dirty="0" smtClean="0">
                <a:solidFill>
                  <a:schemeClr val="bg1"/>
                </a:solidFill>
              </a:rPr>
              <a:t> Ю.А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воспитатель </a:t>
            </a:r>
            <a:r>
              <a:rPr lang="ru-RU" sz="2000" dirty="0">
                <a:solidFill>
                  <a:schemeClr val="bg1"/>
                </a:solidFill>
              </a:rPr>
              <a:t>ГБДОУ №37 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Василеостровского </a:t>
            </a:r>
            <a:r>
              <a:rPr lang="ru-RU" sz="2000" dirty="0">
                <a:solidFill>
                  <a:schemeClr val="bg1"/>
                </a:solidFill>
              </a:rPr>
              <a:t>района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r"/>
            <a:r>
              <a:rPr lang="ru-RU" sz="2000" dirty="0" err="1" smtClean="0">
                <a:solidFill>
                  <a:schemeClr val="bg1"/>
                </a:solidFill>
              </a:rPr>
              <a:t>г.Санкт</a:t>
            </a:r>
            <a:r>
              <a:rPr lang="ru-RU" sz="2000" dirty="0" smtClean="0">
                <a:solidFill>
                  <a:schemeClr val="bg1"/>
                </a:solidFill>
              </a:rPr>
              <a:t>-Петербург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6217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187624" y="188640"/>
            <a:ext cx="6480720" cy="30963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Самые </a:t>
            </a:r>
            <a:r>
              <a:rPr lang="ru-RU" dirty="0"/>
              <a:t>старые или древние растения на земле-морские водоросли. Учёные утверждают, что водоросли появились более 500 миллионов лет </a:t>
            </a:r>
            <a:r>
              <a:rPr lang="ru-RU" dirty="0" smtClean="0"/>
              <a:t>назад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52936"/>
            <a:ext cx="6126832" cy="3226942"/>
          </a:xfrm>
        </p:spPr>
      </p:pic>
    </p:spTree>
    <p:extLst>
      <p:ext uri="{BB962C8B-B14F-4D97-AF65-F5344CB8AC3E}">
        <p14:creationId xmlns:p14="http://schemas.microsoft.com/office/powerpoint/2010/main" val="150885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88640"/>
            <a:ext cx="9036496" cy="4194895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rgbClr val="000000"/>
              </a:solidFill>
              <a:latin typeface="-apple-system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-apple-system"/>
              </a:rPr>
              <a:t>Водоросли </a:t>
            </a:r>
            <a:r>
              <a:rPr lang="ru-RU" sz="2000" dirty="0">
                <a:solidFill>
                  <a:srgbClr val="000000"/>
                </a:solidFill>
                <a:latin typeface="-apple-system"/>
              </a:rPr>
              <a:t>имеют огромное значение в существовании водоёмов.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-apple-system"/>
              </a:rPr>
              <a:t>Благодаря жизнедеятельности водорослей, из воды </a:t>
            </a:r>
            <a:r>
              <a:rPr lang="ru-RU" sz="2000" dirty="0" smtClean="0">
                <a:solidFill>
                  <a:srgbClr val="000000"/>
                </a:solidFill>
                <a:latin typeface="-apple-system"/>
              </a:rPr>
              <a:t>поглощается углекислый </a:t>
            </a:r>
            <a:r>
              <a:rPr lang="ru-RU" sz="2000" dirty="0">
                <a:solidFill>
                  <a:srgbClr val="000000"/>
                </a:solidFill>
                <a:latin typeface="-apple-system"/>
              </a:rPr>
              <a:t>газ и </a:t>
            </a:r>
            <a:r>
              <a:rPr lang="ru-RU" sz="2000" dirty="0" smtClean="0">
                <a:solidFill>
                  <a:srgbClr val="000000"/>
                </a:solidFill>
                <a:latin typeface="-apple-system"/>
              </a:rPr>
              <a:t>выделяется кислород</a:t>
            </a:r>
            <a:r>
              <a:rPr lang="ru-RU" sz="2000" dirty="0">
                <a:solidFill>
                  <a:srgbClr val="000000"/>
                </a:solidFill>
                <a:latin typeface="-apple-system"/>
              </a:rPr>
              <a:t>. Вследствие этого процесса обеспечиваются благоприятные условия для дыхания и жизни обитателей озер, рек, прудов, в том числе </a:t>
            </a:r>
            <a:r>
              <a:rPr lang="ru-RU" sz="2000" dirty="0" smtClean="0">
                <a:solidFill>
                  <a:srgbClr val="000000"/>
                </a:solidFill>
                <a:latin typeface="-apple-system"/>
              </a:rPr>
              <a:t>рыб.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0000"/>
                </a:solidFill>
                <a:latin typeface="-apple-system"/>
              </a:rPr>
              <a:t>Также </a:t>
            </a:r>
            <a:r>
              <a:rPr lang="ru-RU" sz="2000" dirty="0">
                <a:solidFill>
                  <a:srgbClr val="000000"/>
                </a:solidFill>
                <a:latin typeface="-apple-system"/>
              </a:rPr>
              <a:t>водоросли служат кормом мелким животным водоёмов, которых, в свою </a:t>
            </a:r>
            <a:r>
              <a:rPr lang="ru-RU" sz="2000" dirty="0" smtClean="0">
                <a:solidFill>
                  <a:srgbClr val="000000"/>
                </a:solidFill>
                <a:latin typeface="-apple-system"/>
              </a:rPr>
              <a:t>очередь, поедают </a:t>
            </a:r>
            <a:r>
              <a:rPr lang="ru-RU" sz="2000" dirty="0">
                <a:solidFill>
                  <a:srgbClr val="000000"/>
                </a:solidFill>
                <a:latin typeface="-apple-system"/>
              </a:rPr>
              <a:t>рыбы. Некоторые рыбы питаются водорослями. 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56992"/>
            <a:ext cx="6984776" cy="3240360"/>
          </a:xfrm>
        </p:spPr>
      </p:pic>
    </p:spTree>
    <p:extLst>
      <p:ext uri="{BB962C8B-B14F-4D97-AF65-F5344CB8AC3E}">
        <p14:creationId xmlns:p14="http://schemas.microsoft.com/office/powerpoint/2010/main" val="206467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/>
          <a:lstStyle/>
          <a:p>
            <a:r>
              <a:rPr lang="ru-RU" dirty="0" smtClean="0"/>
              <a:t>Виды водорослей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8856984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Насчитывается около 30 тысяч водорослей разных видов. Самые известные: бурые, красные, золотистые, желто-зеленые, </a:t>
            </a:r>
            <a:r>
              <a:rPr lang="ru-RU" sz="2400" dirty="0"/>
              <a:t>сине-зелёные. </a:t>
            </a:r>
            <a:r>
              <a:rPr lang="ru-RU" sz="2400" dirty="0" smtClean="0"/>
              <a:t>Одни </a:t>
            </a:r>
            <a:r>
              <a:rPr lang="ru-RU" sz="2400" dirty="0"/>
              <a:t>из них так малы, что рассмотреть их можно только в микроскоп. Другие имеют вид тонких шелковистых нитей зелёного цвета. Третьи похожи на длинные бурые </a:t>
            </a:r>
            <a:r>
              <a:rPr lang="ru-RU" sz="2400" dirty="0" smtClean="0"/>
              <a:t>нити.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07415"/>
            <a:ext cx="6991338" cy="3561945"/>
          </a:xfrm>
        </p:spPr>
      </p:pic>
    </p:spTree>
    <p:extLst>
      <p:ext uri="{BB962C8B-B14F-4D97-AF65-F5344CB8AC3E}">
        <p14:creationId xmlns:p14="http://schemas.microsoft.com/office/powerpoint/2010/main" val="364706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/>
              <a:t>Золотистые водоросли </a:t>
            </a:r>
            <a:r>
              <a:rPr lang="ru-RU" dirty="0" smtClean="0"/>
              <a:t>получили </a:t>
            </a:r>
            <a:r>
              <a:rPr lang="ru-RU" dirty="0"/>
              <a:t>свое название недаром: их скопления действительно отливают золотом в солнечном свете, что видно даже невооруженным глазом.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038600" cy="4348896"/>
          </a:xfrm>
        </p:spPr>
      </p:pic>
      <p:sp>
        <p:nvSpPr>
          <p:cNvPr id="2" name="TextBox 1"/>
          <p:cNvSpPr txBox="1"/>
          <p:nvPr/>
        </p:nvSpPr>
        <p:spPr>
          <a:xfrm>
            <a:off x="1403648" y="369332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Золотистые водоросли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9749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Среда обитания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54461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Водоросли золотистые распространены по всему миру. Однако чаще всего они произрастают в умеренных широтах.</a:t>
            </a:r>
          </a:p>
          <a:p>
            <a:r>
              <a:rPr lang="ru-RU" dirty="0"/>
              <a:t>Золотистые водоросли встречаются в основном в чистых пресных водоёмах. меньшее количество видов обитает в морях и солёных озёрах, единичные обнаружены в почве</a:t>
            </a:r>
            <a:r>
              <a:rPr lang="ru-RU" dirty="0" smtClean="0"/>
              <a:t>.</a:t>
            </a:r>
          </a:p>
          <a:p>
            <a:r>
              <a:rPr lang="ru-RU" dirty="0"/>
              <a:t>В </a:t>
            </a:r>
            <a:r>
              <a:rPr lang="ru-RU" dirty="0" smtClean="0"/>
              <a:t>водоемах </a:t>
            </a:r>
            <a:r>
              <a:rPr lang="ru-RU" dirty="0"/>
              <a:t>Ленинградской области золотистые водоросли представлены в основном видами, которые обитают в толще воды.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2776"/>
            <a:ext cx="4038600" cy="4680520"/>
          </a:xfrm>
        </p:spPr>
      </p:pic>
    </p:spTree>
    <p:extLst>
      <p:ext uri="{BB962C8B-B14F-4D97-AF65-F5344CB8AC3E}">
        <p14:creationId xmlns:p14="http://schemas.microsoft.com/office/powerpoint/2010/main" val="346796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Строение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36512" y="836712"/>
            <a:ext cx="9180512" cy="3384376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Золотистые </a:t>
            </a:r>
            <a:r>
              <a:rPr lang="ru-RU" sz="2000" dirty="0"/>
              <a:t>водоросли бывают как одноклеточными, так и </a:t>
            </a:r>
            <a:r>
              <a:rPr lang="ru-RU" sz="2000" dirty="0" smtClean="0"/>
              <a:t>многоклеточными.</a:t>
            </a:r>
            <a:br>
              <a:rPr lang="ru-RU" sz="2000" dirty="0" smtClean="0"/>
            </a:br>
            <a:r>
              <a:rPr lang="ru-RU" sz="2000" dirty="0" smtClean="0"/>
              <a:t>Строение </a:t>
            </a:r>
            <a:r>
              <a:rPr lang="ru-RU" sz="2000" dirty="0"/>
              <a:t>клетки этих организмов характеризуется наличием разного количества жгутиков. Их число зависит от вида. Обычно их два, однако нужно отметить, что у некоторых видов золотистых водорослей имеется три жгутика. Третий, неподвижный, расположен между двумя подвижными. Он называется </a:t>
            </a:r>
            <a:r>
              <a:rPr lang="ru-RU" sz="2000" dirty="0" err="1"/>
              <a:t>гантонемой</a:t>
            </a:r>
            <a:r>
              <a:rPr lang="ru-RU" sz="2000" dirty="0"/>
              <a:t> и характеризуется расширением на конце. Функция </a:t>
            </a:r>
            <a:r>
              <a:rPr lang="ru-RU" sz="2000" dirty="0" err="1"/>
              <a:t>гантонемы</a:t>
            </a:r>
            <a:r>
              <a:rPr lang="ru-RU" sz="2000" dirty="0"/>
              <a:t> заключается в том, что клетка с ее помощью прикрепляется к субстрату. </a:t>
            </a:r>
            <a:endParaRPr lang="ru-RU" sz="2000" dirty="0" smtClean="0"/>
          </a:p>
          <a:p>
            <a:r>
              <a:rPr lang="ru-RU" sz="2000" dirty="0" smtClean="0"/>
              <a:t>Жгутики-это </a:t>
            </a:r>
            <a:r>
              <a:rPr lang="ru-RU" sz="2000" dirty="0"/>
              <a:t>выросты у водорослей, с помощью </a:t>
            </a:r>
            <a:r>
              <a:rPr lang="ru-RU" sz="2000" dirty="0" smtClean="0"/>
              <a:t>которых </a:t>
            </a:r>
            <a:r>
              <a:rPr lang="ru-RU" sz="2000" dirty="0"/>
              <a:t>они </a:t>
            </a:r>
            <a:r>
              <a:rPr lang="ru-RU" sz="2000" dirty="0" smtClean="0"/>
              <a:t>двигаются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73016"/>
            <a:ext cx="5694784" cy="3096344"/>
          </a:xfrm>
        </p:spPr>
      </p:pic>
    </p:spTree>
    <p:extLst>
      <p:ext uri="{BB962C8B-B14F-4D97-AF65-F5344CB8AC3E}">
        <p14:creationId xmlns:p14="http://schemas.microsoft.com/office/powerpoint/2010/main" val="218259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Значение золотистых водорослей в жизни водоема очень велико. Прежде всего они производят органическое вещество и кислород и составляют важное звено пищевой цепи. Правда, чрезмерное развитие их в отдельные периоды может привести к нежелательным последствиям: вызываемое ими "цветение" воды ухудшает ее питьевые и технические качества и приводит к накоплению токсических веществ.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3668216" cy="4392488"/>
          </a:xfrm>
        </p:spPr>
      </p:pic>
    </p:spTree>
    <p:extLst>
      <p:ext uri="{BB962C8B-B14F-4D97-AF65-F5344CB8AC3E}">
        <p14:creationId xmlns:p14="http://schemas.microsoft.com/office/powerpoint/2010/main" val="338259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Большое значение в хозяйственной деятельности имеют отмершие клетки золотистых водорослей, которые скапливаются на дне водоема в виде </a:t>
            </a:r>
            <a:r>
              <a:rPr lang="ru-RU" dirty="0" smtClean="0"/>
              <a:t>сапропелей (многовековые донные отложения пресноводных водоемов). </a:t>
            </a:r>
            <a:r>
              <a:rPr lang="ru-RU" dirty="0"/>
              <a:t>И наконец, благодаря хорошо сохраняющимся известковым включениям в оболочках клеток, ученые устанавливают возраст тех или иных отложений, а также судят об экологической обстановке различных геологических периодов.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108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314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Мастер-класс, посвященный дню водных ресурсов «Кто живет в прудах, озерах и реках  Санкт-Петербурга?»:  золотистые водоросли</vt:lpstr>
      <vt:lpstr>Презентация PowerPoint</vt:lpstr>
      <vt:lpstr>Презентация PowerPoint</vt:lpstr>
      <vt:lpstr>Виды водорослей</vt:lpstr>
      <vt:lpstr>Презентация PowerPoint</vt:lpstr>
      <vt:lpstr>Среда обитания </vt:lpstr>
      <vt:lpstr>Строение </vt:lpstr>
      <vt:lpstr>Значение</vt:lpstr>
      <vt:lpstr>Значение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Мастер-класс, посвященный дню водных ресурсов «Кто живет в прудах, озерах и реках  Санкт-Петербурга?»</dc:title>
  <dc:creator>Александр МММ</dc:creator>
  <cp:lastModifiedBy>Александр</cp:lastModifiedBy>
  <cp:revision>9</cp:revision>
  <dcterms:created xsi:type="dcterms:W3CDTF">2023-03-12T14:44:40Z</dcterms:created>
  <dcterms:modified xsi:type="dcterms:W3CDTF">2023-03-12T16:21:10Z</dcterms:modified>
</cp:coreProperties>
</file>