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57" r:id="rId13"/>
    <p:sldId id="258" r:id="rId14"/>
    <p:sldId id="259" r:id="rId15"/>
    <p:sldId id="271" r:id="rId16"/>
    <p:sldId id="272" r:id="rId17"/>
    <p:sldId id="273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E369D5B-DB90-43DE-B184-A4EFDE8B4CA3}" v="430" dt="2023-12-03T14:40:53.03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2" autoAdjust="0"/>
    <p:restoredTop sz="94660"/>
  </p:normalViewPr>
  <p:slideViewPr>
    <p:cSldViewPr snapToGrid="0">
      <p:cViewPr varScale="1">
        <p:scale>
          <a:sx n="89" d="100"/>
          <a:sy n="89" d="100"/>
        </p:scale>
        <p:origin x="84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03.12.2023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079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03.12.2023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5727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03.12.2023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2261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03.12.2023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3711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03.12.2023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6369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03.12.2023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5762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03.12.2023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002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03.12.2023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5335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03.12.2023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8754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03.12.2023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5695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03.12.2023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4169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FFB779-270B-4192-84BA-A697F48306DC}" type="datetimeFigureOut">
              <a:rPr lang="ru-RU" smtClean="0"/>
              <a:t>03.12.2023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4979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54EE6C-A3AA-CACD-B201-5127C25922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5969" y="326048"/>
            <a:ext cx="9480062" cy="954333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bg1"/>
                </a:solidFill>
                <a:latin typeface="Thames"/>
                <a:ea typeface="Calibri Light"/>
                <a:cs typeface="Calibri Light"/>
              </a:rPr>
              <a:t>Арктические и антарктические пустыни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39301EB-3F8D-23E8-0F58-B25D5E5103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17353" y="3124932"/>
            <a:ext cx="3159370" cy="252449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ru-RU" sz="2000" dirty="0">
                <a:solidFill>
                  <a:schemeClr val="bg1"/>
                </a:solidFill>
                <a:latin typeface="Thames"/>
                <a:ea typeface="Calibri" panose="020F0502020204030204"/>
                <a:cs typeface="Calibri" panose="020F0502020204030204"/>
              </a:rPr>
              <a:t>Выполнили:</a:t>
            </a:r>
          </a:p>
          <a:p>
            <a:pPr marL="0" indent="0">
              <a:buNone/>
            </a:pPr>
            <a:r>
              <a:rPr lang="ru-RU" sz="2000" dirty="0">
                <a:solidFill>
                  <a:schemeClr val="bg1"/>
                </a:solidFill>
                <a:latin typeface="Thames"/>
                <a:ea typeface="Calibri" panose="020F0502020204030204"/>
                <a:cs typeface="Calibri" panose="020F0502020204030204"/>
              </a:rPr>
              <a:t>Воспитатели ГБДО №31</a:t>
            </a:r>
          </a:p>
          <a:p>
            <a:pPr marL="0" indent="0">
              <a:buNone/>
            </a:pPr>
            <a:r>
              <a:rPr lang="ru-RU" sz="2000" dirty="0">
                <a:solidFill>
                  <a:schemeClr val="bg1"/>
                </a:solidFill>
                <a:latin typeface="Thames"/>
                <a:ea typeface="Calibri" panose="020F0502020204030204"/>
                <a:cs typeface="Calibri" panose="020F0502020204030204"/>
              </a:rPr>
              <a:t>Василеостровского района</a:t>
            </a:r>
          </a:p>
          <a:p>
            <a:pPr marL="0" indent="0">
              <a:buNone/>
            </a:pPr>
            <a:r>
              <a:rPr lang="ru-RU" sz="2000" dirty="0">
                <a:solidFill>
                  <a:schemeClr val="bg1"/>
                </a:solidFill>
                <a:latin typeface="Thames"/>
                <a:ea typeface="Calibri" panose="020F0502020204030204"/>
                <a:cs typeface="Calibri" panose="020F0502020204030204"/>
              </a:rPr>
              <a:t>Панкратьева И.А.</a:t>
            </a:r>
          </a:p>
          <a:p>
            <a:pPr marL="0" indent="0">
              <a:buNone/>
            </a:pPr>
            <a:r>
              <a:rPr lang="ru-RU" sz="2000" dirty="0">
                <a:solidFill>
                  <a:schemeClr val="bg1"/>
                </a:solidFill>
                <a:latin typeface="Thames"/>
                <a:ea typeface="Calibri" panose="020F0502020204030204"/>
                <a:cs typeface="Calibri" panose="020F0502020204030204"/>
              </a:rPr>
              <a:t>Половцева О.Ю.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7E1FC1B-6407-B313-DDAE-B9169C52AD7C}"/>
              </a:ext>
            </a:extLst>
          </p:cNvPr>
          <p:cNvSpPr txBox="1"/>
          <p:nvPr/>
        </p:nvSpPr>
        <p:spPr>
          <a:xfrm>
            <a:off x="4718538" y="6076461"/>
            <a:ext cx="2743199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Thames"/>
                <a:ea typeface="Calibri"/>
                <a:cs typeface="Calibri"/>
              </a:rPr>
              <a:t>Санкт-Петербург</a:t>
            </a:r>
            <a:endParaRPr lang="ru-RU">
              <a:solidFill>
                <a:schemeClr val="bg1"/>
              </a:solidFill>
              <a:latin typeface="Thames"/>
            </a:endParaRPr>
          </a:p>
          <a:p>
            <a:pPr algn="ctr"/>
            <a:r>
              <a:rPr lang="ru-RU" dirty="0">
                <a:solidFill>
                  <a:schemeClr val="bg1"/>
                </a:solidFill>
                <a:latin typeface="Thames"/>
                <a:ea typeface="Calibri"/>
                <a:cs typeface="Calibri"/>
              </a:rPr>
              <a:t>2023</a:t>
            </a:r>
          </a:p>
        </p:txBody>
      </p:sp>
    </p:spTree>
    <p:extLst>
      <p:ext uri="{BB962C8B-B14F-4D97-AF65-F5344CB8AC3E}">
        <p14:creationId xmlns:p14="http://schemas.microsoft.com/office/powerpoint/2010/main" val="31489186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4C21BAE-6866-4C7A-A7EC-C1B2E572D5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3" descr="Изображение выглядит как на открытом воздухе, облако, небо, пейзаж&#10;&#10;Автоматически созданное описание">
            <a:extLst>
              <a:ext uri="{FF2B5EF4-FFF2-40B4-BE49-F238E27FC236}">
                <a16:creationId xmlns:a16="http://schemas.microsoft.com/office/drawing/2014/main" id="{FFABC3AF-F4D2-21BB-2E8A-F6C694D32E9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414"/>
          <a:stretch/>
        </p:blipFill>
        <p:spPr>
          <a:xfrm>
            <a:off x="1" y="1"/>
            <a:ext cx="12192000" cy="6857999"/>
          </a:xfrm>
          <a:prstGeom prst="rect">
            <a:avLst/>
          </a:prstGeom>
        </p:spPr>
      </p:pic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7E7D0C94-08B4-48AE-8813-CC4D60294F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94259" y="609600"/>
            <a:ext cx="5372101" cy="5513767"/>
          </a:xfrm>
          <a:custGeom>
            <a:avLst/>
            <a:gdLst>
              <a:gd name="connsiteX0" fmla="*/ 0 w 5372101"/>
              <a:gd name="connsiteY0" fmla="*/ 0 h 5513767"/>
              <a:gd name="connsiteX1" fmla="*/ 5372101 w 5372101"/>
              <a:gd name="connsiteY1" fmla="*/ 0 h 5513767"/>
              <a:gd name="connsiteX2" fmla="*/ 5372101 w 5372101"/>
              <a:gd name="connsiteY2" fmla="*/ 5513767 h 5513767"/>
              <a:gd name="connsiteX3" fmla="*/ 5363126 w 5372101"/>
              <a:gd name="connsiteY3" fmla="*/ 5512835 h 5513767"/>
              <a:gd name="connsiteX4" fmla="*/ 5316714 w 5372101"/>
              <a:gd name="connsiteY4" fmla="*/ 5491247 h 5513767"/>
              <a:gd name="connsiteX5" fmla="*/ 5198331 w 5372101"/>
              <a:gd name="connsiteY5" fmla="*/ 5470092 h 5513767"/>
              <a:gd name="connsiteX6" fmla="*/ 5150428 w 5372101"/>
              <a:gd name="connsiteY6" fmla="*/ 5472506 h 5513767"/>
              <a:gd name="connsiteX7" fmla="*/ 5085506 w 5372101"/>
              <a:gd name="connsiteY7" fmla="*/ 5468851 h 5513767"/>
              <a:gd name="connsiteX8" fmla="*/ 4968663 w 5372101"/>
              <a:gd name="connsiteY8" fmla="*/ 5470487 h 5513767"/>
              <a:gd name="connsiteX9" fmla="*/ 4815623 w 5372101"/>
              <a:gd name="connsiteY9" fmla="*/ 5458622 h 5513767"/>
              <a:gd name="connsiteX10" fmla="*/ 4716679 w 5372101"/>
              <a:gd name="connsiteY10" fmla="*/ 5405365 h 5513767"/>
              <a:gd name="connsiteX11" fmla="*/ 4704891 w 5372101"/>
              <a:gd name="connsiteY11" fmla="*/ 5411529 h 5513767"/>
              <a:gd name="connsiteX12" fmla="*/ 4630496 w 5372101"/>
              <a:gd name="connsiteY12" fmla="*/ 5396532 h 5513767"/>
              <a:gd name="connsiteX13" fmla="*/ 4506964 w 5372101"/>
              <a:gd name="connsiteY13" fmla="*/ 5396685 h 5513767"/>
              <a:gd name="connsiteX14" fmla="*/ 4427135 w 5372101"/>
              <a:gd name="connsiteY14" fmla="*/ 5358585 h 5513767"/>
              <a:gd name="connsiteX15" fmla="*/ 4028338 w 5372101"/>
              <a:gd name="connsiteY15" fmla="*/ 5313494 h 5513767"/>
              <a:gd name="connsiteX16" fmla="*/ 4015367 w 5372101"/>
              <a:gd name="connsiteY16" fmla="*/ 5320766 h 5513767"/>
              <a:gd name="connsiteX17" fmla="*/ 4002837 w 5372101"/>
              <a:gd name="connsiteY17" fmla="*/ 5322294 h 5513767"/>
              <a:gd name="connsiteX18" fmla="*/ 3997650 w 5372101"/>
              <a:gd name="connsiteY18" fmla="*/ 5329513 h 5513767"/>
              <a:gd name="connsiteX19" fmla="*/ 3991991 w 5372101"/>
              <a:gd name="connsiteY19" fmla="*/ 5331908 h 5513767"/>
              <a:gd name="connsiteX20" fmla="*/ 3925210 w 5372101"/>
              <a:gd name="connsiteY20" fmla="*/ 5319395 h 5513767"/>
              <a:gd name="connsiteX21" fmla="*/ 3837014 w 5372101"/>
              <a:gd name="connsiteY21" fmla="*/ 5289023 h 5513767"/>
              <a:gd name="connsiteX22" fmla="*/ 3798765 w 5372101"/>
              <a:gd name="connsiteY22" fmla="*/ 5299431 h 5513767"/>
              <a:gd name="connsiteX23" fmla="*/ 3792144 w 5372101"/>
              <a:gd name="connsiteY23" fmla="*/ 5301616 h 5513767"/>
              <a:gd name="connsiteX24" fmla="*/ 3766249 w 5372101"/>
              <a:gd name="connsiteY24" fmla="*/ 5301869 h 5513767"/>
              <a:gd name="connsiteX25" fmla="*/ 3718651 w 5372101"/>
              <a:gd name="connsiteY25" fmla="*/ 5320541 h 5513767"/>
              <a:gd name="connsiteX26" fmla="*/ 3671207 w 5372101"/>
              <a:gd name="connsiteY26" fmla="*/ 5318046 h 5513767"/>
              <a:gd name="connsiteX27" fmla="*/ 3446863 w 5372101"/>
              <a:gd name="connsiteY27" fmla="*/ 5294348 h 5513767"/>
              <a:gd name="connsiteX28" fmla="*/ 3312000 w 5372101"/>
              <a:gd name="connsiteY28" fmla="*/ 5286923 h 5513767"/>
              <a:gd name="connsiteX29" fmla="*/ 3259756 w 5372101"/>
              <a:gd name="connsiteY29" fmla="*/ 5294712 h 5513767"/>
              <a:gd name="connsiteX30" fmla="*/ 3187481 w 5372101"/>
              <a:gd name="connsiteY30" fmla="*/ 5298457 h 5513767"/>
              <a:gd name="connsiteX31" fmla="*/ 3124115 w 5372101"/>
              <a:gd name="connsiteY31" fmla="*/ 5294626 h 5513767"/>
              <a:gd name="connsiteX32" fmla="*/ 3099907 w 5372101"/>
              <a:gd name="connsiteY32" fmla="*/ 5302443 h 5513767"/>
              <a:gd name="connsiteX33" fmla="*/ 3017494 w 5372101"/>
              <a:gd name="connsiteY33" fmla="*/ 5301439 h 5513767"/>
              <a:gd name="connsiteX34" fmla="*/ 3010848 w 5372101"/>
              <a:gd name="connsiteY34" fmla="*/ 5307225 h 5513767"/>
              <a:gd name="connsiteX35" fmla="*/ 2994286 w 5372101"/>
              <a:gd name="connsiteY35" fmla="*/ 5309060 h 5513767"/>
              <a:gd name="connsiteX36" fmla="*/ 2988160 w 5372101"/>
              <a:gd name="connsiteY36" fmla="*/ 5310041 h 5513767"/>
              <a:gd name="connsiteX37" fmla="*/ 2984260 w 5372101"/>
              <a:gd name="connsiteY37" fmla="*/ 5307528 h 5513767"/>
              <a:gd name="connsiteX38" fmla="*/ 2979127 w 5372101"/>
              <a:gd name="connsiteY38" fmla="*/ 5308389 h 5513767"/>
              <a:gd name="connsiteX39" fmla="*/ 2978660 w 5372101"/>
              <a:gd name="connsiteY39" fmla="*/ 5311563 h 5513767"/>
              <a:gd name="connsiteX40" fmla="*/ 2946326 w 5372101"/>
              <a:gd name="connsiteY40" fmla="*/ 5316745 h 5513767"/>
              <a:gd name="connsiteX41" fmla="*/ 2713134 w 5372101"/>
              <a:gd name="connsiteY41" fmla="*/ 5331381 h 5513767"/>
              <a:gd name="connsiteX42" fmla="*/ 2352072 w 5372101"/>
              <a:gd name="connsiteY42" fmla="*/ 5342761 h 5513767"/>
              <a:gd name="connsiteX43" fmla="*/ 2260922 w 5372101"/>
              <a:gd name="connsiteY43" fmla="*/ 5328122 h 5513767"/>
              <a:gd name="connsiteX44" fmla="*/ 2178497 w 5372101"/>
              <a:gd name="connsiteY44" fmla="*/ 5351065 h 5513767"/>
              <a:gd name="connsiteX45" fmla="*/ 2034408 w 5372101"/>
              <a:gd name="connsiteY45" fmla="*/ 5307958 h 5513767"/>
              <a:gd name="connsiteX46" fmla="*/ 1831505 w 5372101"/>
              <a:gd name="connsiteY46" fmla="*/ 5312691 h 5513767"/>
              <a:gd name="connsiteX47" fmla="*/ 1710387 w 5372101"/>
              <a:gd name="connsiteY47" fmla="*/ 5308705 h 5513767"/>
              <a:gd name="connsiteX48" fmla="*/ 1664816 w 5372101"/>
              <a:gd name="connsiteY48" fmla="*/ 5296479 h 5513767"/>
              <a:gd name="connsiteX49" fmla="*/ 1600883 w 5372101"/>
              <a:gd name="connsiteY49" fmla="*/ 5286607 h 5513767"/>
              <a:gd name="connsiteX50" fmla="*/ 1488397 w 5372101"/>
              <a:gd name="connsiteY50" fmla="*/ 5260898 h 5513767"/>
              <a:gd name="connsiteX51" fmla="*/ 1336670 w 5372101"/>
              <a:gd name="connsiteY51" fmla="*/ 5240770 h 5513767"/>
              <a:gd name="connsiteX52" fmla="*/ 1224297 w 5372101"/>
              <a:gd name="connsiteY52" fmla="*/ 5271845 h 5513767"/>
              <a:gd name="connsiteX53" fmla="*/ 1214830 w 5372101"/>
              <a:gd name="connsiteY53" fmla="*/ 5263450 h 5513767"/>
              <a:gd name="connsiteX54" fmla="*/ 1138181 w 5372101"/>
              <a:gd name="connsiteY54" fmla="*/ 5262590 h 5513767"/>
              <a:gd name="connsiteX55" fmla="*/ 943575 w 5372101"/>
              <a:gd name="connsiteY55" fmla="*/ 5290808 h 5513767"/>
              <a:gd name="connsiteX56" fmla="*/ 529813 w 5372101"/>
              <a:gd name="connsiteY56" fmla="*/ 5218555 h 5513767"/>
              <a:gd name="connsiteX57" fmla="*/ 519546 w 5372101"/>
              <a:gd name="connsiteY57" fmla="*/ 5208845 h 5513767"/>
              <a:gd name="connsiteX58" fmla="*/ 507906 w 5372101"/>
              <a:gd name="connsiteY58" fmla="*/ 5204779 h 5513767"/>
              <a:gd name="connsiteX59" fmla="*/ 505153 w 5372101"/>
              <a:gd name="connsiteY59" fmla="*/ 5196726 h 5513767"/>
              <a:gd name="connsiteX60" fmla="*/ 500429 w 5372101"/>
              <a:gd name="connsiteY60" fmla="*/ 5193241 h 5513767"/>
              <a:gd name="connsiteX61" fmla="*/ 431923 w 5372101"/>
              <a:gd name="connsiteY61" fmla="*/ 5191553 h 5513767"/>
              <a:gd name="connsiteX62" fmla="*/ 337115 w 5372101"/>
              <a:gd name="connsiteY62" fmla="*/ 5202714 h 5513767"/>
              <a:gd name="connsiteX63" fmla="*/ 303383 w 5372101"/>
              <a:gd name="connsiteY63" fmla="*/ 5184750 h 5513767"/>
              <a:gd name="connsiteX64" fmla="*/ 297664 w 5372101"/>
              <a:gd name="connsiteY64" fmla="*/ 5181269 h 5513767"/>
              <a:gd name="connsiteX65" fmla="*/ 272701 w 5372101"/>
              <a:gd name="connsiteY65" fmla="*/ 5175678 h 5513767"/>
              <a:gd name="connsiteX66" fmla="*/ 268242 w 5372101"/>
              <a:gd name="connsiteY66" fmla="*/ 5163678 h 5513767"/>
              <a:gd name="connsiteX67" fmla="*/ 232517 w 5372101"/>
              <a:gd name="connsiteY67" fmla="*/ 5147792 h 5513767"/>
              <a:gd name="connsiteX68" fmla="*/ 185851 w 5372101"/>
              <a:gd name="connsiteY68" fmla="*/ 5140408 h 5513767"/>
              <a:gd name="connsiteX69" fmla="*/ 20337 w 5372101"/>
              <a:gd name="connsiteY69" fmla="*/ 5113040 h 5513767"/>
              <a:gd name="connsiteX70" fmla="*/ 0 w 5372101"/>
              <a:gd name="connsiteY70" fmla="*/ 5112243 h 5513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5372101" h="5513767">
                <a:moveTo>
                  <a:pt x="0" y="0"/>
                </a:moveTo>
                <a:lnTo>
                  <a:pt x="5372101" y="0"/>
                </a:lnTo>
                <a:lnTo>
                  <a:pt x="5372101" y="5513767"/>
                </a:lnTo>
                <a:lnTo>
                  <a:pt x="5363126" y="5512835"/>
                </a:lnTo>
                <a:cubicBezTo>
                  <a:pt x="5345779" y="5509071"/>
                  <a:pt x="5329767" y="5502649"/>
                  <a:pt x="5316714" y="5491247"/>
                </a:cubicBezTo>
                <a:cubicBezTo>
                  <a:pt x="5295689" y="5478131"/>
                  <a:pt x="5219502" y="5459909"/>
                  <a:pt x="5198331" y="5470092"/>
                </a:cubicBezTo>
                <a:cubicBezTo>
                  <a:pt x="5181052" y="5469102"/>
                  <a:pt x="5165047" y="5459569"/>
                  <a:pt x="5150428" y="5472506"/>
                </a:cubicBezTo>
                <a:cubicBezTo>
                  <a:pt x="5129562" y="5487248"/>
                  <a:pt x="5088050" y="5445894"/>
                  <a:pt x="5085506" y="5468851"/>
                </a:cubicBezTo>
                <a:cubicBezTo>
                  <a:pt x="5055692" y="5440170"/>
                  <a:pt x="5006122" y="5469577"/>
                  <a:pt x="4968663" y="5470487"/>
                </a:cubicBezTo>
                <a:cubicBezTo>
                  <a:pt x="4947085" y="5444049"/>
                  <a:pt x="4889767" y="5472037"/>
                  <a:pt x="4815623" y="5458622"/>
                </a:cubicBezTo>
                <a:cubicBezTo>
                  <a:pt x="4792418" y="5428488"/>
                  <a:pt x="4765548" y="5449887"/>
                  <a:pt x="4716679" y="5405365"/>
                </a:cubicBezTo>
                <a:cubicBezTo>
                  <a:pt x="4713235" y="5407807"/>
                  <a:pt x="4709266" y="5409883"/>
                  <a:pt x="4704891" y="5411529"/>
                </a:cubicBezTo>
                <a:cubicBezTo>
                  <a:pt x="4679473" y="5421092"/>
                  <a:pt x="4646164" y="5414379"/>
                  <a:pt x="4630496" y="5396532"/>
                </a:cubicBezTo>
                <a:cubicBezTo>
                  <a:pt x="4590205" y="5365061"/>
                  <a:pt x="4548419" y="5412094"/>
                  <a:pt x="4506964" y="5396685"/>
                </a:cubicBezTo>
                <a:lnTo>
                  <a:pt x="4427135" y="5358585"/>
                </a:lnTo>
                <a:cubicBezTo>
                  <a:pt x="4319267" y="5308575"/>
                  <a:pt x="4152341" y="5340956"/>
                  <a:pt x="4028338" y="5313494"/>
                </a:cubicBezTo>
                <a:lnTo>
                  <a:pt x="4015367" y="5320766"/>
                </a:lnTo>
                <a:lnTo>
                  <a:pt x="4002837" y="5322294"/>
                </a:lnTo>
                <a:lnTo>
                  <a:pt x="3997650" y="5329513"/>
                </a:lnTo>
                <a:lnTo>
                  <a:pt x="3991991" y="5331908"/>
                </a:lnTo>
                <a:cubicBezTo>
                  <a:pt x="3969659" y="5338581"/>
                  <a:pt x="3978880" y="5316131"/>
                  <a:pt x="3925210" y="5319395"/>
                </a:cubicBezTo>
                <a:cubicBezTo>
                  <a:pt x="3947765" y="5277139"/>
                  <a:pt x="3837331" y="5338342"/>
                  <a:pt x="3837014" y="5289023"/>
                </a:cubicBezTo>
                <a:cubicBezTo>
                  <a:pt x="3824001" y="5291376"/>
                  <a:pt x="3811407" y="5295212"/>
                  <a:pt x="3798765" y="5299431"/>
                </a:cubicBezTo>
                <a:lnTo>
                  <a:pt x="3792144" y="5301616"/>
                </a:lnTo>
                <a:lnTo>
                  <a:pt x="3766249" y="5301869"/>
                </a:lnTo>
                <a:lnTo>
                  <a:pt x="3718651" y="5320541"/>
                </a:lnTo>
                <a:cubicBezTo>
                  <a:pt x="3703968" y="5321892"/>
                  <a:pt x="3688308" y="5321427"/>
                  <a:pt x="3671207" y="5318046"/>
                </a:cubicBezTo>
                <a:cubicBezTo>
                  <a:pt x="3616458" y="5288532"/>
                  <a:pt x="3514048" y="5333307"/>
                  <a:pt x="3446863" y="5294348"/>
                </a:cubicBezTo>
                <a:cubicBezTo>
                  <a:pt x="3420930" y="5283822"/>
                  <a:pt x="3333157" y="5274511"/>
                  <a:pt x="3312000" y="5286923"/>
                </a:cubicBezTo>
                <a:cubicBezTo>
                  <a:pt x="3292759" y="5287903"/>
                  <a:pt x="3273112" y="5280334"/>
                  <a:pt x="3259756" y="5294712"/>
                </a:cubicBezTo>
                <a:cubicBezTo>
                  <a:pt x="3239905" y="5311572"/>
                  <a:pt x="3185410" y="5275588"/>
                  <a:pt x="3187481" y="5298457"/>
                </a:cubicBezTo>
                <a:cubicBezTo>
                  <a:pt x="3168018" y="5286036"/>
                  <a:pt x="3146200" y="5288458"/>
                  <a:pt x="3124115" y="5294626"/>
                </a:cubicBezTo>
                <a:lnTo>
                  <a:pt x="3099907" y="5302443"/>
                </a:lnTo>
                <a:lnTo>
                  <a:pt x="3017494" y="5301439"/>
                </a:lnTo>
                <a:lnTo>
                  <a:pt x="3010848" y="5307225"/>
                </a:lnTo>
                <a:lnTo>
                  <a:pt x="2994286" y="5309060"/>
                </a:lnTo>
                <a:lnTo>
                  <a:pt x="2988160" y="5310041"/>
                </a:lnTo>
                <a:lnTo>
                  <a:pt x="2984260" y="5307528"/>
                </a:lnTo>
                <a:cubicBezTo>
                  <a:pt x="2981957" y="5306419"/>
                  <a:pt x="2980273" y="5306402"/>
                  <a:pt x="2979127" y="5308389"/>
                </a:cubicBezTo>
                <a:cubicBezTo>
                  <a:pt x="2978971" y="5309447"/>
                  <a:pt x="2978816" y="5310505"/>
                  <a:pt x="2978660" y="5311563"/>
                </a:cubicBezTo>
                <a:lnTo>
                  <a:pt x="2946326" y="5316745"/>
                </a:lnTo>
                <a:lnTo>
                  <a:pt x="2713134" y="5331381"/>
                </a:lnTo>
                <a:cubicBezTo>
                  <a:pt x="2610698" y="5372328"/>
                  <a:pt x="2466037" y="5325762"/>
                  <a:pt x="2352072" y="5342761"/>
                </a:cubicBezTo>
                <a:cubicBezTo>
                  <a:pt x="2293501" y="5293708"/>
                  <a:pt x="2324138" y="5338538"/>
                  <a:pt x="2260922" y="5328122"/>
                </a:cubicBezTo>
                <a:cubicBezTo>
                  <a:pt x="2275681" y="5372347"/>
                  <a:pt x="2185007" y="5301703"/>
                  <a:pt x="2178497" y="5351065"/>
                </a:cubicBezTo>
                <a:cubicBezTo>
                  <a:pt x="2133294" y="5337229"/>
                  <a:pt x="2097074" y="5300208"/>
                  <a:pt x="2034408" y="5307958"/>
                </a:cubicBezTo>
                <a:cubicBezTo>
                  <a:pt x="1981894" y="5332879"/>
                  <a:pt x="1896288" y="5279365"/>
                  <a:pt x="1831505" y="5312691"/>
                </a:cubicBezTo>
                <a:cubicBezTo>
                  <a:pt x="1807063" y="5321035"/>
                  <a:pt x="1727674" y="5322925"/>
                  <a:pt x="1710387" y="5308705"/>
                </a:cubicBezTo>
                <a:cubicBezTo>
                  <a:pt x="1693367" y="5306094"/>
                  <a:pt x="1674901" y="5312009"/>
                  <a:pt x="1664816" y="5296479"/>
                </a:cubicBezTo>
                <a:cubicBezTo>
                  <a:pt x="1649255" y="5277912"/>
                  <a:pt x="1596152" y="5309335"/>
                  <a:pt x="1600883" y="5286607"/>
                </a:cubicBezTo>
                <a:cubicBezTo>
                  <a:pt x="1563066" y="5308189"/>
                  <a:pt x="1524339" y="5269513"/>
                  <a:pt x="1488397" y="5260898"/>
                </a:cubicBezTo>
                <a:cubicBezTo>
                  <a:pt x="1459246" y="5282011"/>
                  <a:pt x="1412580" y="5243108"/>
                  <a:pt x="1336670" y="5240770"/>
                </a:cubicBezTo>
                <a:cubicBezTo>
                  <a:pt x="1304792" y="5265122"/>
                  <a:pt x="1285508" y="5238878"/>
                  <a:pt x="1224297" y="5271845"/>
                </a:cubicBezTo>
                <a:cubicBezTo>
                  <a:pt x="1221731" y="5268771"/>
                  <a:pt x="1218543" y="5265944"/>
                  <a:pt x="1214830" y="5263450"/>
                </a:cubicBezTo>
                <a:cubicBezTo>
                  <a:pt x="1193241" y="5248952"/>
                  <a:pt x="1158925" y="5248567"/>
                  <a:pt x="1138181" y="5262590"/>
                </a:cubicBezTo>
                <a:lnTo>
                  <a:pt x="943575" y="5290808"/>
                </a:lnTo>
                <a:cubicBezTo>
                  <a:pt x="823587" y="5316899"/>
                  <a:pt x="658340" y="5217603"/>
                  <a:pt x="529813" y="5218555"/>
                </a:cubicBezTo>
                <a:lnTo>
                  <a:pt x="519546" y="5208845"/>
                </a:lnTo>
                <a:lnTo>
                  <a:pt x="507906" y="5204779"/>
                </a:lnTo>
                <a:lnTo>
                  <a:pt x="505153" y="5196726"/>
                </a:lnTo>
                <a:lnTo>
                  <a:pt x="500429" y="5193241"/>
                </a:lnTo>
                <a:cubicBezTo>
                  <a:pt x="480923" y="5182176"/>
                  <a:pt x="482807" y="5205793"/>
                  <a:pt x="431923" y="5191553"/>
                </a:cubicBezTo>
                <a:cubicBezTo>
                  <a:pt x="440499" y="5237077"/>
                  <a:pt x="352872" y="5155083"/>
                  <a:pt x="337115" y="5202714"/>
                </a:cubicBezTo>
                <a:cubicBezTo>
                  <a:pt x="325265" y="5197752"/>
                  <a:pt x="314288" y="5191441"/>
                  <a:pt x="303383" y="5184750"/>
                </a:cubicBezTo>
                <a:lnTo>
                  <a:pt x="297664" y="5181269"/>
                </a:lnTo>
                <a:lnTo>
                  <a:pt x="272701" y="5175678"/>
                </a:lnTo>
                <a:lnTo>
                  <a:pt x="268242" y="5163678"/>
                </a:lnTo>
                <a:lnTo>
                  <a:pt x="232517" y="5147792"/>
                </a:lnTo>
                <a:cubicBezTo>
                  <a:pt x="218741" y="5143453"/>
                  <a:pt x="203450" y="5140668"/>
                  <a:pt x="185851" y="5140408"/>
                </a:cubicBezTo>
                <a:cubicBezTo>
                  <a:pt x="139207" y="5153337"/>
                  <a:pt x="79723" y="5120316"/>
                  <a:pt x="20337" y="5113040"/>
                </a:cubicBezTo>
                <a:lnTo>
                  <a:pt x="0" y="5112243"/>
                </a:lnTo>
                <a:close/>
              </a:path>
            </a:pathLst>
          </a:custGeom>
          <a:ln>
            <a:noFill/>
          </a:ln>
          <a:effectLst>
            <a:outerShdw blurRad="25400" dist="12700" dir="30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DD0D366F-455D-4298-97E9-89785ADAEC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94259" y="609600"/>
            <a:ext cx="5372101" cy="5513767"/>
          </a:xfrm>
          <a:custGeom>
            <a:avLst/>
            <a:gdLst>
              <a:gd name="connsiteX0" fmla="*/ 0 w 5372101"/>
              <a:gd name="connsiteY0" fmla="*/ 0 h 5513767"/>
              <a:gd name="connsiteX1" fmla="*/ 5372101 w 5372101"/>
              <a:gd name="connsiteY1" fmla="*/ 0 h 5513767"/>
              <a:gd name="connsiteX2" fmla="*/ 5372101 w 5372101"/>
              <a:gd name="connsiteY2" fmla="*/ 5513767 h 5513767"/>
              <a:gd name="connsiteX3" fmla="*/ 5363126 w 5372101"/>
              <a:gd name="connsiteY3" fmla="*/ 5512835 h 5513767"/>
              <a:gd name="connsiteX4" fmla="*/ 5316714 w 5372101"/>
              <a:gd name="connsiteY4" fmla="*/ 5491247 h 5513767"/>
              <a:gd name="connsiteX5" fmla="*/ 5198331 w 5372101"/>
              <a:gd name="connsiteY5" fmla="*/ 5470092 h 5513767"/>
              <a:gd name="connsiteX6" fmla="*/ 5150428 w 5372101"/>
              <a:gd name="connsiteY6" fmla="*/ 5472506 h 5513767"/>
              <a:gd name="connsiteX7" fmla="*/ 5085506 w 5372101"/>
              <a:gd name="connsiteY7" fmla="*/ 5468851 h 5513767"/>
              <a:gd name="connsiteX8" fmla="*/ 4968663 w 5372101"/>
              <a:gd name="connsiteY8" fmla="*/ 5470487 h 5513767"/>
              <a:gd name="connsiteX9" fmla="*/ 4815623 w 5372101"/>
              <a:gd name="connsiteY9" fmla="*/ 5458622 h 5513767"/>
              <a:gd name="connsiteX10" fmla="*/ 4716679 w 5372101"/>
              <a:gd name="connsiteY10" fmla="*/ 5405365 h 5513767"/>
              <a:gd name="connsiteX11" fmla="*/ 4704891 w 5372101"/>
              <a:gd name="connsiteY11" fmla="*/ 5411529 h 5513767"/>
              <a:gd name="connsiteX12" fmla="*/ 4630496 w 5372101"/>
              <a:gd name="connsiteY12" fmla="*/ 5396532 h 5513767"/>
              <a:gd name="connsiteX13" fmla="*/ 4506964 w 5372101"/>
              <a:gd name="connsiteY13" fmla="*/ 5396685 h 5513767"/>
              <a:gd name="connsiteX14" fmla="*/ 4427135 w 5372101"/>
              <a:gd name="connsiteY14" fmla="*/ 5358585 h 5513767"/>
              <a:gd name="connsiteX15" fmla="*/ 4028338 w 5372101"/>
              <a:gd name="connsiteY15" fmla="*/ 5313494 h 5513767"/>
              <a:gd name="connsiteX16" fmla="*/ 4015367 w 5372101"/>
              <a:gd name="connsiteY16" fmla="*/ 5320766 h 5513767"/>
              <a:gd name="connsiteX17" fmla="*/ 4002837 w 5372101"/>
              <a:gd name="connsiteY17" fmla="*/ 5322294 h 5513767"/>
              <a:gd name="connsiteX18" fmla="*/ 3997650 w 5372101"/>
              <a:gd name="connsiteY18" fmla="*/ 5329513 h 5513767"/>
              <a:gd name="connsiteX19" fmla="*/ 3991991 w 5372101"/>
              <a:gd name="connsiteY19" fmla="*/ 5331908 h 5513767"/>
              <a:gd name="connsiteX20" fmla="*/ 3925210 w 5372101"/>
              <a:gd name="connsiteY20" fmla="*/ 5319395 h 5513767"/>
              <a:gd name="connsiteX21" fmla="*/ 3837014 w 5372101"/>
              <a:gd name="connsiteY21" fmla="*/ 5289023 h 5513767"/>
              <a:gd name="connsiteX22" fmla="*/ 3798765 w 5372101"/>
              <a:gd name="connsiteY22" fmla="*/ 5299431 h 5513767"/>
              <a:gd name="connsiteX23" fmla="*/ 3792144 w 5372101"/>
              <a:gd name="connsiteY23" fmla="*/ 5301616 h 5513767"/>
              <a:gd name="connsiteX24" fmla="*/ 3766249 w 5372101"/>
              <a:gd name="connsiteY24" fmla="*/ 5301869 h 5513767"/>
              <a:gd name="connsiteX25" fmla="*/ 3718651 w 5372101"/>
              <a:gd name="connsiteY25" fmla="*/ 5320541 h 5513767"/>
              <a:gd name="connsiteX26" fmla="*/ 3671207 w 5372101"/>
              <a:gd name="connsiteY26" fmla="*/ 5318046 h 5513767"/>
              <a:gd name="connsiteX27" fmla="*/ 3446863 w 5372101"/>
              <a:gd name="connsiteY27" fmla="*/ 5294348 h 5513767"/>
              <a:gd name="connsiteX28" fmla="*/ 3312000 w 5372101"/>
              <a:gd name="connsiteY28" fmla="*/ 5286923 h 5513767"/>
              <a:gd name="connsiteX29" fmla="*/ 3259756 w 5372101"/>
              <a:gd name="connsiteY29" fmla="*/ 5294712 h 5513767"/>
              <a:gd name="connsiteX30" fmla="*/ 3187481 w 5372101"/>
              <a:gd name="connsiteY30" fmla="*/ 5298457 h 5513767"/>
              <a:gd name="connsiteX31" fmla="*/ 3124115 w 5372101"/>
              <a:gd name="connsiteY31" fmla="*/ 5294626 h 5513767"/>
              <a:gd name="connsiteX32" fmla="*/ 3099907 w 5372101"/>
              <a:gd name="connsiteY32" fmla="*/ 5302443 h 5513767"/>
              <a:gd name="connsiteX33" fmla="*/ 3017494 w 5372101"/>
              <a:gd name="connsiteY33" fmla="*/ 5301439 h 5513767"/>
              <a:gd name="connsiteX34" fmla="*/ 3010848 w 5372101"/>
              <a:gd name="connsiteY34" fmla="*/ 5307225 h 5513767"/>
              <a:gd name="connsiteX35" fmla="*/ 2994286 w 5372101"/>
              <a:gd name="connsiteY35" fmla="*/ 5309060 h 5513767"/>
              <a:gd name="connsiteX36" fmla="*/ 2988160 w 5372101"/>
              <a:gd name="connsiteY36" fmla="*/ 5310041 h 5513767"/>
              <a:gd name="connsiteX37" fmla="*/ 2984260 w 5372101"/>
              <a:gd name="connsiteY37" fmla="*/ 5307528 h 5513767"/>
              <a:gd name="connsiteX38" fmla="*/ 2979127 w 5372101"/>
              <a:gd name="connsiteY38" fmla="*/ 5308389 h 5513767"/>
              <a:gd name="connsiteX39" fmla="*/ 2978660 w 5372101"/>
              <a:gd name="connsiteY39" fmla="*/ 5311563 h 5513767"/>
              <a:gd name="connsiteX40" fmla="*/ 2946326 w 5372101"/>
              <a:gd name="connsiteY40" fmla="*/ 5316745 h 5513767"/>
              <a:gd name="connsiteX41" fmla="*/ 2713134 w 5372101"/>
              <a:gd name="connsiteY41" fmla="*/ 5331381 h 5513767"/>
              <a:gd name="connsiteX42" fmla="*/ 2352072 w 5372101"/>
              <a:gd name="connsiteY42" fmla="*/ 5342761 h 5513767"/>
              <a:gd name="connsiteX43" fmla="*/ 2260922 w 5372101"/>
              <a:gd name="connsiteY43" fmla="*/ 5328122 h 5513767"/>
              <a:gd name="connsiteX44" fmla="*/ 2178497 w 5372101"/>
              <a:gd name="connsiteY44" fmla="*/ 5351065 h 5513767"/>
              <a:gd name="connsiteX45" fmla="*/ 2034408 w 5372101"/>
              <a:gd name="connsiteY45" fmla="*/ 5307958 h 5513767"/>
              <a:gd name="connsiteX46" fmla="*/ 1831505 w 5372101"/>
              <a:gd name="connsiteY46" fmla="*/ 5312691 h 5513767"/>
              <a:gd name="connsiteX47" fmla="*/ 1710387 w 5372101"/>
              <a:gd name="connsiteY47" fmla="*/ 5308705 h 5513767"/>
              <a:gd name="connsiteX48" fmla="*/ 1664816 w 5372101"/>
              <a:gd name="connsiteY48" fmla="*/ 5296479 h 5513767"/>
              <a:gd name="connsiteX49" fmla="*/ 1600883 w 5372101"/>
              <a:gd name="connsiteY49" fmla="*/ 5286607 h 5513767"/>
              <a:gd name="connsiteX50" fmla="*/ 1488397 w 5372101"/>
              <a:gd name="connsiteY50" fmla="*/ 5260898 h 5513767"/>
              <a:gd name="connsiteX51" fmla="*/ 1336670 w 5372101"/>
              <a:gd name="connsiteY51" fmla="*/ 5240770 h 5513767"/>
              <a:gd name="connsiteX52" fmla="*/ 1224297 w 5372101"/>
              <a:gd name="connsiteY52" fmla="*/ 5271845 h 5513767"/>
              <a:gd name="connsiteX53" fmla="*/ 1214830 w 5372101"/>
              <a:gd name="connsiteY53" fmla="*/ 5263450 h 5513767"/>
              <a:gd name="connsiteX54" fmla="*/ 1138181 w 5372101"/>
              <a:gd name="connsiteY54" fmla="*/ 5262590 h 5513767"/>
              <a:gd name="connsiteX55" fmla="*/ 943575 w 5372101"/>
              <a:gd name="connsiteY55" fmla="*/ 5290808 h 5513767"/>
              <a:gd name="connsiteX56" fmla="*/ 529813 w 5372101"/>
              <a:gd name="connsiteY56" fmla="*/ 5218555 h 5513767"/>
              <a:gd name="connsiteX57" fmla="*/ 519546 w 5372101"/>
              <a:gd name="connsiteY57" fmla="*/ 5208845 h 5513767"/>
              <a:gd name="connsiteX58" fmla="*/ 507906 w 5372101"/>
              <a:gd name="connsiteY58" fmla="*/ 5204779 h 5513767"/>
              <a:gd name="connsiteX59" fmla="*/ 505153 w 5372101"/>
              <a:gd name="connsiteY59" fmla="*/ 5196726 h 5513767"/>
              <a:gd name="connsiteX60" fmla="*/ 500429 w 5372101"/>
              <a:gd name="connsiteY60" fmla="*/ 5193241 h 5513767"/>
              <a:gd name="connsiteX61" fmla="*/ 431923 w 5372101"/>
              <a:gd name="connsiteY61" fmla="*/ 5191553 h 5513767"/>
              <a:gd name="connsiteX62" fmla="*/ 337115 w 5372101"/>
              <a:gd name="connsiteY62" fmla="*/ 5202714 h 5513767"/>
              <a:gd name="connsiteX63" fmla="*/ 303383 w 5372101"/>
              <a:gd name="connsiteY63" fmla="*/ 5184750 h 5513767"/>
              <a:gd name="connsiteX64" fmla="*/ 297664 w 5372101"/>
              <a:gd name="connsiteY64" fmla="*/ 5181269 h 5513767"/>
              <a:gd name="connsiteX65" fmla="*/ 272701 w 5372101"/>
              <a:gd name="connsiteY65" fmla="*/ 5175678 h 5513767"/>
              <a:gd name="connsiteX66" fmla="*/ 268242 w 5372101"/>
              <a:gd name="connsiteY66" fmla="*/ 5163678 h 5513767"/>
              <a:gd name="connsiteX67" fmla="*/ 232517 w 5372101"/>
              <a:gd name="connsiteY67" fmla="*/ 5147792 h 5513767"/>
              <a:gd name="connsiteX68" fmla="*/ 185851 w 5372101"/>
              <a:gd name="connsiteY68" fmla="*/ 5140408 h 5513767"/>
              <a:gd name="connsiteX69" fmla="*/ 20337 w 5372101"/>
              <a:gd name="connsiteY69" fmla="*/ 5113040 h 5513767"/>
              <a:gd name="connsiteX70" fmla="*/ 0 w 5372101"/>
              <a:gd name="connsiteY70" fmla="*/ 5112243 h 5513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5372101" h="5513767">
                <a:moveTo>
                  <a:pt x="0" y="0"/>
                </a:moveTo>
                <a:lnTo>
                  <a:pt x="5372101" y="0"/>
                </a:lnTo>
                <a:lnTo>
                  <a:pt x="5372101" y="5513767"/>
                </a:lnTo>
                <a:lnTo>
                  <a:pt x="5363126" y="5512835"/>
                </a:lnTo>
                <a:cubicBezTo>
                  <a:pt x="5345779" y="5509071"/>
                  <a:pt x="5329767" y="5502649"/>
                  <a:pt x="5316714" y="5491247"/>
                </a:cubicBezTo>
                <a:cubicBezTo>
                  <a:pt x="5295689" y="5478131"/>
                  <a:pt x="5219502" y="5459909"/>
                  <a:pt x="5198331" y="5470092"/>
                </a:cubicBezTo>
                <a:cubicBezTo>
                  <a:pt x="5181052" y="5469102"/>
                  <a:pt x="5165047" y="5459569"/>
                  <a:pt x="5150428" y="5472506"/>
                </a:cubicBezTo>
                <a:cubicBezTo>
                  <a:pt x="5129562" y="5487248"/>
                  <a:pt x="5088050" y="5445894"/>
                  <a:pt x="5085506" y="5468851"/>
                </a:cubicBezTo>
                <a:cubicBezTo>
                  <a:pt x="5055692" y="5440170"/>
                  <a:pt x="5006122" y="5469577"/>
                  <a:pt x="4968663" y="5470487"/>
                </a:cubicBezTo>
                <a:cubicBezTo>
                  <a:pt x="4947085" y="5444049"/>
                  <a:pt x="4889767" y="5472037"/>
                  <a:pt x="4815623" y="5458622"/>
                </a:cubicBezTo>
                <a:cubicBezTo>
                  <a:pt x="4792418" y="5428488"/>
                  <a:pt x="4765548" y="5449887"/>
                  <a:pt x="4716679" y="5405365"/>
                </a:cubicBezTo>
                <a:cubicBezTo>
                  <a:pt x="4713235" y="5407807"/>
                  <a:pt x="4709266" y="5409883"/>
                  <a:pt x="4704891" y="5411529"/>
                </a:cubicBezTo>
                <a:cubicBezTo>
                  <a:pt x="4679473" y="5421092"/>
                  <a:pt x="4646164" y="5414379"/>
                  <a:pt x="4630496" y="5396532"/>
                </a:cubicBezTo>
                <a:cubicBezTo>
                  <a:pt x="4590205" y="5365061"/>
                  <a:pt x="4548419" y="5412094"/>
                  <a:pt x="4506964" y="5396685"/>
                </a:cubicBezTo>
                <a:lnTo>
                  <a:pt x="4427135" y="5358585"/>
                </a:lnTo>
                <a:cubicBezTo>
                  <a:pt x="4319267" y="5308575"/>
                  <a:pt x="4152341" y="5340956"/>
                  <a:pt x="4028338" y="5313494"/>
                </a:cubicBezTo>
                <a:lnTo>
                  <a:pt x="4015367" y="5320766"/>
                </a:lnTo>
                <a:lnTo>
                  <a:pt x="4002837" y="5322294"/>
                </a:lnTo>
                <a:lnTo>
                  <a:pt x="3997650" y="5329513"/>
                </a:lnTo>
                <a:lnTo>
                  <a:pt x="3991991" y="5331908"/>
                </a:lnTo>
                <a:cubicBezTo>
                  <a:pt x="3969659" y="5338581"/>
                  <a:pt x="3978880" y="5316131"/>
                  <a:pt x="3925210" y="5319395"/>
                </a:cubicBezTo>
                <a:cubicBezTo>
                  <a:pt x="3947765" y="5277139"/>
                  <a:pt x="3837331" y="5338342"/>
                  <a:pt x="3837014" y="5289023"/>
                </a:cubicBezTo>
                <a:cubicBezTo>
                  <a:pt x="3824001" y="5291376"/>
                  <a:pt x="3811407" y="5295212"/>
                  <a:pt x="3798765" y="5299431"/>
                </a:cubicBezTo>
                <a:lnTo>
                  <a:pt x="3792144" y="5301616"/>
                </a:lnTo>
                <a:lnTo>
                  <a:pt x="3766249" y="5301869"/>
                </a:lnTo>
                <a:lnTo>
                  <a:pt x="3718651" y="5320541"/>
                </a:lnTo>
                <a:cubicBezTo>
                  <a:pt x="3703968" y="5321892"/>
                  <a:pt x="3688308" y="5321427"/>
                  <a:pt x="3671207" y="5318046"/>
                </a:cubicBezTo>
                <a:cubicBezTo>
                  <a:pt x="3616458" y="5288532"/>
                  <a:pt x="3514048" y="5333307"/>
                  <a:pt x="3446863" y="5294348"/>
                </a:cubicBezTo>
                <a:cubicBezTo>
                  <a:pt x="3420930" y="5283822"/>
                  <a:pt x="3333157" y="5274511"/>
                  <a:pt x="3312000" y="5286923"/>
                </a:cubicBezTo>
                <a:cubicBezTo>
                  <a:pt x="3292759" y="5287903"/>
                  <a:pt x="3273112" y="5280334"/>
                  <a:pt x="3259756" y="5294712"/>
                </a:cubicBezTo>
                <a:cubicBezTo>
                  <a:pt x="3239905" y="5311572"/>
                  <a:pt x="3185410" y="5275588"/>
                  <a:pt x="3187481" y="5298457"/>
                </a:cubicBezTo>
                <a:cubicBezTo>
                  <a:pt x="3168018" y="5286036"/>
                  <a:pt x="3146200" y="5288458"/>
                  <a:pt x="3124115" y="5294626"/>
                </a:cubicBezTo>
                <a:lnTo>
                  <a:pt x="3099907" y="5302443"/>
                </a:lnTo>
                <a:lnTo>
                  <a:pt x="3017494" y="5301439"/>
                </a:lnTo>
                <a:lnTo>
                  <a:pt x="3010848" y="5307225"/>
                </a:lnTo>
                <a:lnTo>
                  <a:pt x="2994286" y="5309060"/>
                </a:lnTo>
                <a:lnTo>
                  <a:pt x="2988160" y="5310041"/>
                </a:lnTo>
                <a:lnTo>
                  <a:pt x="2984260" y="5307528"/>
                </a:lnTo>
                <a:cubicBezTo>
                  <a:pt x="2981957" y="5306419"/>
                  <a:pt x="2980273" y="5306402"/>
                  <a:pt x="2979127" y="5308389"/>
                </a:cubicBezTo>
                <a:cubicBezTo>
                  <a:pt x="2978971" y="5309447"/>
                  <a:pt x="2978816" y="5310505"/>
                  <a:pt x="2978660" y="5311563"/>
                </a:cubicBezTo>
                <a:lnTo>
                  <a:pt x="2946326" y="5316745"/>
                </a:lnTo>
                <a:lnTo>
                  <a:pt x="2713134" y="5331381"/>
                </a:lnTo>
                <a:cubicBezTo>
                  <a:pt x="2610698" y="5372328"/>
                  <a:pt x="2466037" y="5325762"/>
                  <a:pt x="2352072" y="5342761"/>
                </a:cubicBezTo>
                <a:cubicBezTo>
                  <a:pt x="2293501" y="5293708"/>
                  <a:pt x="2324138" y="5338538"/>
                  <a:pt x="2260922" y="5328122"/>
                </a:cubicBezTo>
                <a:cubicBezTo>
                  <a:pt x="2275681" y="5372347"/>
                  <a:pt x="2185007" y="5301703"/>
                  <a:pt x="2178497" y="5351065"/>
                </a:cubicBezTo>
                <a:cubicBezTo>
                  <a:pt x="2133294" y="5337229"/>
                  <a:pt x="2097074" y="5300208"/>
                  <a:pt x="2034408" y="5307958"/>
                </a:cubicBezTo>
                <a:cubicBezTo>
                  <a:pt x="1981894" y="5332879"/>
                  <a:pt x="1896288" y="5279365"/>
                  <a:pt x="1831505" y="5312691"/>
                </a:cubicBezTo>
                <a:cubicBezTo>
                  <a:pt x="1807063" y="5321035"/>
                  <a:pt x="1727674" y="5322925"/>
                  <a:pt x="1710387" y="5308705"/>
                </a:cubicBezTo>
                <a:cubicBezTo>
                  <a:pt x="1693367" y="5306094"/>
                  <a:pt x="1674901" y="5312009"/>
                  <a:pt x="1664816" y="5296479"/>
                </a:cubicBezTo>
                <a:cubicBezTo>
                  <a:pt x="1649255" y="5277912"/>
                  <a:pt x="1596152" y="5309335"/>
                  <a:pt x="1600883" y="5286607"/>
                </a:cubicBezTo>
                <a:cubicBezTo>
                  <a:pt x="1563066" y="5308189"/>
                  <a:pt x="1524339" y="5269513"/>
                  <a:pt x="1488397" y="5260898"/>
                </a:cubicBezTo>
                <a:cubicBezTo>
                  <a:pt x="1459246" y="5282011"/>
                  <a:pt x="1412580" y="5243108"/>
                  <a:pt x="1336670" y="5240770"/>
                </a:cubicBezTo>
                <a:cubicBezTo>
                  <a:pt x="1304792" y="5265122"/>
                  <a:pt x="1285508" y="5238878"/>
                  <a:pt x="1224297" y="5271845"/>
                </a:cubicBezTo>
                <a:cubicBezTo>
                  <a:pt x="1221731" y="5268771"/>
                  <a:pt x="1218543" y="5265944"/>
                  <a:pt x="1214830" y="5263450"/>
                </a:cubicBezTo>
                <a:cubicBezTo>
                  <a:pt x="1193241" y="5248952"/>
                  <a:pt x="1158925" y="5248567"/>
                  <a:pt x="1138181" y="5262590"/>
                </a:cubicBezTo>
                <a:lnTo>
                  <a:pt x="943575" y="5290808"/>
                </a:lnTo>
                <a:cubicBezTo>
                  <a:pt x="823587" y="5316899"/>
                  <a:pt x="658340" y="5217603"/>
                  <a:pt x="529813" y="5218555"/>
                </a:cubicBezTo>
                <a:lnTo>
                  <a:pt x="519546" y="5208845"/>
                </a:lnTo>
                <a:lnTo>
                  <a:pt x="507906" y="5204779"/>
                </a:lnTo>
                <a:lnTo>
                  <a:pt x="505153" y="5196726"/>
                </a:lnTo>
                <a:lnTo>
                  <a:pt x="500429" y="5193241"/>
                </a:lnTo>
                <a:cubicBezTo>
                  <a:pt x="480923" y="5182176"/>
                  <a:pt x="482807" y="5205793"/>
                  <a:pt x="431923" y="5191553"/>
                </a:cubicBezTo>
                <a:cubicBezTo>
                  <a:pt x="440499" y="5237077"/>
                  <a:pt x="352872" y="5155083"/>
                  <a:pt x="337115" y="5202714"/>
                </a:cubicBezTo>
                <a:cubicBezTo>
                  <a:pt x="325265" y="5197752"/>
                  <a:pt x="314288" y="5191441"/>
                  <a:pt x="303383" y="5184750"/>
                </a:cubicBezTo>
                <a:lnTo>
                  <a:pt x="297664" y="5181269"/>
                </a:lnTo>
                <a:lnTo>
                  <a:pt x="272701" y="5175678"/>
                </a:lnTo>
                <a:lnTo>
                  <a:pt x="268242" y="5163678"/>
                </a:lnTo>
                <a:lnTo>
                  <a:pt x="232517" y="5147792"/>
                </a:lnTo>
                <a:cubicBezTo>
                  <a:pt x="218741" y="5143453"/>
                  <a:pt x="203450" y="5140668"/>
                  <a:pt x="185851" y="5140408"/>
                </a:cubicBezTo>
                <a:cubicBezTo>
                  <a:pt x="139207" y="5153337"/>
                  <a:pt x="79723" y="5120316"/>
                  <a:pt x="20337" y="5113040"/>
                </a:cubicBezTo>
                <a:lnTo>
                  <a:pt x="0" y="5112243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E00C347-1AB3-A7BF-987D-70893451A2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90163" y="2328958"/>
            <a:ext cx="4458446" cy="3132654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buNone/>
            </a:pPr>
            <a:r>
              <a:rPr lang="ru-RU" sz="1400" dirty="0">
                <a:latin typeface="Thames"/>
                <a:ea typeface="+mn-lt"/>
                <a:cs typeface="+mn-lt"/>
              </a:rPr>
              <a:t>Пустыни у всех людей вызывают ассоциации с жарой, бескрайними просторами из песка и небольшими кустарниками. Однако на Земле существуют и холодные их виды — это арктические и антарктические пустыни. Называют их так из-за сплошного ледяного покрытия и сильного мороза. Вследствие низкой температуры воздух не может удерживать влагу, поэтому он очень сухой.</a:t>
            </a:r>
            <a:endParaRPr lang="ru-RU" sz="1400">
              <a:latin typeface="Thames"/>
            </a:endParaRPr>
          </a:p>
          <a:p>
            <a:pPr>
              <a:buNone/>
            </a:pPr>
            <a:r>
              <a:rPr lang="ru-RU" sz="1400" dirty="0">
                <a:latin typeface="Thames"/>
                <a:ea typeface="+mn-lt"/>
                <a:cs typeface="+mn-lt"/>
              </a:rPr>
              <a:t>По количеству осадков рассматриваемые нами объекты напоминают южные знойные, такие как Сахара, поэтому ученые и дали им название «холодных пустынь».</a:t>
            </a:r>
            <a:endParaRPr lang="ru-RU" sz="1400">
              <a:latin typeface="Thames"/>
            </a:endParaRPr>
          </a:p>
          <a:p>
            <a:pPr>
              <a:buNone/>
            </a:pPr>
            <a:r>
              <a:rPr lang="ru-RU" sz="1400" dirty="0">
                <a:latin typeface="Thames"/>
                <a:ea typeface="+mn-lt"/>
                <a:cs typeface="+mn-lt"/>
              </a:rPr>
              <a:t>Зоны арктических и антарктических пустынь — это территории материков и прилегающих островов на Северном полюсе (Арктики) и Южном (Антарктики), относящиеся, соответственно, к арктическому и антарктическому климатическим поясам. Они состоят из ледников и камней, являются практически безжизненными, однако подо льдом ученые обнаруживают микроорганизмы.</a:t>
            </a:r>
            <a:endParaRPr lang="ru-RU" sz="1400">
              <a:latin typeface="Thames"/>
            </a:endParaRPr>
          </a:p>
          <a:p>
            <a:pPr marL="0" indent="0">
              <a:buNone/>
            </a:pPr>
            <a:endParaRPr lang="ru-RU" sz="1400" dirty="0">
              <a:latin typeface="Thames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96FC04-8888-B6DA-E0F5-7EB2311CD5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728" y="1071350"/>
            <a:ext cx="4775162" cy="686078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latin typeface="Thames"/>
              </a:rPr>
              <a:t>Холодные пустыни Земли</a:t>
            </a:r>
            <a:endParaRPr lang="ru-RU" sz="2800">
              <a:latin typeface="Thames"/>
            </a:endParaRPr>
          </a:p>
          <a:p>
            <a:pPr algn="ctr"/>
            <a:endParaRPr lang="ru-RU" sz="2800" dirty="0">
              <a:latin typeface="Thames"/>
              <a:ea typeface="Calibri Light"/>
              <a:cs typeface="Calibri Light"/>
            </a:endParaRP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F0C518C2-0AA4-470C-87B9-9CBF428FBA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26434" y="399531"/>
            <a:ext cx="1707751" cy="428984"/>
          </a:xfrm>
          <a:custGeom>
            <a:avLst/>
            <a:gdLst>
              <a:gd name="connsiteX0" fmla="*/ 0 w 2142503"/>
              <a:gd name="connsiteY0" fmla="*/ 0 h 571500"/>
              <a:gd name="connsiteX1" fmla="*/ 2142503 w 2142503"/>
              <a:gd name="connsiteY1" fmla="*/ 0 h 571500"/>
              <a:gd name="connsiteX2" fmla="*/ 2142503 w 2142503"/>
              <a:gd name="connsiteY2" fmla="*/ 571500 h 571500"/>
              <a:gd name="connsiteX3" fmla="*/ 0 w 2142503"/>
              <a:gd name="connsiteY3" fmla="*/ 571500 h 571500"/>
              <a:gd name="connsiteX4" fmla="*/ 0 w 2142503"/>
              <a:gd name="connsiteY4" fmla="*/ 0 h 571500"/>
              <a:gd name="connsiteX0" fmla="*/ 0 w 2142503"/>
              <a:gd name="connsiteY0" fmla="*/ 0 h 582145"/>
              <a:gd name="connsiteX1" fmla="*/ 2142503 w 2142503"/>
              <a:gd name="connsiteY1" fmla="*/ 0 h 582145"/>
              <a:gd name="connsiteX2" fmla="*/ 2142503 w 2142503"/>
              <a:gd name="connsiteY2" fmla="*/ 571500 h 582145"/>
              <a:gd name="connsiteX3" fmla="*/ 2050917 w 2142503"/>
              <a:gd name="connsiteY3" fmla="*/ 582088 h 582145"/>
              <a:gd name="connsiteX4" fmla="*/ 0 w 2142503"/>
              <a:gd name="connsiteY4" fmla="*/ 571500 h 582145"/>
              <a:gd name="connsiteX5" fmla="*/ 0 w 2142503"/>
              <a:gd name="connsiteY5" fmla="*/ 0 h 582145"/>
              <a:gd name="connsiteX0" fmla="*/ 0 w 2159832"/>
              <a:gd name="connsiteY0" fmla="*/ 0 h 582145"/>
              <a:gd name="connsiteX1" fmla="*/ 2142503 w 2159832"/>
              <a:gd name="connsiteY1" fmla="*/ 0 h 582145"/>
              <a:gd name="connsiteX2" fmla="*/ 2159829 w 2159832"/>
              <a:gd name="connsiteY2" fmla="*/ 96526 h 582145"/>
              <a:gd name="connsiteX3" fmla="*/ 2142503 w 2159832"/>
              <a:gd name="connsiteY3" fmla="*/ 571500 h 582145"/>
              <a:gd name="connsiteX4" fmla="*/ 2050917 w 2159832"/>
              <a:gd name="connsiteY4" fmla="*/ 582088 h 582145"/>
              <a:gd name="connsiteX5" fmla="*/ 0 w 2159832"/>
              <a:gd name="connsiteY5" fmla="*/ 571500 h 582145"/>
              <a:gd name="connsiteX6" fmla="*/ 0 w 2159832"/>
              <a:gd name="connsiteY6" fmla="*/ 0 h 582145"/>
              <a:gd name="connsiteX0" fmla="*/ 0 w 2159832"/>
              <a:gd name="connsiteY0" fmla="*/ 12386 h 594531"/>
              <a:gd name="connsiteX1" fmla="*/ 67826 w 2159832"/>
              <a:gd name="connsiteY1" fmla="*/ 0 h 594531"/>
              <a:gd name="connsiteX2" fmla="*/ 2142503 w 2159832"/>
              <a:gd name="connsiteY2" fmla="*/ 12386 h 594531"/>
              <a:gd name="connsiteX3" fmla="*/ 2159829 w 2159832"/>
              <a:gd name="connsiteY3" fmla="*/ 108912 h 594531"/>
              <a:gd name="connsiteX4" fmla="*/ 2142503 w 2159832"/>
              <a:gd name="connsiteY4" fmla="*/ 583886 h 594531"/>
              <a:gd name="connsiteX5" fmla="*/ 2050917 w 2159832"/>
              <a:gd name="connsiteY5" fmla="*/ 594474 h 594531"/>
              <a:gd name="connsiteX6" fmla="*/ 0 w 2159832"/>
              <a:gd name="connsiteY6" fmla="*/ 583886 h 594531"/>
              <a:gd name="connsiteX7" fmla="*/ 0 w 2159832"/>
              <a:gd name="connsiteY7" fmla="*/ 12386 h 594531"/>
              <a:gd name="connsiteX0" fmla="*/ 0 w 2168908"/>
              <a:gd name="connsiteY0" fmla="*/ 26000 h 594531"/>
              <a:gd name="connsiteX1" fmla="*/ 76902 w 2168908"/>
              <a:gd name="connsiteY1" fmla="*/ 0 h 594531"/>
              <a:gd name="connsiteX2" fmla="*/ 2151579 w 2168908"/>
              <a:gd name="connsiteY2" fmla="*/ 12386 h 594531"/>
              <a:gd name="connsiteX3" fmla="*/ 2168905 w 2168908"/>
              <a:gd name="connsiteY3" fmla="*/ 108912 h 594531"/>
              <a:gd name="connsiteX4" fmla="*/ 2151579 w 2168908"/>
              <a:gd name="connsiteY4" fmla="*/ 583886 h 594531"/>
              <a:gd name="connsiteX5" fmla="*/ 2059993 w 2168908"/>
              <a:gd name="connsiteY5" fmla="*/ 594474 h 594531"/>
              <a:gd name="connsiteX6" fmla="*/ 9076 w 2168908"/>
              <a:gd name="connsiteY6" fmla="*/ 583886 h 594531"/>
              <a:gd name="connsiteX7" fmla="*/ 0 w 2168908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147197 w 2316105"/>
              <a:gd name="connsiteY0" fmla="*/ 26000 h 594531"/>
              <a:gd name="connsiteX1" fmla="*/ 224099 w 2316105"/>
              <a:gd name="connsiteY1" fmla="*/ 0 h 594531"/>
              <a:gd name="connsiteX2" fmla="*/ 2298776 w 2316105"/>
              <a:gd name="connsiteY2" fmla="*/ 12386 h 594531"/>
              <a:gd name="connsiteX3" fmla="*/ 2316102 w 2316105"/>
              <a:gd name="connsiteY3" fmla="*/ 108912 h 594531"/>
              <a:gd name="connsiteX4" fmla="*/ 2298776 w 2316105"/>
              <a:gd name="connsiteY4" fmla="*/ 583886 h 594531"/>
              <a:gd name="connsiteX5" fmla="*/ 2207190 w 2316105"/>
              <a:gd name="connsiteY5" fmla="*/ 594474 h 594531"/>
              <a:gd name="connsiteX6" fmla="*/ 156273 w 2316105"/>
              <a:gd name="connsiteY6" fmla="*/ 583886 h 594531"/>
              <a:gd name="connsiteX7" fmla="*/ 142416 w 2316105"/>
              <a:gd name="connsiteY7" fmla="*/ 235975 h 594531"/>
              <a:gd name="connsiteX8" fmla="*/ 147197 w 2316105"/>
              <a:gd name="connsiteY8" fmla="*/ 26000 h 594531"/>
              <a:gd name="connsiteX0" fmla="*/ 154684 w 2323592"/>
              <a:gd name="connsiteY0" fmla="*/ 26000 h 594531"/>
              <a:gd name="connsiteX1" fmla="*/ 231586 w 2323592"/>
              <a:gd name="connsiteY1" fmla="*/ 0 h 594531"/>
              <a:gd name="connsiteX2" fmla="*/ 2306263 w 2323592"/>
              <a:gd name="connsiteY2" fmla="*/ 12386 h 594531"/>
              <a:gd name="connsiteX3" fmla="*/ 2323589 w 2323592"/>
              <a:gd name="connsiteY3" fmla="*/ 108912 h 594531"/>
              <a:gd name="connsiteX4" fmla="*/ 2306263 w 2323592"/>
              <a:gd name="connsiteY4" fmla="*/ 583886 h 594531"/>
              <a:gd name="connsiteX5" fmla="*/ 2214677 w 2323592"/>
              <a:gd name="connsiteY5" fmla="*/ 594474 h 594531"/>
              <a:gd name="connsiteX6" fmla="*/ 163760 w 2323592"/>
              <a:gd name="connsiteY6" fmla="*/ 583886 h 594531"/>
              <a:gd name="connsiteX7" fmla="*/ 158979 w 2323592"/>
              <a:gd name="connsiteY7" fmla="*/ 403879 h 594531"/>
              <a:gd name="connsiteX8" fmla="*/ 149903 w 2323592"/>
              <a:gd name="connsiteY8" fmla="*/ 235975 h 594531"/>
              <a:gd name="connsiteX9" fmla="*/ 154684 w 2323592"/>
              <a:gd name="connsiteY9" fmla="*/ 26000 h 594531"/>
              <a:gd name="connsiteX0" fmla="*/ 13665 w 2182573"/>
              <a:gd name="connsiteY0" fmla="*/ 26000 h 594531"/>
              <a:gd name="connsiteX1" fmla="*/ 90567 w 2182573"/>
              <a:gd name="connsiteY1" fmla="*/ 0 h 594531"/>
              <a:gd name="connsiteX2" fmla="*/ 2165244 w 2182573"/>
              <a:gd name="connsiteY2" fmla="*/ 12386 h 594531"/>
              <a:gd name="connsiteX3" fmla="*/ 2182570 w 2182573"/>
              <a:gd name="connsiteY3" fmla="*/ 108912 h 594531"/>
              <a:gd name="connsiteX4" fmla="*/ 2165244 w 2182573"/>
              <a:gd name="connsiteY4" fmla="*/ 583886 h 594531"/>
              <a:gd name="connsiteX5" fmla="*/ 2073658 w 2182573"/>
              <a:gd name="connsiteY5" fmla="*/ 594474 h 594531"/>
              <a:gd name="connsiteX6" fmla="*/ 22741 w 2182573"/>
              <a:gd name="connsiteY6" fmla="*/ 583886 h 594531"/>
              <a:gd name="connsiteX7" fmla="*/ 17960 w 2182573"/>
              <a:gd name="connsiteY7" fmla="*/ 403879 h 594531"/>
              <a:gd name="connsiteX8" fmla="*/ 8884 w 2182573"/>
              <a:gd name="connsiteY8" fmla="*/ 235975 h 594531"/>
              <a:gd name="connsiteX9" fmla="*/ 13665 w 2182573"/>
              <a:gd name="connsiteY9" fmla="*/ 26000 h 594531"/>
              <a:gd name="connsiteX0" fmla="*/ 13665 w 2202120"/>
              <a:gd name="connsiteY0" fmla="*/ 26000 h 594531"/>
              <a:gd name="connsiteX1" fmla="*/ 90567 w 2202120"/>
              <a:gd name="connsiteY1" fmla="*/ 0 h 594531"/>
              <a:gd name="connsiteX2" fmla="*/ 2165244 w 2202120"/>
              <a:gd name="connsiteY2" fmla="*/ 12386 h 594531"/>
              <a:gd name="connsiteX3" fmla="*/ 2182570 w 2202120"/>
              <a:gd name="connsiteY3" fmla="*/ 108912 h 594531"/>
              <a:gd name="connsiteX4" fmla="*/ 2192471 w 2202120"/>
              <a:gd name="connsiteY4" fmla="*/ 583886 h 594531"/>
              <a:gd name="connsiteX5" fmla="*/ 2073658 w 2202120"/>
              <a:gd name="connsiteY5" fmla="*/ 594474 h 594531"/>
              <a:gd name="connsiteX6" fmla="*/ 22741 w 2202120"/>
              <a:gd name="connsiteY6" fmla="*/ 583886 h 594531"/>
              <a:gd name="connsiteX7" fmla="*/ 17960 w 2202120"/>
              <a:gd name="connsiteY7" fmla="*/ 403879 h 594531"/>
              <a:gd name="connsiteX8" fmla="*/ 8884 w 2202120"/>
              <a:gd name="connsiteY8" fmla="*/ 235975 h 594531"/>
              <a:gd name="connsiteX9" fmla="*/ 13665 w 2202120"/>
              <a:gd name="connsiteY9" fmla="*/ 26000 h 594531"/>
              <a:gd name="connsiteX0" fmla="*/ 13665 w 2202036"/>
              <a:gd name="connsiteY0" fmla="*/ 26000 h 594531"/>
              <a:gd name="connsiteX1" fmla="*/ 90567 w 2202036"/>
              <a:gd name="connsiteY1" fmla="*/ 0 h 594531"/>
              <a:gd name="connsiteX2" fmla="*/ 2165244 w 2202036"/>
              <a:gd name="connsiteY2" fmla="*/ 12386 h 594531"/>
              <a:gd name="connsiteX3" fmla="*/ 2182570 w 2202036"/>
              <a:gd name="connsiteY3" fmla="*/ 108912 h 594531"/>
              <a:gd name="connsiteX4" fmla="*/ 2191645 w 2202036"/>
              <a:gd name="connsiteY4" fmla="*/ 422031 h 594531"/>
              <a:gd name="connsiteX5" fmla="*/ 2192471 w 2202036"/>
              <a:gd name="connsiteY5" fmla="*/ 583886 h 594531"/>
              <a:gd name="connsiteX6" fmla="*/ 2073658 w 2202036"/>
              <a:gd name="connsiteY6" fmla="*/ 594474 h 594531"/>
              <a:gd name="connsiteX7" fmla="*/ 22741 w 2202036"/>
              <a:gd name="connsiteY7" fmla="*/ 583886 h 594531"/>
              <a:gd name="connsiteX8" fmla="*/ 17960 w 2202036"/>
              <a:gd name="connsiteY8" fmla="*/ 403879 h 594531"/>
              <a:gd name="connsiteX9" fmla="*/ 8884 w 2202036"/>
              <a:gd name="connsiteY9" fmla="*/ 235975 h 594531"/>
              <a:gd name="connsiteX10" fmla="*/ 13665 w 2202036"/>
              <a:gd name="connsiteY10" fmla="*/ 26000 h 594531"/>
              <a:gd name="connsiteX0" fmla="*/ 142254 w 2330625"/>
              <a:gd name="connsiteY0" fmla="*/ 26000 h 594531"/>
              <a:gd name="connsiteX1" fmla="*/ 219156 w 2330625"/>
              <a:gd name="connsiteY1" fmla="*/ 0 h 594531"/>
              <a:gd name="connsiteX2" fmla="*/ 2293833 w 2330625"/>
              <a:gd name="connsiteY2" fmla="*/ 12386 h 594531"/>
              <a:gd name="connsiteX3" fmla="*/ 2311159 w 2330625"/>
              <a:gd name="connsiteY3" fmla="*/ 108912 h 594531"/>
              <a:gd name="connsiteX4" fmla="*/ 2320234 w 2330625"/>
              <a:gd name="connsiteY4" fmla="*/ 422031 h 594531"/>
              <a:gd name="connsiteX5" fmla="*/ 2321060 w 2330625"/>
              <a:gd name="connsiteY5" fmla="*/ 583886 h 594531"/>
              <a:gd name="connsiteX6" fmla="*/ 2202247 w 2330625"/>
              <a:gd name="connsiteY6" fmla="*/ 594474 h 594531"/>
              <a:gd name="connsiteX7" fmla="*/ 151330 w 2330625"/>
              <a:gd name="connsiteY7" fmla="*/ 583886 h 594531"/>
              <a:gd name="connsiteX8" fmla="*/ 155624 w 2330625"/>
              <a:gd name="connsiteY8" fmla="*/ 512790 h 594531"/>
              <a:gd name="connsiteX9" fmla="*/ 146549 w 2330625"/>
              <a:gd name="connsiteY9" fmla="*/ 403879 h 594531"/>
              <a:gd name="connsiteX10" fmla="*/ 137473 w 2330625"/>
              <a:gd name="connsiteY10" fmla="*/ 235975 h 594531"/>
              <a:gd name="connsiteX11" fmla="*/ 142254 w 2330625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64992 w 2201784"/>
              <a:gd name="connsiteY2" fmla="*/ 12386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01784" h="594531">
                <a:moveTo>
                  <a:pt x="13413" y="26000"/>
                </a:moveTo>
                <a:cubicBezTo>
                  <a:pt x="37534" y="24897"/>
                  <a:pt x="66194" y="1103"/>
                  <a:pt x="90315" y="0"/>
                </a:cubicBezTo>
                <a:lnTo>
                  <a:pt x="2164992" y="12386"/>
                </a:lnTo>
                <a:cubicBezTo>
                  <a:pt x="2164717" y="43049"/>
                  <a:pt x="2182593" y="78249"/>
                  <a:pt x="2182318" y="108912"/>
                </a:cubicBezTo>
                <a:cubicBezTo>
                  <a:pt x="2188231" y="177186"/>
                  <a:pt x="2189743" y="342869"/>
                  <a:pt x="2191393" y="422031"/>
                </a:cubicBezTo>
                <a:cubicBezTo>
                  <a:pt x="2193043" y="501193"/>
                  <a:pt x="2213396" y="555146"/>
                  <a:pt x="2192219" y="583886"/>
                </a:cubicBezTo>
                <a:cubicBezTo>
                  <a:pt x="2172279" y="582877"/>
                  <a:pt x="2093346" y="595483"/>
                  <a:pt x="2073406" y="594474"/>
                </a:cubicBezTo>
                <a:lnTo>
                  <a:pt x="22489" y="583886"/>
                </a:lnTo>
                <a:cubicBezTo>
                  <a:pt x="5849" y="592962"/>
                  <a:pt x="27580" y="542791"/>
                  <a:pt x="26783" y="512790"/>
                </a:cubicBezTo>
                <a:cubicBezTo>
                  <a:pt x="25986" y="482789"/>
                  <a:pt x="18464" y="450015"/>
                  <a:pt x="17708" y="403879"/>
                </a:cubicBezTo>
                <a:cubicBezTo>
                  <a:pt x="16952" y="357743"/>
                  <a:pt x="-14855" y="308787"/>
                  <a:pt x="8632" y="235975"/>
                </a:cubicBezTo>
                <a:cubicBezTo>
                  <a:pt x="7119" y="142994"/>
                  <a:pt x="-201" y="65329"/>
                  <a:pt x="13413" y="26000"/>
                </a:cubicBezTo>
                <a:close/>
              </a:path>
            </a:pathLst>
          </a:custGeom>
          <a:solidFill>
            <a:srgbClr val="D9D4D0">
              <a:alpha val="60000"/>
            </a:srgbClr>
          </a:solidFill>
          <a:ln>
            <a:noFill/>
          </a:ln>
          <a:effectLst>
            <a:softEdge rad="63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7947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3ECBE1F1-D69B-4AFA-ABD5-8E41720EF6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3" descr="Изображение выглядит как природа, Ледниковый рельеф, Вершина, Горный хребет&#10;&#10;Автоматически созданное описание">
            <a:extLst>
              <a:ext uri="{FF2B5EF4-FFF2-40B4-BE49-F238E27FC236}">
                <a16:creationId xmlns:a16="http://schemas.microsoft.com/office/drawing/2014/main" id="{312F514B-1FC5-7DB7-5373-A65E07567D2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696" r="9364"/>
          <a:stretch/>
        </p:blipFill>
        <p:spPr>
          <a:xfrm>
            <a:off x="-1" y="-2"/>
            <a:ext cx="5410198" cy="6858002"/>
          </a:xfrm>
          <a:prstGeom prst="rect">
            <a:avLst/>
          </a:prstGeom>
        </p:spPr>
      </p:pic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03A6265-E10C-4B85-9C20-E75FCAF9C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0197" y="-1"/>
            <a:ext cx="6781802" cy="2286000"/>
          </a:xfrm>
          <a:prstGeom prst="rect">
            <a:avLst/>
          </a:prstGeom>
          <a:ln>
            <a:noFill/>
          </a:ln>
          <a:effectLst>
            <a:outerShdw blurRad="355600" dist="152400" sx="95000" sy="95000" algn="t" rotWithShape="0">
              <a:srgbClr val="000000">
                <a:alpha val="2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90A9CD-CB3D-83F8-954A-7DC52B7AA3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3702" y="366608"/>
            <a:ext cx="2485353" cy="953609"/>
          </a:xfrm>
        </p:spPr>
        <p:txBody>
          <a:bodyPr>
            <a:normAutofit/>
          </a:bodyPr>
          <a:lstStyle/>
          <a:p>
            <a:r>
              <a:rPr lang="ru-RU" sz="2800" b="1" dirty="0">
                <a:latin typeface="Thames"/>
              </a:rPr>
              <a:t>Антарктида</a:t>
            </a:r>
            <a:endParaRPr lang="ru-RU" sz="2800">
              <a:latin typeface="Thames"/>
            </a:endParaRPr>
          </a:p>
          <a:p>
            <a:endParaRPr lang="ru-RU" sz="2800" dirty="0">
              <a:latin typeface="Thames"/>
              <a:ea typeface="Calibri Light"/>
              <a:cs typeface="Calibri Light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87DF4CE-BB8D-1900-EE31-C372446934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317" y="2743200"/>
            <a:ext cx="5247340" cy="3496878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buNone/>
            </a:pPr>
            <a:r>
              <a:rPr lang="ru-RU" sz="1800" dirty="0">
                <a:latin typeface="Thames"/>
                <a:ea typeface="+mn-lt"/>
                <a:cs typeface="+mn-lt"/>
              </a:rPr>
              <a:t>Территория Антарктической пустыни равна 13,8 млн м кв., что составляет площадь ледяного материка, который расположен в южной полярной части мира. С разных сторон он омывается несколькими океанами: Тихим, Атлантическим и Индийским, берега состоят из ледников.</a:t>
            </a:r>
            <a:endParaRPr lang="ru-RU" sz="1800">
              <a:latin typeface="Thames"/>
            </a:endParaRPr>
          </a:p>
          <a:p>
            <a:pPr>
              <a:buNone/>
            </a:pPr>
            <a:r>
              <a:rPr lang="ru-RU" sz="1800" dirty="0">
                <a:latin typeface="Thames"/>
                <a:ea typeface="+mn-lt"/>
                <a:cs typeface="+mn-lt"/>
              </a:rPr>
              <a:t>Географическое положение антарктических пустынь, которые занимают Антарктиду, определяется не только материковой зоной, но и островами, расположенными около него. Также существует Антарктический полуостров, вдающийся в глубину одноименного океана. На территории Антарктиды пролегают Трансантарктические горы, делящие материк на 2 части: западную и восточную.</a:t>
            </a:r>
            <a:endParaRPr lang="ru-RU" sz="1800">
              <a:latin typeface="Thames"/>
            </a:endParaRPr>
          </a:p>
          <a:p>
            <a:pPr marL="0" indent="0">
              <a:buNone/>
            </a:pPr>
            <a:endParaRPr lang="ru-RU" sz="1800" dirty="0">
              <a:latin typeface="Thames"/>
              <a:ea typeface="Calibri" panose="020F0502020204030204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9942314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BCE374-D500-F54C-48E6-E01F13C42F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13" y="3752849"/>
            <a:ext cx="3290887" cy="2452687"/>
          </a:xfrm>
        </p:spPr>
        <p:txBody>
          <a:bodyPr anchor="ctr">
            <a:normAutofit/>
          </a:bodyPr>
          <a:lstStyle/>
          <a:p>
            <a:r>
              <a:rPr lang="ru-RU" sz="2800" b="1" dirty="0">
                <a:latin typeface="Thames"/>
              </a:rPr>
              <a:t>Антарктические пустыни: климат</a:t>
            </a:r>
            <a:endParaRPr lang="ru-RU" sz="2800">
              <a:latin typeface="Thames"/>
            </a:endParaRPr>
          </a:p>
          <a:p>
            <a:endParaRPr lang="ru-RU" sz="2800" dirty="0">
              <a:latin typeface="Thames"/>
              <a:ea typeface="Calibri Light"/>
              <a:cs typeface="Calibri Light"/>
            </a:endParaRPr>
          </a:p>
        </p:txBody>
      </p:sp>
      <p:pic>
        <p:nvPicPr>
          <p:cNvPr id="4" name="Рисунок 3" descr="Изображение выглядит как на открытом воздухе, Арктический, Полярная шапка, Морской лед&#10;&#10;Автоматически созданное описание">
            <a:extLst>
              <a:ext uri="{FF2B5EF4-FFF2-40B4-BE49-F238E27FC236}">
                <a16:creationId xmlns:a16="http://schemas.microsoft.com/office/drawing/2014/main" id="{D53DFDFF-B809-4823-3F23-BD7E9A7071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881" b="30022"/>
          <a:stretch/>
        </p:blipFill>
        <p:spPr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42B4C0AA-E3B8-0EA2-9E54-57912934F1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1905" y="4006850"/>
            <a:ext cx="7485413" cy="2452687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 indent="0">
              <a:buNone/>
            </a:pPr>
            <a:r>
              <a:rPr lang="ru-RU" sz="1200" dirty="0">
                <a:latin typeface="Thames"/>
                <a:ea typeface="+mn-lt"/>
                <a:cs typeface="+mn-lt"/>
              </a:rPr>
              <a:t>На южном материке очень суровый и холодный климат, который обусловлен формированием холодных и сухих воздушных потоков. Антарктида расположена в антарктическом климатическом поясе Земли.</a:t>
            </a:r>
          </a:p>
          <a:p>
            <a:pPr>
              <a:buNone/>
            </a:pPr>
            <a:r>
              <a:rPr lang="ru-RU" sz="1200" dirty="0">
                <a:latin typeface="Thames"/>
                <a:ea typeface="+mn-lt"/>
                <a:cs typeface="+mn-lt"/>
              </a:rPr>
              <a:t>Зимой температура может достигать -80 ºС, в летнее время — -20 ºС. Более комфортной является зона побережья, где летом столбик термометра доходит до -10 ºС, что происходит за счет природного явления, называемого «альбедо», — отражение тепла от поверхности льда. Рекорд самой низкой температуры был зафиксирован здесь в 1983 г. и составил -89,2 ºС.</a:t>
            </a:r>
            <a:endParaRPr lang="ru-RU" sz="1200">
              <a:latin typeface="Thames"/>
            </a:endParaRPr>
          </a:p>
          <a:p>
            <a:pPr>
              <a:buNone/>
            </a:pPr>
            <a:r>
              <a:rPr lang="ru-RU" sz="1200" dirty="0">
                <a:latin typeface="Thames"/>
                <a:ea typeface="+mn-lt"/>
                <a:cs typeface="+mn-lt"/>
              </a:rPr>
              <a:t>Количество выпадающих осадков — минимальное, около 200 мм за весь год, они состоят только из снега. Это происходит из-за сильного холода, который сушит влагу, что позволяет называть антарктическую пустыню самим сухим местом на планете.</a:t>
            </a:r>
            <a:endParaRPr lang="ru-RU" sz="1200">
              <a:latin typeface="Thames"/>
            </a:endParaRPr>
          </a:p>
          <a:p>
            <a:pPr>
              <a:buNone/>
            </a:pPr>
            <a:r>
              <a:rPr lang="ru-RU" sz="1200" dirty="0">
                <a:latin typeface="Thames"/>
                <a:ea typeface="+mn-lt"/>
                <a:cs typeface="+mn-lt"/>
              </a:rPr>
              <a:t>Климат здесь имеет отличия: в центре материка осадков меньше (50 мм), более холодно, на побережье ветер менее интенсивный (до 90 м/с), а осадки составляют уже 300 мм в год. Ученые подсчитали, что количество замороженной воды в виде льда и снега в Антарктиде составляет 90 % от всего мирового запаса пресной воды.</a:t>
            </a:r>
            <a:endParaRPr lang="ru-RU" sz="1200">
              <a:latin typeface="Thames"/>
            </a:endParaRPr>
          </a:p>
          <a:p>
            <a:pPr marL="0" indent="0">
              <a:buNone/>
            </a:pPr>
            <a:endParaRPr lang="ru-RU" sz="1200" dirty="0">
              <a:latin typeface="Thames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039884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172BAC-14CB-E481-4F8C-6975870204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13" y="327026"/>
            <a:ext cx="3290887" cy="2287588"/>
          </a:xfrm>
        </p:spPr>
        <p:txBody>
          <a:bodyPr anchor="ctr">
            <a:normAutofit/>
          </a:bodyPr>
          <a:lstStyle/>
          <a:p>
            <a:r>
              <a:rPr lang="ru-RU" sz="2800" b="1" dirty="0">
                <a:latin typeface="Thames"/>
              </a:rPr>
              <a:t>Население материка</a:t>
            </a:r>
            <a:endParaRPr lang="ru-RU" sz="2800">
              <a:latin typeface="Thames"/>
            </a:endParaRPr>
          </a:p>
          <a:p>
            <a:endParaRPr lang="ru-RU" sz="2800" dirty="0">
              <a:latin typeface="Thames"/>
              <a:ea typeface="Calibri Light"/>
              <a:cs typeface="Calibri Light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F066B9A-8B30-44B4-3A58-097AA8B043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3982" y="327026"/>
            <a:ext cx="7485413" cy="228758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buNone/>
            </a:pPr>
            <a:r>
              <a:rPr lang="ru-RU" sz="1400" dirty="0">
                <a:latin typeface="Thames"/>
                <a:ea typeface="+mn-lt"/>
                <a:cs typeface="+mn-lt"/>
              </a:rPr>
              <a:t>В Антарктиде нет постоянно проживающего населения, по международному статусу она не относится ни к какому государству. На территории зоны антарктической пустыни расположены только научные станции, на которых ученые занимаются исследованиями. Иногда проводятся туристические или спортивные экспедиции.</a:t>
            </a:r>
            <a:endParaRPr lang="ru-RU" sz="1400">
              <a:latin typeface="Thames"/>
            </a:endParaRPr>
          </a:p>
          <a:p>
            <a:pPr>
              <a:buNone/>
            </a:pPr>
            <a:r>
              <a:rPr lang="ru-RU" sz="1400" dirty="0">
                <a:latin typeface="Thames"/>
                <a:ea typeface="+mn-lt"/>
                <a:cs typeface="+mn-lt"/>
              </a:rPr>
              <a:t>Количество ученых-исследователей, проживающий на научных станциях, в летнее время увеличивается до 4 тыс. человек, в зимнее — только 1 тыс. По историческим данным, первыми поселенцами здесь были американские, норвежские и британские китобои, проживавшие на острове Южная Георгия, однако с 1966 г. охота на китов находится под запретом.</a:t>
            </a:r>
            <a:endParaRPr lang="ru-RU" sz="1400">
              <a:latin typeface="Thames"/>
            </a:endParaRPr>
          </a:p>
          <a:p>
            <a:pPr marL="0" indent="0">
              <a:buNone/>
            </a:pPr>
            <a:endParaRPr lang="ru-RU" sz="1400" dirty="0">
              <a:latin typeface="Thames"/>
              <a:ea typeface="Calibri" panose="020F0502020204030204"/>
              <a:cs typeface="Calibri" panose="020F0502020204030204"/>
            </a:endParaRPr>
          </a:p>
        </p:txBody>
      </p:sp>
      <p:pic>
        <p:nvPicPr>
          <p:cNvPr id="4" name="Рисунок 3" descr="Изображение выглядит как на открытом воздухе, снег, небо, природа&#10;&#10;Автоматически созданное описание">
            <a:extLst>
              <a:ext uri="{FF2B5EF4-FFF2-40B4-BE49-F238E27FC236}">
                <a16:creationId xmlns:a16="http://schemas.microsoft.com/office/drawing/2014/main" id="{13C9D291-4332-E730-E64A-DE00C8445BD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0108"/>
          <a:stretch/>
        </p:blipFill>
        <p:spPr>
          <a:xfrm>
            <a:off x="-9168" y="2763151"/>
            <a:ext cx="12201168" cy="4093262"/>
          </a:xfrm>
          <a:custGeom>
            <a:avLst/>
            <a:gdLst/>
            <a:ahLst/>
            <a:cxnLst/>
            <a:rect l="l" t="t" r="r" b="b"/>
            <a:pathLst>
              <a:path w="12201168" h="4093262">
                <a:moveTo>
                  <a:pt x="12201168" y="0"/>
                </a:moveTo>
                <a:lnTo>
                  <a:pt x="12201168" y="4093262"/>
                </a:lnTo>
                <a:lnTo>
                  <a:pt x="0" y="4093262"/>
                </a:lnTo>
                <a:lnTo>
                  <a:pt x="0" y="49771"/>
                </a:lnTo>
                <a:lnTo>
                  <a:pt x="344880" y="64399"/>
                </a:lnTo>
                <a:cubicBezTo>
                  <a:pt x="3386438" y="213466"/>
                  <a:pt x="6427997" y="534535"/>
                  <a:pt x="9469555" y="167599"/>
                </a:cubicBezTo>
                <a:cubicBezTo>
                  <a:pt x="10229945" y="75865"/>
                  <a:pt x="10990334" y="27132"/>
                  <a:pt x="11750723" y="796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9280520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3" descr="Изображение выглядит как грибок, лишайник, риф, на открытом воздухе&#10;&#10;Автоматически созданное описание">
            <a:extLst>
              <a:ext uri="{FF2B5EF4-FFF2-40B4-BE49-F238E27FC236}">
                <a16:creationId xmlns:a16="http://schemas.microsoft.com/office/drawing/2014/main" id="{6886E756-F84A-7BAB-556F-D496800DD41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76" r="9558" b="-1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0D1770-9A69-BBAD-303D-9B21E322C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2687" y="580048"/>
            <a:ext cx="2952728" cy="1264912"/>
          </a:xfrm>
        </p:spPr>
        <p:txBody>
          <a:bodyPr>
            <a:normAutofit/>
          </a:bodyPr>
          <a:lstStyle/>
          <a:p>
            <a:r>
              <a:rPr lang="ru-RU" sz="2800" b="1" dirty="0">
                <a:latin typeface="Thames"/>
              </a:rPr>
              <a:t>Растительный мир</a:t>
            </a:r>
            <a:endParaRPr lang="ru-RU" sz="2800">
              <a:latin typeface="Thames"/>
            </a:endParaRPr>
          </a:p>
          <a:p>
            <a:endParaRPr lang="ru-RU" sz="2800" dirty="0">
              <a:latin typeface="Thames"/>
              <a:ea typeface="Calibri Light"/>
              <a:cs typeface="Calibri Light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C46A166-7F65-C02D-2C5C-5D07430712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07995" y="2434201"/>
            <a:ext cx="3822189" cy="3742762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>
              <a:buNone/>
            </a:pPr>
            <a:r>
              <a:rPr lang="ru-RU" sz="1400" dirty="0">
                <a:latin typeface="Thames"/>
                <a:ea typeface="+mn-lt"/>
                <a:cs typeface="+mn-lt"/>
              </a:rPr>
              <a:t>Растения антарктических пустынь относятся к тем, что появились миллионы лет назад, еще во времена существования континента Гондваны. Сейчас они ограничены несколькими видами мхов и лишайников, которые, по подсчетам ученых, имеют возраст более 5 тыс. лет.</a:t>
            </a:r>
            <a:endParaRPr lang="ru-RU" sz="1400">
              <a:latin typeface="Thames"/>
            </a:endParaRPr>
          </a:p>
          <a:p>
            <a:pPr>
              <a:buNone/>
            </a:pPr>
            <a:r>
              <a:rPr lang="ru-RU" sz="1400" dirty="0">
                <a:latin typeface="Thames"/>
                <a:ea typeface="+mn-lt"/>
                <a:cs typeface="+mn-lt"/>
              </a:rPr>
              <a:t>На территории полуострова и близлежащих островов найдены цветковые растения, а в пресной воде в оазисах живут сине-зеленые водоросли, которые образуют корку и покрывают дно водоемов.</a:t>
            </a:r>
            <a:endParaRPr lang="ru-RU" sz="1400">
              <a:latin typeface="Thames"/>
            </a:endParaRPr>
          </a:p>
          <a:p>
            <a:pPr>
              <a:buNone/>
            </a:pPr>
            <a:r>
              <a:rPr lang="ru-RU" sz="1400" dirty="0">
                <a:latin typeface="Thames"/>
                <a:ea typeface="+mn-lt"/>
                <a:cs typeface="+mn-lt"/>
              </a:rPr>
              <a:t>Количество видов лишайников составляет 200, а мхов здесь около 70. Водоросли обычно поселяются летом при </a:t>
            </a:r>
            <a:r>
              <a:rPr lang="ru-RU" sz="1400" err="1">
                <a:latin typeface="Thames"/>
                <a:ea typeface="+mn-lt"/>
                <a:cs typeface="+mn-lt"/>
              </a:rPr>
              <a:t>подтаивании</a:t>
            </a:r>
            <a:r>
              <a:rPr lang="ru-RU" sz="1400" dirty="0">
                <a:latin typeface="Thames"/>
                <a:ea typeface="+mn-lt"/>
                <a:cs typeface="+mn-lt"/>
              </a:rPr>
              <a:t> снега и образовании небольших водоемов, причем они могут быть разнообразных цветов, создавая яркие разноцветные пятна, что напоминает издали лужайки.</a:t>
            </a:r>
            <a:endParaRPr lang="ru-RU" sz="1400">
              <a:latin typeface="Thames"/>
            </a:endParaRPr>
          </a:p>
          <a:p>
            <a:pPr marL="0" indent="0">
              <a:buNone/>
            </a:pPr>
            <a:br>
              <a:rPr lang="en-US" sz="1100" dirty="0"/>
            </a:br>
            <a:endParaRPr lang="en-US" sz="1400">
              <a:latin typeface="Thames"/>
            </a:endParaRPr>
          </a:p>
        </p:txBody>
      </p:sp>
    </p:spTree>
    <p:extLst>
      <p:ext uri="{BB962C8B-B14F-4D97-AF65-F5344CB8AC3E}">
        <p14:creationId xmlns:p14="http://schemas.microsoft.com/office/powerpoint/2010/main" val="23144350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F90786E-B72D-4C32-BDCE-A170B00782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E46F2E7-848F-4A6C-A098-4764FDEA77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Рисунок 3" descr="Изображение выглядит как вредное насекомое, членистоногие, Паразит, насекомое&#10;&#10;Автоматически созданное описание">
            <a:extLst>
              <a:ext uri="{FF2B5EF4-FFF2-40B4-BE49-F238E27FC236}">
                <a16:creationId xmlns:a16="http://schemas.microsoft.com/office/drawing/2014/main" id="{CC24E2A6-890A-B32F-53FB-BD4B8B156B8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</a:blip>
          <a:srcRect r="8444" b="-1"/>
          <a:stretch/>
        </p:blipFill>
        <p:spPr>
          <a:xfrm>
            <a:off x="-1" y="10"/>
            <a:ext cx="12192001" cy="685799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7FDC1F-F800-39B4-4714-94BAE4683C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045" y="548108"/>
            <a:ext cx="5155261" cy="4072044"/>
          </a:xfrm>
        </p:spPr>
        <p:txBody>
          <a:bodyPr anchor="t">
            <a:normAutofit/>
          </a:bodyPr>
          <a:lstStyle/>
          <a:p>
            <a:r>
              <a:rPr lang="ru-RU" sz="2800" b="1" dirty="0">
                <a:solidFill>
                  <a:srgbClr val="FFFFFF"/>
                </a:solidFill>
                <a:latin typeface="Thames"/>
              </a:rPr>
              <a:t>Животные ледяной пустыни</a:t>
            </a:r>
            <a:endParaRPr lang="ru-RU" sz="2800" dirty="0">
              <a:solidFill>
                <a:srgbClr val="FFFFFF"/>
              </a:solidFill>
              <a:latin typeface="Thames"/>
            </a:endParaRPr>
          </a:p>
          <a:p>
            <a:endParaRPr lang="ru-RU" sz="2800" dirty="0">
              <a:solidFill>
                <a:srgbClr val="FFFFFF"/>
              </a:solidFill>
              <a:latin typeface="Thames"/>
              <a:ea typeface="Calibri Light"/>
              <a:cs typeface="Calibri Light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38E3F4F-0064-AB3B-04FE-9B9B7EC33C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23294" y="2814566"/>
            <a:ext cx="5170861" cy="4072043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None/>
            </a:pPr>
            <a:r>
              <a:rPr lang="ru-RU" sz="1800" dirty="0">
                <a:solidFill>
                  <a:srgbClr val="FFFFFF"/>
                </a:solidFill>
                <a:latin typeface="Thames"/>
                <a:ea typeface="+mn-lt"/>
                <a:cs typeface="+mn-lt"/>
              </a:rPr>
              <a:t>Фауна Антарктиды очень бедна вследствие холодного климата и недостатка пищи. Животные обитают только в местах, где есть растения или зоопланктон в океане, и делятся на 2 группы: наземные и обитающие в воде.</a:t>
            </a:r>
            <a:endParaRPr lang="ru-RU" sz="1800">
              <a:solidFill>
                <a:srgbClr val="FFFFFF"/>
              </a:solidFill>
              <a:latin typeface="Thames"/>
            </a:endParaRPr>
          </a:p>
          <a:p>
            <a:pPr>
              <a:buNone/>
            </a:pPr>
            <a:r>
              <a:rPr lang="ru-RU" sz="1800" dirty="0">
                <a:solidFill>
                  <a:srgbClr val="FFFFFF"/>
                </a:solidFill>
                <a:latin typeface="Thames"/>
                <a:ea typeface="+mn-lt"/>
                <a:cs typeface="+mn-lt"/>
              </a:rPr>
              <a:t>Летающих насекомых нет, потому что из-за сильного холодного ветра они не могут подняться в воздух. Однако в оазисах встречаются мелкие клещи, а также бескрылые мухи и ногохвостки. Только в этом районе живет бескрылая мошка, являющаяся самым большим наземным животным антарктической пустыни — это </a:t>
            </a:r>
            <a:r>
              <a:rPr lang="ru-RU" sz="1800" i="1" err="1">
                <a:solidFill>
                  <a:srgbClr val="FFFFFF"/>
                </a:solidFill>
                <a:latin typeface="Thames"/>
                <a:ea typeface="+mn-lt"/>
                <a:cs typeface="+mn-lt"/>
              </a:rPr>
              <a:t>Belgica</a:t>
            </a:r>
            <a:r>
              <a:rPr lang="ru-RU" sz="1800" i="1" dirty="0">
                <a:solidFill>
                  <a:srgbClr val="FFFFFF"/>
                </a:solidFill>
                <a:latin typeface="Thames"/>
                <a:ea typeface="+mn-lt"/>
                <a:cs typeface="+mn-lt"/>
              </a:rPr>
              <a:t> </a:t>
            </a:r>
            <a:r>
              <a:rPr lang="ru-RU" sz="1800" i="1" err="1">
                <a:solidFill>
                  <a:srgbClr val="FFFFFF"/>
                </a:solidFill>
                <a:latin typeface="Thames"/>
                <a:ea typeface="+mn-lt"/>
                <a:cs typeface="+mn-lt"/>
              </a:rPr>
              <a:t>Antarctica</a:t>
            </a:r>
            <a:r>
              <a:rPr lang="ru-RU" sz="1800" dirty="0">
                <a:solidFill>
                  <a:srgbClr val="FFFFFF"/>
                </a:solidFill>
                <a:latin typeface="Thames"/>
                <a:ea typeface="+mn-lt"/>
                <a:cs typeface="+mn-lt"/>
              </a:rPr>
              <a:t> размером 10-11 мм .</a:t>
            </a:r>
            <a:endParaRPr lang="ru-RU" sz="1800">
              <a:solidFill>
                <a:srgbClr val="FFFFFF"/>
              </a:solidFill>
              <a:latin typeface="Thames"/>
            </a:endParaRPr>
          </a:p>
          <a:p>
            <a:pPr marL="0" indent="0">
              <a:buNone/>
            </a:pPr>
            <a:endParaRPr lang="ru-RU" sz="1800" dirty="0">
              <a:solidFill>
                <a:srgbClr val="FFFFFF"/>
              </a:solidFill>
              <a:latin typeface="Thames"/>
              <a:ea typeface="Calibri" panose="020F0502020204030204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5455923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EEB8ED6-9142-4A11-B029-18DDE98C49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4BE2A1-E4BA-FE26-4813-93B1E8E80A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288784"/>
          </a:xfrm>
        </p:spPr>
        <p:txBody>
          <a:bodyPr>
            <a:normAutofit/>
          </a:bodyPr>
          <a:lstStyle/>
          <a:p>
            <a:r>
              <a:rPr lang="ru-RU" sz="2800" b="1" dirty="0">
                <a:latin typeface="Thames"/>
              </a:rPr>
              <a:t>Животные Антарктиды</a:t>
            </a:r>
            <a:endParaRPr lang="ru-RU" sz="2800">
              <a:latin typeface="Thames"/>
            </a:endParaRPr>
          </a:p>
          <a:p>
            <a:endParaRPr lang="ru-RU" sz="2800" dirty="0">
              <a:latin typeface="Thames"/>
              <a:ea typeface="Calibri Light"/>
              <a:cs typeface="Calibri Light"/>
            </a:endParaRPr>
          </a:p>
        </p:txBody>
      </p:sp>
      <p:pic>
        <p:nvPicPr>
          <p:cNvPr id="4" name="Рисунок 3" descr="Изображение выглядит как птица, водоплавающая птица, пингвин, Нелетающая птица&#10;&#10;Автоматически созданное описание">
            <a:extLst>
              <a:ext uri="{FF2B5EF4-FFF2-40B4-BE49-F238E27FC236}">
                <a16:creationId xmlns:a16="http://schemas.microsoft.com/office/drawing/2014/main" id="{B27C4BF5-AD66-405D-FDFF-5B5C6E59DF4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373" r="2" b="2"/>
          <a:stretch/>
        </p:blipFill>
        <p:spPr>
          <a:xfrm>
            <a:off x="838200" y="1825625"/>
            <a:ext cx="6151651" cy="4303465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3EC203ED-A802-37F5-4C1C-128F6A32EE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01790" y="1014779"/>
            <a:ext cx="3800856" cy="4303464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None/>
            </a:pPr>
            <a:r>
              <a:rPr lang="ru-RU" sz="1400" dirty="0">
                <a:latin typeface="Thames"/>
                <a:ea typeface="+mn-lt"/>
                <a:cs typeface="+mn-lt"/>
              </a:rPr>
              <a:t>Животный мир Антарктиды также довольно ограничен и присутствует в основном в прибрежной зоне:</a:t>
            </a:r>
            <a:endParaRPr lang="ru-RU" sz="1400">
              <a:latin typeface="Thames"/>
            </a:endParaRPr>
          </a:p>
          <a:p>
            <a:pPr>
              <a:buFont typeface="Arial"/>
              <a:buChar char="•"/>
            </a:pPr>
            <a:r>
              <a:rPr lang="ru-RU" sz="1400" dirty="0">
                <a:latin typeface="Thames"/>
                <a:ea typeface="+mn-lt"/>
                <a:cs typeface="+mn-lt"/>
              </a:rPr>
              <a:t>пингвины 17 видов: Адели, императорские и др.;</a:t>
            </a:r>
            <a:endParaRPr lang="ru-RU" sz="1400" dirty="0">
              <a:latin typeface="Thames"/>
            </a:endParaRPr>
          </a:p>
          <a:p>
            <a:pPr>
              <a:buFont typeface="Arial"/>
              <a:buChar char="•"/>
            </a:pPr>
            <a:r>
              <a:rPr lang="ru-RU" sz="1400" dirty="0">
                <a:latin typeface="Thames"/>
                <a:ea typeface="+mn-lt"/>
                <a:cs typeface="+mn-lt"/>
              </a:rPr>
              <a:t>тюлени: Уэдделла (длиной до 3 м), крабоеды и хищный тюлень-леопард (достигает 4 м, шкура окрашена пятнами), морской лев, тюлени Росса (наделенные вокальными данными);</a:t>
            </a:r>
            <a:endParaRPr lang="ru-RU" sz="1400">
              <a:latin typeface="Thames"/>
            </a:endParaRPr>
          </a:p>
          <a:p>
            <a:pPr>
              <a:buFont typeface="Arial"/>
              <a:buChar char="•"/>
            </a:pPr>
            <a:r>
              <a:rPr lang="ru-RU" sz="1400" dirty="0">
                <a:latin typeface="Thames"/>
                <a:ea typeface="+mn-lt"/>
                <a:cs typeface="+mn-lt"/>
              </a:rPr>
              <a:t>в океане живут киты, питающиеся мелкими ракообразными, и ледяные рыбы;</a:t>
            </a:r>
            <a:endParaRPr lang="ru-RU" sz="1400">
              <a:latin typeface="Thames"/>
            </a:endParaRPr>
          </a:p>
          <a:p>
            <a:pPr>
              <a:buFont typeface="Arial"/>
              <a:buChar char="•"/>
            </a:pPr>
            <a:r>
              <a:rPr lang="ru-RU" sz="1400" dirty="0">
                <a:latin typeface="Thames"/>
                <a:ea typeface="+mn-lt"/>
                <a:cs typeface="+mn-lt"/>
              </a:rPr>
              <a:t>огромные медузы, достигающие 150 кг веса;</a:t>
            </a:r>
            <a:endParaRPr lang="ru-RU" sz="1400">
              <a:latin typeface="Thames"/>
            </a:endParaRPr>
          </a:p>
          <a:p>
            <a:pPr>
              <a:buFont typeface="Arial"/>
              <a:buChar char="•"/>
            </a:pPr>
            <a:r>
              <a:rPr lang="ru-RU" sz="1400" dirty="0">
                <a:latin typeface="Thames"/>
                <a:ea typeface="+mn-lt"/>
                <a:cs typeface="+mn-lt"/>
              </a:rPr>
              <a:t>некоторые птицы поселяются здесь летом, создавая гнезда и выращивая птенцов: чайки, альбатросы, белая ржанка, бакланы, большой конек, буревестники, шилохвость.</a:t>
            </a:r>
            <a:endParaRPr lang="ru-RU" sz="1400">
              <a:latin typeface="Thames"/>
            </a:endParaRPr>
          </a:p>
          <a:p>
            <a:pPr indent="0">
              <a:buNone/>
            </a:pPr>
            <a:r>
              <a:rPr lang="ru-RU" sz="1400" dirty="0">
                <a:latin typeface="Thames"/>
                <a:ea typeface="+mn-lt"/>
                <a:cs typeface="+mn-lt"/>
              </a:rPr>
              <a:t>Самый представительный вид животных — это пингвины, из которых наиболее распространены императорские, проживающие на побережье материка. Рост этих красавцев может достигать человеческого (160 см), а вес — 60 кг.</a:t>
            </a:r>
            <a:endParaRPr lang="ru-RU" sz="1400">
              <a:latin typeface="Thames"/>
            </a:endParaRPr>
          </a:p>
          <a:p>
            <a:pPr marL="0" indent="0">
              <a:buNone/>
            </a:pPr>
            <a:endParaRPr lang="ru-RU" sz="1400" dirty="0">
              <a:latin typeface="Thames"/>
              <a:ea typeface="Calibri" panose="020F0502020204030204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243461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Человек, держащий компас">
            <a:extLst>
              <a:ext uri="{FF2B5EF4-FFF2-40B4-BE49-F238E27FC236}">
                <a16:creationId xmlns:a16="http://schemas.microsoft.com/office/drawing/2014/main" id="{24A7B9B5-57BD-A745-4E34-B206A234A47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021" b="-3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7CF6AB6-6816-289E-6F95-C3A604D666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893" y="2561201"/>
            <a:ext cx="2630343" cy="258022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ru-RU" sz="3600" dirty="0">
                <a:latin typeface="Thames"/>
                <a:ea typeface="Calibri" panose="020F0502020204030204"/>
                <a:cs typeface="Calibri" panose="020F0502020204030204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5320440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Изображение выглядит как облако, пейзаж, природа, снег&#10;&#10;Автоматически созданное описание">
            <a:extLst>
              <a:ext uri="{FF2B5EF4-FFF2-40B4-BE49-F238E27FC236}">
                <a16:creationId xmlns:a16="http://schemas.microsoft.com/office/drawing/2014/main" id="{E23D85C9-3FC9-10C8-4A95-EFE661C6B2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245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1807B0-FDBB-49B8-C906-37F7066682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1700" err="1">
                <a:solidFill>
                  <a:schemeClr val="tx1">
                    <a:lumMod val="85000"/>
                    <a:lumOff val="15000"/>
                  </a:schemeClr>
                </a:solidFill>
                <a:latin typeface="Thames"/>
              </a:rPr>
              <a:t>Особенность</a:t>
            </a:r>
            <a:r>
              <a:rPr lang="en-US" sz="1700" dirty="0">
                <a:solidFill>
                  <a:schemeClr val="tx1">
                    <a:lumMod val="85000"/>
                    <a:lumOff val="15000"/>
                  </a:schemeClr>
                </a:solidFill>
                <a:latin typeface="Thames"/>
              </a:rPr>
              <a:t> </a:t>
            </a:r>
            <a:r>
              <a:rPr lang="en-US" sz="1700" err="1">
                <a:solidFill>
                  <a:schemeClr val="tx1">
                    <a:lumMod val="85000"/>
                    <a:lumOff val="15000"/>
                  </a:schemeClr>
                </a:solidFill>
                <a:latin typeface="Thames"/>
              </a:rPr>
              <a:t>этой</a:t>
            </a:r>
            <a:r>
              <a:rPr lang="en-US" sz="1700" dirty="0">
                <a:solidFill>
                  <a:schemeClr val="tx1">
                    <a:lumMod val="85000"/>
                    <a:lumOff val="15000"/>
                  </a:schemeClr>
                </a:solidFill>
                <a:latin typeface="Thames"/>
              </a:rPr>
              <a:t> </a:t>
            </a:r>
            <a:r>
              <a:rPr lang="en-US" sz="1700" err="1">
                <a:solidFill>
                  <a:schemeClr val="tx1">
                    <a:lumMod val="85000"/>
                    <a:lumOff val="15000"/>
                  </a:schemeClr>
                </a:solidFill>
                <a:latin typeface="Thames"/>
              </a:rPr>
              <a:t>природной</a:t>
            </a:r>
            <a:r>
              <a:rPr lang="en-US" sz="1700" dirty="0">
                <a:solidFill>
                  <a:schemeClr val="tx1">
                    <a:lumMod val="85000"/>
                    <a:lumOff val="15000"/>
                  </a:schemeClr>
                </a:solidFill>
                <a:latin typeface="Thames"/>
              </a:rPr>
              <a:t> </a:t>
            </a:r>
            <a:r>
              <a:rPr lang="en-US" sz="1700" err="1">
                <a:solidFill>
                  <a:schemeClr val="tx1">
                    <a:lumMod val="85000"/>
                    <a:lumOff val="15000"/>
                  </a:schemeClr>
                </a:solidFill>
                <a:latin typeface="Thames"/>
              </a:rPr>
              <a:t>зоны</a:t>
            </a:r>
            <a:r>
              <a:rPr lang="en-US" sz="1700" dirty="0">
                <a:solidFill>
                  <a:schemeClr val="tx1">
                    <a:lumMod val="85000"/>
                    <a:lumOff val="15000"/>
                  </a:schemeClr>
                </a:solidFill>
                <a:latin typeface="Thames"/>
              </a:rPr>
              <a:t> — </a:t>
            </a:r>
            <a:r>
              <a:rPr lang="en-US" sz="1700" err="1">
                <a:solidFill>
                  <a:schemeClr val="tx1">
                    <a:lumMod val="85000"/>
                    <a:lumOff val="15000"/>
                  </a:schemeClr>
                </a:solidFill>
                <a:latin typeface="Thames"/>
              </a:rPr>
              <a:t>огромное</a:t>
            </a:r>
            <a:r>
              <a:rPr lang="en-US" sz="1700" dirty="0">
                <a:solidFill>
                  <a:schemeClr val="tx1">
                    <a:lumMod val="85000"/>
                    <a:lumOff val="15000"/>
                  </a:schemeClr>
                </a:solidFill>
                <a:latin typeface="Thames"/>
              </a:rPr>
              <a:t> </a:t>
            </a:r>
            <a:r>
              <a:rPr lang="en-US" sz="1700" err="1">
                <a:solidFill>
                  <a:schemeClr val="tx1">
                    <a:lumMod val="85000"/>
                    <a:lumOff val="15000"/>
                  </a:schemeClr>
                </a:solidFill>
                <a:latin typeface="Thames"/>
              </a:rPr>
              <a:t>количество</a:t>
            </a:r>
            <a:r>
              <a:rPr lang="en-US" sz="1700" dirty="0">
                <a:solidFill>
                  <a:schemeClr val="tx1">
                    <a:lumMod val="85000"/>
                    <a:lumOff val="15000"/>
                  </a:schemeClr>
                </a:solidFill>
                <a:latin typeface="Thames"/>
              </a:rPr>
              <a:t> </a:t>
            </a:r>
            <a:r>
              <a:rPr lang="en-US" sz="1700" err="1">
                <a:solidFill>
                  <a:schemeClr val="tx1">
                    <a:lumMod val="85000"/>
                    <a:lumOff val="15000"/>
                  </a:schemeClr>
                </a:solidFill>
                <a:latin typeface="Thames"/>
              </a:rPr>
              <a:t>снега</a:t>
            </a:r>
            <a:r>
              <a:rPr lang="en-US" sz="1700" dirty="0">
                <a:solidFill>
                  <a:schemeClr val="tx1">
                    <a:lumMod val="85000"/>
                    <a:lumOff val="15000"/>
                  </a:schemeClr>
                </a:solidFill>
                <a:latin typeface="Thames"/>
              </a:rPr>
              <a:t> и </a:t>
            </a:r>
            <a:r>
              <a:rPr lang="en-US" sz="1700" err="1">
                <a:solidFill>
                  <a:schemeClr val="tx1">
                    <a:lumMod val="85000"/>
                    <a:lumOff val="15000"/>
                  </a:schemeClr>
                </a:solidFill>
                <a:latin typeface="Thames"/>
              </a:rPr>
              <a:t>льда</a:t>
            </a:r>
            <a:r>
              <a:rPr lang="en-US" sz="1700" dirty="0">
                <a:solidFill>
                  <a:schemeClr val="tx1">
                    <a:lumMod val="85000"/>
                    <a:lumOff val="15000"/>
                  </a:schemeClr>
                </a:solidFill>
                <a:latin typeface="Thames"/>
              </a:rPr>
              <a:t>, </a:t>
            </a:r>
            <a:r>
              <a:rPr lang="en-US" sz="1700" err="1">
                <a:solidFill>
                  <a:schemeClr val="tx1">
                    <a:lumMod val="85000"/>
                    <a:lumOff val="15000"/>
                  </a:schemeClr>
                </a:solidFill>
                <a:latin typeface="Thames"/>
              </a:rPr>
              <a:t>которое</a:t>
            </a:r>
            <a:r>
              <a:rPr lang="en-US" sz="1700" dirty="0">
                <a:solidFill>
                  <a:schemeClr val="tx1">
                    <a:lumMod val="85000"/>
                    <a:lumOff val="15000"/>
                  </a:schemeClr>
                </a:solidFill>
                <a:latin typeface="Thames"/>
              </a:rPr>
              <a:t> </a:t>
            </a:r>
            <a:r>
              <a:rPr lang="en-US" sz="1700" err="1">
                <a:solidFill>
                  <a:schemeClr val="tx1">
                    <a:lumMod val="85000"/>
                    <a:lumOff val="15000"/>
                  </a:schemeClr>
                </a:solidFill>
                <a:latin typeface="Thames"/>
              </a:rPr>
              <a:t>не</a:t>
            </a:r>
            <a:r>
              <a:rPr lang="en-US" sz="1700" dirty="0">
                <a:solidFill>
                  <a:schemeClr val="tx1">
                    <a:lumMod val="85000"/>
                    <a:lumOff val="15000"/>
                  </a:schemeClr>
                </a:solidFill>
                <a:latin typeface="Thames"/>
              </a:rPr>
              <a:t> </a:t>
            </a:r>
            <a:r>
              <a:rPr lang="en-US" sz="1700" err="1">
                <a:solidFill>
                  <a:schemeClr val="tx1">
                    <a:lumMod val="85000"/>
                    <a:lumOff val="15000"/>
                  </a:schemeClr>
                </a:solidFill>
                <a:latin typeface="Thames"/>
              </a:rPr>
              <a:t>тает</a:t>
            </a:r>
            <a:r>
              <a:rPr lang="en-US" sz="1700" dirty="0">
                <a:solidFill>
                  <a:schemeClr val="tx1">
                    <a:lumMod val="85000"/>
                    <a:lumOff val="15000"/>
                  </a:schemeClr>
                </a:solidFill>
                <a:latin typeface="Thames"/>
              </a:rPr>
              <a:t> </a:t>
            </a:r>
            <a:r>
              <a:rPr lang="en-US" sz="1700" err="1">
                <a:solidFill>
                  <a:schemeClr val="tx1">
                    <a:lumMod val="85000"/>
                    <a:lumOff val="15000"/>
                  </a:schemeClr>
                </a:solidFill>
                <a:latin typeface="Thames"/>
              </a:rPr>
              <a:t>на</a:t>
            </a:r>
            <a:r>
              <a:rPr lang="en-US" sz="1700" dirty="0">
                <a:solidFill>
                  <a:schemeClr val="tx1">
                    <a:lumMod val="85000"/>
                    <a:lumOff val="15000"/>
                  </a:schemeClr>
                </a:solidFill>
                <a:latin typeface="Thames"/>
              </a:rPr>
              <a:t> </a:t>
            </a:r>
            <a:r>
              <a:rPr lang="en-US" sz="1700" err="1">
                <a:solidFill>
                  <a:schemeClr val="tx1">
                    <a:lumMod val="85000"/>
                    <a:lumOff val="15000"/>
                  </a:schemeClr>
                </a:solidFill>
                <a:latin typeface="Thames"/>
              </a:rPr>
              <a:t>протяжении</a:t>
            </a:r>
            <a:r>
              <a:rPr lang="en-US" sz="1700" dirty="0">
                <a:solidFill>
                  <a:schemeClr val="tx1">
                    <a:lumMod val="85000"/>
                    <a:lumOff val="15000"/>
                  </a:schemeClr>
                </a:solidFill>
                <a:latin typeface="Thames"/>
              </a:rPr>
              <a:t> </a:t>
            </a:r>
            <a:r>
              <a:rPr lang="en-US" sz="1700" err="1">
                <a:solidFill>
                  <a:schemeClr val="tx1">
                    <a:lumMod val="85000"/>
                    <a:lumOff val="15000"/>
                  </a:schemeClr>
                </a:solidFill>
                <a:latin typeface="Thames"/>
              </a:rPr>
              <a:t>года</a:t>
            </a:r>
            <a:r>
              <a:rPr lang="en-US" sz="1700" dirty="0">
                <a:solidFill>
                  <a:schemeClr val="tx1">
                    <a:lumMod val="85000"/>
                    <a:lumOff val="15000"/>
                  </a:schemeClr>
                </a:solidFill>
                <a:latin typeface="Thames"/>
              </a:rPr>
              <a:t>. </a:t>
            </a:r>
            <a:r>
              <a:rPr lang="en-US" sz="1700" err="1">
                <a:solidFill>
                  <a:schemeClr val="tx1">
                    <a:lumMod val="85000"/>
                    <a:lumOff val="15000"/>
                  </a:schemeClr>
                </a:solidFill>
                <a:latin typeface="Thames"/>
              </a:rPr>
              <a:t>Арктические</a:t>
            </a:r>
            <a:r>
              <a:rPr lang="en-US" sz="1700" dirty="0">
                <a:solidFill>
                  <a:schemeClr val="tx1">
                    <a:lumMod val="85000"/>
                    <a:lumOff val="15000"/>
                  </a:schemeClr>
                </a:solidFill>
                <a:latin typeface="Thames"/>
              </a:rPr>
              <a:t> </a:t>
            </a:r>
            <a:r>
              <a:rPr lang="en-US" sz="1700" err="1">
                <a:solidFill>
                  <a:schemeClr val="tx1">
                    <a:lumMod val="85000"/>
                    <a:lumOff val="15000"/>
                  </a:schemeClr>
                </a:solidFill>
                <a:latin typeface="Thames"/>
              </a:rPr>
              <a:t>пустыни</a:t>
            </a:r>
            <a:r>
              <a:rPr lang="en-US" sz="1700" dirty="0">
                <a:solidFill>
                  <a:schemeClr val="tx1">
                    <a:lumMod val="85000"/>
                    <a:lumOff val="15000"/>
                  </a:schemeClr>
                </a:solidFill>
                <a:latin typeface="Thames"/>
              </a:rPr>
              <a:t> </a:t>
            </a:r>
            <a:r>
              <a:rPr lang="en-US" sz="1700" err="1">
                <a:solidFill>
                  <a:schemeClr val="tx1">
                    <a:lumMod val="85000"/>
                    <a:lumOff val="15000"/>
                  </a:schemeClr>
                </a:solidFill>
                <a:latin typeface="Thames"/>
              </a:rPr>
              <a:t>отличаются</a:t>
            </a:r>
            <a:r>
              <a:rPr lang="en-US" sz="1700" dirty="0">
                <a:solidFill>
                  <a:schemeClr val="tx1">
                    <a:lumMod val="85000"/>
                    <a:lumOff val="15000"/>
                  </a:schemeClr>
                </a:solidFill>
                <a:latin typeface="Thames"/>
              </a:rPr>
              <a:t> </a:t>
            </a:r>
            <a:r>
              <a:rPr lang="en-US" sz="1700" err="1">
                <a:solidFill>
                  <a:schemeClr val="tx1">
                    <a:lumMod val="85000"/>
                    <a:lumOff val="15000"/>
                  </a:schemeClr>
                </a:solidFill>
                <a:latin typeface="Thames"/>
              </a:rPr>
              <a:t>практически</a:t>
            </a:r>
            <a:r>
              <a:rPr lang="en-US" sz="1700" dirty="0">
                <a:solidFill>
                  <a:schemeClr val="tx1">
                    <a:lumMod val="85000"/>
                    <a:lumOff val="15000"/>
                  </a:schemeClr>
                </a:solidFill>
                <a:latin typeface="Thames"/>
              </a:rPr>
              <a:t> </a:t>
            </a:r>
            <a:r>
              <a:rPr lang="en-US" sz="1700" err="1">
                <a:solidFill>
                  <a:schemeClr val="tx1">
                    <a:lumMod val="85000"/>
                    <a:lumOff val="15000"/>
                  </a:schemeClr>
                </a:solidFill>
                <a:latin typeface="Thames"/>
              </a:rPr>
              <a:t>полным</a:t>
            </a:r>
            <a:r>
              <a:rPr lang="en-US" sz="1700" dirty="0">
                <a:solidFill>
                  <a:schemeClr val="tx1">
                    <a:lumMod val="85000"/>
                    <a:lumOff val="15000"/>
                  </a:schemeClr>
                </a:solidFill>
                <a:latin typeface="Thames"/>
              </a:rPr>
              <a:t> </a:t>
            </a:r>
            <a:r>
              <a:rPr lang="en-US" sz="1700" err="1">
                <a:solidFill>
                  <a:schemeClr val="tx1">
                    <a:lumMod val="85000"/>
                    <a:lumOff val="15000"/>
                  </a:schemeClr>
                </a:solidFill>
                <a:latin typeface="Thames"/>
              </a:rPr>
              <a:t>отсутствием</a:t>
            </a:r>
            <a:r>
              <a:rPr lang="en-US" sz="1700" dirty="0">
                <a:solidFill>
                  <a:schemeClr val="tx1">
                    <a:lumMod val="85000"/>
                    <a:lumOff val="15000"/>
                  </a:schemeClr>
                </a:solidFill>
                <a:latin typeface="Thames"/>
              </a:rPr>
              <a:t> </a:t>
            </a:r>
            <a:r>
              <a:rPr lang="en-US" sz="1700" err="1">
                <a:solidFill>
                  <a:schemeClr val="tx1">
                    <a:lumMod val="85000"/>
                    <a:lumOff val="15000"/>
                  </a:schemeClr>
                </a:solidFill>
                <a:latin typeface="Thames"/>
              </a:rPr>
              <a:t>болот</a:t>
            </a:r>
            <a:r>
              <a:rPr lang="en-US" sz="1700" dirty="0">
                <a:solidFill>
                  <a:schemeClr val="tx1">
                    <a:lumMod val="85000"/>
                    <a:lumOff val="15000"/>
                  </a:schemeClr>
                </a:solidFill>
                <a:latin typeface="Thames"/>
              </a:rPr>
              <a:t> и </a:t>
            </a:r>
            <a:r>
              <a:rPr lang="en-US" sz="1700" err="1">
                <a:solidFill>
                  <a:schemeClr val="tx1">
                    <a:lumMod val="85000"/>
                    <a:lumOff val="15000"/>
                  </a:schemeClr>
                </a:solidFill>
                <a:latin typeface="Thames"/>
              </a:rPr>
              <a:t>очень</a:t>
            </a:r>
            <a:r>
              <a:rPr lang="en-US" sz="1700" dirty="0">
                <a:solidFill>
                  <a:schemeClr val="tx1">
                    <a:lumMod val="85000"/>
                    <a:lumOff val="15000"/>
                  </a:schemeClr>
                </a:solidFill>
                <a:latin typeface="Thames"/>
              </a:rPr>
              <a:t> </a:t>
            </a:r>
            <a:r>
              <a:rPr lang="en-US" sz="1700" err="1">
                <a:solidFill>
                  <a:schemeClr val="tx1">
                    <a:lumMod val="85000"/>
                    <a:lumOff val="15000"/>
                  </a:schemeClr>
                </a:solidFill>
                <a:latin typeface="Thames"/>
              </a:rPr>
              <a:t>малым</a:t>
            </a:r>
            <a:r>
              <a:rPr lang="en-US" sz="1700" dirty="0">
                <a:solidFill>
                  <a:schemeClr val="tx1">
                    <a:lumMod val="85000"/>
                    <a:lumOff val="15000"/>
                  </a:schemeClr>
                </a:solidFill>
                <a:latin typeface="Thames"/>
              </a:rPr>
              <a:t> </a:t>
            </a:r>
            <a:r>
              <a:rPr lang="en-US" sz="1700" err="1">
                <a:solidFill>
                  <a:schemeClr val="tx1">
                    <a:lumMod val="85000"/>
                    <a:lumOff val="15000"/>
                  </a:schemeClr>
                </a:solidFill>
                <a:latin typeface="Thames"/>
              </a:rPr>
              <a:t>числом</a:t>
            </a:r>
            <a:r>
              <a:rPr lang="en-US" sz="1700" dirty="0">
                <a:solidFill>
                  <a:schemeClr val="tx1">
                    <a:lumMod val="85000"/>
                    <a:lumOff val="15000"/>
                  </a:schemeClr>
                </a:solidFill>
                <a:latin typeface="Thames"/>
              </a:rPr>
              <a:t> </a:t>
            </a:r>
            <a:r>
              <a:rPr lang="en-US" sz="1700" err="1">
                <a:solidFill>
                  <a:schemeClr val="tx1">
                    <a:lumMod val="85000"/>
                    <a:lumOff val="15000"/>
                  </a:schemeClr>
                </a:solidFill>
                <a:latin typeface="Thames"/>
              </a:rPr>
              <a:t>озер</a:t>
            </a:r>
            <a:r>
              <a:rPr lang="en-US" sz="1700" dirty="0">
                <a:solidFill>
                  <a:schemeClr val="tx1">
                    <a:lumMod val="85000"/>
                    <a:lumOff val="15000"/>
                  </a:schemeClr>
                </a:solidFill>
                <a:latin typeface="Thames"/>
              </a:rPr>
              <a:t>.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72089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3" descr="Изображение выглядит как небо, северное сияние, природа, звезда&#10;&#10;Автоматически созданное описание">
            <a:extLst>
              <a:ext uri="{FF2B5EF4-FFF2-40B4-BE49-F238E27FC236}">
                <a16:creationId xmlns:a16="http://schemas.microsoft.com/office/drawing/2014/main" id="{08853A0B-CFE3-D7DF-1E5C-50960924356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39" r="4609" b="2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564736-FFFF-D4F6-3AB9-2DA7036C8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9610" y="306510"/>
            <a:ext cx="3822189" cy="1899912"/>
          </a:xfrm>
        </p:spPr>
        <p:txBody>
          <a:bodyPr>
            <a:normAutofit/>
          </a:bodyPr>
          <a:lstStyle/>
          <a:p>
            <a:r>
              <a:rPr lang="ru-RU" sz="2800" b="1" dirty="0">
                <a:latin typeface="Thames"/>
              </a:rPr>
              <a:t>Географическое положение</a:t>
            </a:r>
            <a:endParaRPr lang="ru-RU" sz="2800" dirty="0">
              <a:latin typeface="Thames"/>
            </a:endParaRPr>
          </a:p>
          <a:p>
            <a:endParaRPr lang="ru-RU" sz="2800" dirty="0">
              <a:latin typeface="Thames"/>
              <a:ea typeface="Calibri Light"/>
              <a:cs typeface="Calibri Light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812BBBF-FAF5-A803-BD70-A06EDBA947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34456" y="2434201"/>
            <a:ext cx="3822189" cy="374276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ru-RU" sz="1800" dirty="0">
                <a:latin typeface="Thames"/>
                <a:ea typeface="+mn-lt"/>
                <a:cs typeface="+mn-lt"/>
              </a:rPr>
              <a:t>Ледяная зона, или зона арктических пустынь, — самая северная в нашей стране, располагается в </a:t>
            </a:r>
            <a:r>
              <a:rPr lang="ru-RU" sz="1800" b="1" dirty="0">
                <a:latin typeface="Thames"/>
                <a:ea typeface="+mn-lt"/>
                <a:cs typeface="+mn-lt"/>
              </a:rPr>
              <a:t>высоких широтах Арктики</a:t>
            </a:r>
            <a:r>
              <a:rPr lang="ru-RU" sz="1800" dirty="0">
                <a:latin typeface="Thames"/>
                <a:ea typeface="+mn-lt"/>
                <a:cs typeface="+mn-lt"/>
              </a:rPr>
              <a:t>. В ее пределах находятся </a:t>
            </a:r>
            <a:r>
              <a:rPr lang="ru-RU" sz="1800" b="1" dirty="0">
                <a:latin typeface="Thames"/>
                <a:ea typeface="+mn-lt"/>
                <a:cs typeface="+mn-lt"/>
              </a:rPr>
              <a:t>Земля Франца-Иосифа, Северная Земля, Новосибирские острова, остров Врангеля, северный остров Новой Земли</a:t>
            </a:r>
            <a:r>
              <a:rPr lang="ru-RU" sz="1800" dirty="0">
                <a:latin typeface="Thames"/>
                <a:ea typeface="+mn-lt"/>
                <a:cs typeface="+mn-lt"/>
              </a:rPr>
              <a:t> и узкая </a:t>
            </a:r>
            <a:r>
              <a:rPr lang="ru-RU" sz="1800" b="1" dirty="0">
                <a:latin typeface="Thames"/>
                <a:ea typeface="+mn-lt"/>
                <a:cs typeface="+mn-lt"/>
              </a:rPr>
              <a:t>береговая полоса полуострова Таймыр</a:t>
            </a:r>
            <a:r>
              <a:rPr lang="ru-RU" sz="1800" dirty="0">
                <a:latin typeface="Thames"/>
                <a:ea typeface="+mn-lt"/>
                <a:cs typeface="+mn-lt"/>
              </a:rPr>
              <a:t>. Ледяная зона простирается от 71 до 81° с. ш</a:t>
            </a:r>
            <a:endParaRPr lang="ru-RU" sz="1800" dirty="0">
              <a:latin typeface="Thames"/>
            </a:endParaRPr>
          </a:p>
        </p:txBody>
      </p:sp>
    </p:spTree>
    <p:extLst>
      <p:ext uri="{BB962C8B-B14F-4D97-AF65-F5344CB8AC3E}">
        <p14:creationId xmlns:p14="http://schemas.microsoft.com/office/powerpoint/2010/main" val="539470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3" descr="Изображение выглядит как корабль, на открытом воздухе, неб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15CBE9EF-E2D9-5BEA-2B73-09E180086A0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59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21" name="Rectangle 1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9F6FD1-FA5B-3F19-A259-2B583BC677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6687" y="413971"/>
            <a:ext cx="2366574" cy="717836"/>
          </a:xfrm>
        </p:spPr>
        <p:txBody>
          <a:bodyPr>
            <a:normAutofit/>
          </a:bodyPr>
          <a:lstStyle/>
          <a:p>
            <a:r>
              <a:rPr lang="ru-RU" sz="2800" b="1" dirty="0">
                <a:latin typeface="Thames"/>
              </a:rPr>
              <a:t>Климат</a:t>
            </a:r>
            <a:endParaRPr lang="ru-RU" sz="2800">
              <a:latin typeface="Thames"/>
              <a:ea typeface="Calibri Light"/>
              <a:cs typeface="Calibri Light"/>
            </a:endParaRPr>
          </a:p>
          <a:p>
            <a:endParaRPr lang="ru-RU" sz="2800" dirty="0">
              <a:latin typeface="Thames"/>
              <a:ea typeface="Calibri Light"/>
              <a:cs typeface="Calibri Light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50DF5CF-FE48-DFDA-8265-AD1257294C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0071" y="1554970"/>
            <a:ext cx="3822189" cy="3742762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ru-RU" sz="1800" dirty="0">
                <a:latin typeface="Thames"/>
                <a:ea typeface="+mn-lt"/>
                <a:cs typeface="+mn-lt"/>
              </a:rPr>
              <a:t>В арктических пустынях круглый год господствует холодный воздух. Лишь коротким летом (не более двух месяцев из двенадцати) отмечаются положительные температуры, при этом в самом теплом августе средняя не поднимается выше +2–3 °С, в том числе и на южной границе пустыни. Снег лежит около девяти месяцев в году даже на юге зоны. Сильные ветры, пурга, метели и туманы разнообразят, но никак не оживляют природу этого нелюдимого края. Осадков немного, около 200– 400 мм, но все они выпадают в твердом виде, из-за чего возникают мощные ледники или ледниковые щиты.</a:t>
            </a:r>
          </a:p>
        </p:txBody>
      </p:sp>
    </p:spTree>
    <p:extLst>
      <p:ext uri="{BB962C8B-B14F-4D97-AF65-F5344CB8AC3E}">
        <p14:creationId xmlns:p14="http://schemas.microsoft.com/office/powerpoint/2010/main" val="9525925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3" descr="Изображение выглядит как на открытом воздухе, облако, пейзаж, небо&#10;&#10;Автоматически созданное описание">
            <a:extLst>
              <a:ext uri="{FF2B5EF4-FFF2-40B4-BE49-F238E27FC236}">
                <a16:creationId xmlns:a16="http://schemas.microsoft.com/office/drawing/2014/main" id="{5C8D8B49-5601-0534-45EC-4B89D1B8E57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10" r="12829" b="1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C14DFB-9691-308F-ABAC-1C3AB9E8D8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545959" cy="1245374"/>
          </a:xfrm>
        </p:spPr>
        <p:txBody>
          <a:bodyPr>
            <a:normAutofit/>
          </a:bodyPr>
          <a:lstStyle/>
          <a:p>
            <a:r>
              <a:rPr lang="ru-RU" sz="2800" b="1" dirty="0">
                <a:latin typeface="Thames"/>
                <a:ea typeface="Montserrat"/>
                <a:cs typeface="Montserrat"/>
              </a:rPr>
              <a:t>Почвы</a:t>
            </a:r>
            <a:endParaRPr lang="ru-RU" sz="2800" dirty="0">
              <a:latin typeface="Thames"/>
              <a:ea typeface="Calibri Light"/>
              <a:cs typeface="Calibri Light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E8E7D1C-F0B0-A120-385C-E417305AB4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1585" y="2189970"/>
            <a:ext cx="3138343" cy="2795147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ru-RU" sz="1800" dirty="0">
                <a:latin typeface="Thames"/>
                <a:ea typeface="+mn-lt"/>
                <a:cs typeface="+mn-lt"/>
              </a:rPr>
              <a:t>Их </a:t>
            </a:r>
            <a:r>
              <a:rPr lang="ru-RU" sz="1800" b="1" dirty="0">
                <a:latin typeface="Thames"/>
                <a:ea typeface="+mn-lt"/>
                <a:cs typeface="+mn-lt"/>
              </a:rPr>
              <a:t>практически нет</a:t>
            </a:r>
            <a:r>
              <a:rPr lang="ru-RU" sz="1800" dirty="0">
                <a:latin typeface="Thames"/>
                <a:ea typeface="+mn-lt"/>
                <a:cs typeface="+mn-lt"/>
              </a:rPr>
              <a:t>, заменены </a:t>
            </a:r>
            <a:r>
              <a:rPr lang="ru-RU" sz="1800" b="1" dirty="0">
                <a:latin typeface="Thames"/>
                <a:ea typeface="+mn-lt"/>
                <a:cs typeface="+mn-lt"/>
              </a:rPr>
              <a:t>льдами</a:t>
            </a:r>
            <a:r>
              <a:rPr lang="ru-RU" sz="1800" dirty="0">
                <a:latin typeface="Thames"/>
                <a:ea typeface="+mn-lt"/>
                <a:cs typeface="+mn-lt"/>
              </a:rPr>
              <a:t>, а там, где последние отсутствуют или исчезают (в летнее время), преобладают бедные </a:t>
            </a:r>
            <a:r>
              <a:rPr lang="ru-RU" sz="1800" b="1" dirty="0">
                <a:latin typeface="Thames"/>
                <a:ea typeface="+mn-lt"/>
                <a:cs typeface="+mn-lt"/>
              </a:rPr>
              <a:t>арктические</a:t>
            </a:r>
            <a:r>
              <a:rPr lang="ru-RU" sz="1800" dirty="0">
                <a:latin typeface="Thames"/>
                <a:ea typeface="+mn-lt"/>
                <a:cs typeface="+mn-lt"/>
              </a:rPr>
              <a:t> и </a:t>
            </a:r>
            <a:r>
              <a:rPr lang="ru-RU" sz="1800" b="1" dirty="0">
                <a:latin typeface="Thames"/>
                <a:ea typeface="+mn-lt"/>
                <a:cs typeface="+mn-lt"/>
              </a:rPr>
              <a:t>тундрово-глеевые почвы</a:t>
            </a:r>
            <a:r>
              <a:rPr lang="ru-RU" sz="1800" dirty="0">
                <a:latin typeface="Thames"/>
                <a:ea typeface="+mn-lt"/>
                <a:cs typeface="+mn-lt"/>
              </a:rPr>
              <a:t>. Содержание гумуса в них очень низкое (менее 1,5%), а мощность горизонта невероятно мала.</a:t>
            </a:r>
            <a:endParaRPr lang="ru-RU" sz="1800">
              <a:latin typeface="Thames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219902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3" descr="Изображение выглядит как грибок, лишайник, на открытом воздухе, желтый&#10;&#10;Автоматически созданное описание">
            <a:extLst>
              <a:ext uri="{FF2B5EF4-FFF2-40B4-BE49-F238E27FC236}">
                <a16:creationId xmlns:a16="http://schemas.microsoft.com/office/drawing/2014/main" id="{4F37F5F5-41DE-DE3E-0241-AB7F55620CE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646" r="2" b="2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D41B5A-5D25-62FE-EE10-0DF68AB690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25764" y="189279"/>
            <a:ext cx="2698728" cy="454066"/>
          </a:xfrm>
        </p:spPr>
        <p:txBody>
          <a:bodyPr>
            <a:normAutofit fontScale="90000"/>
          </a:bodyPr>
          <a:lstStyle/>
          <a:p>
            <a:r>
              <a:rPr lang="ru-RU" sz="2800" b="1" dirty="0">
                <a:latin typeface="Thames"/>
              </a:rPr>
              <a:t>Растения</a:t>
            </a:r>
            <a:endParaRPr lang="ru-RU" sz="2800" dirty="0">
              <a:latin typeface="Thames"/>
            </a:endParaRPr>
          </a:p>
          <a:p>
            <a:endParaRPr lang="ru-RU" sz="2800" dirty="0">
              <a:latin typeface="Thames"/>
              <a:ea typeface="Calibri Light"/>
              <a:cs typeface="Calibri Light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C310ECB-0CCA-88BF-2D7C-266188A7AE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51687" y="714817"/>
            <a:ext cx="3822189" cy="3742762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ru-RU" sz="1800" dirty="0">
                <a:latin typeface="Thames"/>
                <a:ea typeface="+mn-lt"/>
                <a:cs typeface="+mn-lt"/>
              </a:rPr>
              <a:t>Растительный покров развит слабо, имеет </a:t>
            </a:r>
            <a:r>
              <a:rPr lang="ru-RU" sz="1800" b="1" dirty="0">
                <a:latin typeface="Thames"/>
                <a:ea typeface="+mn-lt"/>
                <a:cs typeface="+mn-lt"/>
              </a:rPr>
              <a:t>мозаичное распространение</a:t>
            </a:r>
            <a:r>
              <a:rPr lang="ru-RU" sz="1800" dirty="0">
                <a:latin typeface="Thames"/>
                <a:ea typeface="+mn-lt"/>
                <a:cs typeface="+mn-lt"/>
              </a:rPr>
              <a:t>. Наиболее типичны для этой зоны </a:t>
            </a:r>
            <a:r>
              <a:rPr lang="ru-RU" sz="1800" b="1" dirty="0">
                <a:latin typeface="Thames"/>
                <a:ea typeface="+mn-lt"/>
                <a:cs typeface="+mn-lt"/>
              </a:rPr>
              <a:t>лишайники</a:t>
            </a:r>
            <a:r>
              <a:rPr lang="ru-RU" sz="1800" dirty="0">
                <a:latin typeface="Thames"/>
                <a:ea typeface="+mn-lt"/>
                <a:cs typeface="+mn-lt"/>
              </a:rPr>
              <a:t>, особенно накипные (напоминают корку, которая присохла к поверхности скалы или камня). </a:t>
            </a:r>
            <a:r>
              <a:rPr lang="ru-RU" sz="1800" b="1" dirty="0">
                <a:latin typeface="Thames"/>
                <a:ea typeface="+mn-lt"/>
                <a:cs typeface="+mn-lt"/>
              </a:rPr>
              <a:t>Мхи</a:t>
            </a:r>
            <a:r>
              <a:rPr lang="ru-RU" sz="1800" dirty="0">
                <a:latin typeface="Thames"/>
                <a:ea typeface="+mn-lt"/>
                <a:cs typeface="+mn-lt"/>
              </a:rPr>
              <a:t> появляются только на самом юге пустынь. Годовой прирост лишайников и мхов редко превышает 2 мм. Все растения живут только в укрытых от холодных ветров местах. Из высших растений в Арктике представлены </a:t>
            </a:r>
            <a:r>
              <a:rPr lang="ru-RU" sz="1800" b="1" dirty="0">
                <a:latin typeface="Thames"/>
                <a:ea typeface="+mn-lt"/>
                <a:cs typeface="+mn-lt"/>
              </a:rPr>
              <a:t>камнеломка, полярный мак, крупка, звездчатка, арктическая щучка, мятлик</a:t>
            </a:r>
            <a:r>
              <a:rPr lang="ru-RU" sz="1800" dirty="0">
                <a:latin typeface="Thames"/>
                <a:ea typeface="+mn-lt"/>
                <a:cs typeface="+mn-lt"/>
              </a:rPr>
              <a:t> и некоторые </a:t>
            </a:r>
            <a:r>
              <a:rPr lang="ru-RU" sz="1800" b="1" dirty="0">
                <a:latin typeface="Thames"/>
                <a:ea typeface="+mn-lt"/>
                <a:cs typeface="+mn-lt"/>
              </a:rPr>
              <a:t>злаки</a:t>
            </a:r>
            <a:r>
              <a:rPr lang="ru-RU" sz="1800" dirty="0">
                <a:latin typeface="Thames"/>
                <a:ea typeface="+mn-lt"/>
                <a:cs typeface="+mn-lt"/>
              </a:rPr>
              <a:t>. Последние могут пышно разрастаться и образовывать подушки диаметром до 10 см. Возле пятен снега иногда встречаются </a:t>
            </a:r>
            <a:r>
              <a:rPr lang="ru-RU" sz="1800" b="1" dirty="0">
                <a:latin typeface="Thames"/>
                <a:ea typeface="+mn-lt"/>
                <a:cs typeface="+mn-lt"/>
              </a:rPr>
              <a:t>ледяной лютик</a:t>
            </a:r>
            <a:r>
              <a:rPr lang="ru-RU" sz="1800" dirty="0">
                <a:latin typeface="Thames"/>
                <a:ea typeface="+mn-lt"/>
                <a:cs typeface="+mn-lt"/>
              </a:rPr>
              <a:t> и </a:t>
            </a:r>
            <a:r>
              <a:rPr lang="ru-RU" sz="1800" b="1" dirty="0">
                <a:latin typeface="Thames"/>
                <a:ea typeface="+mn-lt"/>
                <a:cs typeface="+mn-lt"/>
              </a:rPr>
              <a:t>полярная ива</a:t>
            </a:r>
            <a:r>
              <a:rPr lang="ru-RU" sz="1800" dirty="0">
                <a:latin typeface="Thames"/>
                <a:ea typeface="+mn-lt"/>
                <a:cs typeface="+mn-lt"/>
              </a:rPr>
              <a:t>, которая, несмотря на свое громкое «древесное» название, достигает в высоту всего 3–5 см.</a:t>
            </a:r>
            <a:endParaRPr lang="ru-RU" sz="1800">
              <a:latin typeface="Thames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265284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0">
            <a:extLst>
              <a:ext uri="{FF2B5EF4-FFF2-40B4-BE49-F238E27FC236}">
                <a16:creationId xmlns:a16="http://schemas.microsoft.com/office/drawing/2014/main" id="{E698F7DB-50DA-4359-AB57-E3DA492A00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2"/>
            <a:ext cx="12188952" cy="685799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2">
            <a:extLst>
              <a:ext uri="{FF2B5EF4-FFF2-40B4-BE49-F238E27FC236}">
                <a16:creationId xmlns:a16="http://schemas.microsoft.com/office/drawing/2014/main" id="{640B2599-8958-480A-B5BB-A76A74D70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235777-0C34-43ED-DAF1-658AE6021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7" y="609600"/>
            <a:ext cx="2166227" cy="529442"/>
          </a:xfrm>
        </p:spPr>
        <p:txBody>
          <a:bodyPr>
            <a:normAutofit/>
          </a:bodyPr>
          <a:lstStyle/>
          <a:p>
            <a:r>
              <a:rPr lang="ru-RU" sz="2800" b="1" dirty="0">
                <a:latin typeface="Thames"/>
              </a:rPr>
              <a:t>Животные</a:t>
            </a:r>
            <a:endParaRPr lang="ru-RU" sz="2800" dirty="0">
              <a:latin typeface="Thames"/>
            </a:endParaRPr>
          </a:p>
          <a:p>
            <a:endParaRPr lang="ru-RU" sz="2800" dirty="0">
              <a:latin typeface="Thames"/>
              <a:ea typeface="Calibri Light"/>
              <a:cs typeface="Calibri Light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58ED54D-5DA7-1288-F255-36F3B54E62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4576" y="1089856"/>
            <a:ext cx="5448687" cy="3273909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pPr marL="0" indent="0">
              <a:buNone/>
            </a:pPr>
            <a:r>
              <a:rPr lang="ru-RU" sz="1800" dirty="0">
                <a:latin typeface="Thames"/>
                <a:ea typeface="+mn-lt"/>
                <a:cs typeface="+mn-lt"/>
              </a:rPr>
              <a:t>Скудность растительного покрова и холодный климат — важнейшие причины </a:t>
            </a:r>
            <a:r>
              <a:rPr lang="ru-RU" sz="1800" b="1" dirty="0">
                <a:latin typeface="Thames"/>
                <a:ea typeface="+mn-lt"/>
                <a:cs typeface="+mn-lt"/>
              </a:rPr>
              <a:t>бедности животного мира.</a:t>
            </a:r>
            <a:r>
              <a:rPr lang="ru-RU" sz="1800" dirty="0">
                <a:latin typeface="Thames"/>
                <a:ea typeface="+mn-lt"/>
                <a:cs typeface="+mn-lt"/>
              </a:rPr>
              <a:t> Из-за недостаточности кормовой базы большинство представителей арктической фауны — </a:t>
            </a:r>
            <a:r>
              <a:rPr lang="ru-RU" sz="1800" b="1" dirty="0">
                <a:latin typeface="Thames"/>
                <a:ea typeface="+mn-lt"/>
                <a:cs typeface="+mn-lt"/>
              </a:rPr>
              <a:t>морские обитатели</a:t>
            </a:r>
            <a:r>
              <a:rPr lang="ru-RU" sz="1800" dirty="0">
                <a:latin typeface="Thames"/>
                <a:ea typeface="+mn-lt"/>
                <a:cs typeface="+mn-lt"/>
              </a:rPr>
              <a:t>. В полярных водах повсеместно распространена холодолюбивая родственница трески — сайка. Это основной корм </a:t>
            </a:r>
            <a:r>
              <a:rPr lang="ru-RU" sz="1800" b="1" dirty="0">
                <a:latin typeface="Thames"/>
                <a:ea typeface="+mn-lt"/>
                <a:cs typeface="+mn-lt"/>
              </a:rPr>
              <a:t>тюленей и китообразных. Морж</a:t>
            </a:r>
            <a:r>
              <a:rPr lang="ru-RU" sz="1800" dirty="0">
                <a:latin typeface="Thames"/>
                <a:ea typeface="+mn-lt"/>
                <a:cs typeface="+mn-lt"/>
              </a:rPr>
              <a:t> питается </a:t>
            </a:r>
            <a:r>
              <a:rPr lang="ru-RU" sz="1800" b="1" dirty="0">
                <a:latin typeface="Thames"/>
                <a:ea typeface="+mn-lt"/>
                <a:cs typeface="+mn-lt"/>
              </a:rPr>
              <a:t>моллюсками</a:t>
            </a:r>
            <a:r>
              <a:rPr lang="ru-RU" sz="1800" dirty="0">
                <a:latin typeface="Thames"/>
                <a:ea typeface="+mn-lt"/>
                <a:cs typeface="+mn-lt"/>
              </a:rPr>
              <a:t> и </a:t>
            </a:r>
            <a:r>
              <a:rPr lang="ru-RU" sz="1800" b="1" dirty="0">
                <a:latin typeface="Thames"/>
                <a:ea typeface="+mn-lt"/>
                <a:cs typeface="+mn-lt"/>
              </a:rPr>
              <a:t>ракообразными</a:t>
            </a:r>
            <a:r>
              <a:rPr lang="ru-RU" sz="1800" dirty="0">
                <a:latin typeface="Thames"/>
                <a:ea typeface="+mn-lt"/>
                <a:cs typeface="+mn-lt"/>
              </a:rPr>
              <a:t>. Он добывает их на глубине 30–50 м, вспахивая донный ил бивнями. Пернатые, прилетающие на лето, устраивают на арктических островах птичьи базары. На разных «этажах» скалистых берегов селятся </a:t>
            </a:r>
            <a:r>
              <a:rPr lang="ru-RU" sz="1800" b="1" dirty="0">
                <a:latin typeface="Thames"/>
                <a:ea typeface="+mn-lt"/>
                <a:cs typeface="+mn-lt"/>
              </a:rPr>
              <a:t>кайры</a:t>
            </a:r>
            <a:r>
              <a:rPr lang="ru-RU" sz="1800" dirty="0">
                <a:latin typeface="Thames"/>
                <a:ea typeface="+mn-lt"/>
                <a:cs typeface="+mn-lt"/>
              </a:rPr>
              <a:t> и </a:t>
            </a:r>
            <a:r>
              <a:rPr lang="ru-RU" sz="1800" b="1" dirty="0">
                <a:latin typeface="Thames"/>
                <a:ea typeface="+mn-lt"/>
                <a:cs typeface="+mn-lt"/>
              </a:rPr>
              <a:t>чистики, гагарки</a:t>
            </a:r>
            <a:r>
              <a:rPr lang="ru-RU" sz="1800" dirty="0">
                <a:latin typeface="Thames"/>
                <a:ea typeface="+mn-lt"/>
                <a:cs typeface="+mn-lt"/>
              </a:rPr>
              <a:t> и </a:t>
            </a:r>
            <a:r>
              <a:rPr lang="ru-RU" sz="1800" b="1" dirty="0">
                <a:latin typeface="Thames"/>
                <a:ea typeface="+mn-lt"/>
                <a:cs typeface="+mn-lt"/>
              </a:rPr>
              <a:t>моевки</a:t>
            </a:r>
            <a:r>
              <a:rPr lang="ru-RU" sz="1800" dirty="0">
                <a:latin typeface="Thames"/>
                <a:ea typeface="+mn-lt"/>
                <a:cs typeface="+mn-lt"/>
              </a:rPr>
              <a:t>, </a:t>
            </a:r>
            <a:r>
              <a:rPr lang="ru-RU" sz="1800" b="1" dirty="0">
                <a:latin typeface="Thames"/>
                <a:ea typeface="+mn-lt"/>
                <a:cs typeface="+mn-lt"/>
              </a:rPr>
              <a:t>бакланы</a:t>
            </a:r>
            <a:r>
              <a:rPr lang="ru-RU" sz="1800" dirty="0">
                <a:latin typeface="Thames"/>
                <a:ea typeface="+mn-lt"/>
                <a:cs typeface="+mn-lt"/>
              </a:rPr>
              <a:t> и </a:t>
            </a:r>
            <a:r>
              <a:rPr lang="ru-RU" sz="1800" b="1" dirty="0">
                <a:latin typeface="Thames"/>
                <a:ea typeface="+mn-lt"/>
                <a:cs typeface="+mn-lt"/>
              </a:rPr>
              <a:t>тупики</a:t>
            </a:r>
            <a:r>
              <a:rPr lang="ru-RU" sz="1800" dirty="0">
                <a:latin typeface="Thames"/>
                <a:ea typeface="+mn-lt"/>
                <a:cs typeface="+mn-lt"/>
              </a:rPr>
              <a:t>.</a:t>
            </a:r>
          </a:p>
        </p:txBody>
      </p:sp>
      <p:pic>
        <p:nvPicPr>
          <p:cNvPr id="5" name="Рисунок 4" descr="Изображение выглядит как млекопитающее, на открытом воздухе, полярный, медведь&#10;&#10;Автоматически созданное описание">
            <a:extLst>
              <a:ext uri="{FF2B5EF4-FFF2-40B4-BE49-F238E27FC236}">
                <a16:creationId xmlns:a16="http://schemas.microsoft.com/office/drawing/2014/main" id="{F872E4E0-A0FA-A333-1955-ACD48B8AC91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058" r="-4" b="2346"/>
          <a:stretch/>
        </p:blipFill>
        <p:spPr>
          <a:xfrm>
            <a:off x="8751067" y="10"/>
            <a:ext cx="3440934" cy="2285990"/>
          </a:xfrm>
          <a:custGeom>
            <a:avLst/>
            <a:gdLst/>
            <a:ahLst/>
            <a:cxnLst/>
            <a:rect l="l" t="t" r="r" b="b"/>
            <a:pathLst>
              <a:path w="3440934" h="2286000">
                <a:moveTo>
                  <a:pt x="172481" y="2232285"/>
                </a:moveTo>
                <a:lnTo>
                  <a:pt x="172531" y="2232737"/>
                </a:lnTo>
                <a:lnTo>
                  <a:pt x="172407" y="2233032"/>
                </a:lnTo>
                <a:cubicBezTo>
                  <a:pt x="172452" y="2232834"/>
                  <a:pt x="172808" y="2231800"/>
                  <a:pt x="172481" y="2232285"/>
                </a:cubicBezTo>
                <a:close/>
                <a:moveTo>
                  <a:pt x="18615" y="0"/>
                </a:moveTo>
                <a:lnTo>
                  <a:pt x="3440934" y="0"/>
                </a:lnTo>
                <a:lnTo>
                  <a:pt x="3440934" y="2286000"/>
                </a:lnTo>
                <a:lnTo>
                  <a:pt x="178765" y="2286000"/>
                </a:lnTo>
                <a:lnTo>
                  <a:pt x="174444" y="2250010"/>
                </a:lnTo>
                <a:lnTo>
                  <a:pt x="172531" y="2232737"/>
                </a:lnTo>
                <a:lnTo>
                  <a:pt x="174201" y="2228764"/>
                </a:lnTo>
                <a:cubicBezTo>
                  <a:pt x="177345" y="2221109"/>
                  <a:pt x="195223" y="2193427"/>
                  <a:pt x="191343" y="2186356"/>
                </a:cubicBezTo>
                <a:cubicBezTo>
                  <a:pt x="178219" y="2152642"/>
                  <a:pt x="168572" y="2171498"/>
                  <a:pt x="164067" y="2142065"/>
                </a:cubicBezTo>
                <a:cubicBezTo>
                  <a:pt x="160133" y="2108680"/>
                  <a:pt x="159859" y="2130285"/>
                  <a:pt x="146664" y="2089229"/>
                </a:cubicBezTo>
                <a:cubicBezTo>
                  <a:pt x="150478" y="2084435"/>
                  <a:pt x="154800" y="2063293"/>
                  <a:pt x="152113" y="2054485"/>
                </a:cubicBezTo>
                <a:cubicBezTo>
                  <a:pt x="150513" y="2038242"/>
                  <a:pt x="152449" y="2036605"/>
                  <a:pt x="144880" y="2020593"/>
                </a:cubicBezTo>
                <a:cubicBezTo>
                  <a:pt x="150732" y="2023165"/>
                  <a:pt x="151291" y="1972155"/>
                  <a:pt x="157720" y="1979286"/>
                </a:cubicBezTo>
                <a:cubicBezTo>
                  <a:pt x="162030" y="1968351"/>
                  <a:pt x="153186" y="1963668"/>
                  <a:pt x="156833" y="1952854"/>
                </a:cubicBezTo>
                <a:cubicBezTo>
                  <a:pt x="156957" y="1940918"/>
                  <a:pt x="151341" y="1960059"/>
                  <a:pt x="149917" y="1946946"/>
                </a:cubicBezTo>
                <a:lnTo>
                  <a:pt x="153743" y="1875565"/>
                </a:lnTo>
                <a:cubicBezTo>
                  <a:pt x="149772" y="1866223"/>
                  <a:pt x="150846" y="1858473"/>
                  <a:pt x="153507" y="1850807"/>
                </a:cubicBezTo>
                <a:cubicBezTo>
                  <a:pt x="151112" y="1828667"/>
                  <a:pt x="173586" y="1811973"/>
                  <a:pt x="173799" y="1786925"/>
                </a:cubicBezTo>
                <a:cubicBezTo>
                  <a:pt x="168188" y="1760165"/>
                  <a:pt x="157236" y="1742030"/>
                  <a:pt x="157426" y="1715265"/>
                </a:cubicBezTo>
                <a:cubicBezTo>
                  <a:pt x="147202" y="1689354"/>
                  <a:pt x="168916" y="1697216"/>
                  <a:pt x="167109" y="1674793"/>
                </a:cubicBezTo>
                <a:cubicBezTo>
                  <a:pt x="157138" y="1638671"/>
                  <a:pt x="174193" y="1675326"/>
                  <a:pt x="168434" y="1619050"/>
                </a:cubicBezTo>
                <a:cubicBezTo>
                  <a:pt x="166922" y="1615926"/>
                  <a:pt x="156527" y="1609033"/>
                  <a:pt x="158412" y="1609679"/>
                </a:cubicBezTo>
                <a:cubicBezTo>
                  <a:pt x="157079" y="1597353"/>
                  <a:pt x="177090" y="1561235"/>
                  <a:pt x="173964" y="1543700"/>
                </a:cubicBezTo>
                <a:cubicBezTo>
                  <a:pt x="177333" y="1508983"/>
                  <a:pt x="167634" y="1492719"/>
                  <a:pt x="167811" y="1467670"/>
                </a:cubicBezTo>
                <a:cubicBezTo>
                  <a:pt x="172477" y="1438484"/>
                  <a:pt x="177359" y="1421247"/>
                  <a:pt x="188428" y="1369969"/>
                </a:cubicBezTo>
                <a:lnTo>
                  <a:pt x="217496" y="1196801"/>
                </a:lnTo>
                <a:cubicBezTo>
                  <a:pt x="245293" y="1130831"/>
                  <a:pt x="218387" y="1051919"/>
                  <a:pt x="216976" y="1013447"/>
                </a:cubicBezTo>
                <a:cubicBezTo>
                  <a:pt x="205168" y="998657"/>
                  <a:pt x="215132" y="984657"/>
                  <a:pt x="209028" y="965967"/>
                </a:cubicBezTo>
                <a:cubicBezTo>
                  <a:pt x="202413" y="923668"/>
                  <a:pt x="186505" y="882644"/>
                  <a:pt x="188665" y="826635"/>
                </a:cubicBezTo>
                <a:cubicBezTo>
                  <a:pt x="154241" y="805031"/>
                  <a:pt x="166790" y="738356"/>
                  <a:pt x="143158" y="687408"/>
                </a:cubicBezTo>
                <a:cubicBezTo>
                  <a:pt x="136288" y="657129"/>
                  <a:pt x="147156" y="607330"/>
                  <a:pt x="128870" y="598473"/>
                </a:cubicBezTo>
                <a:cubicBezTo>
                  <a:pt x="137949" y="583359"/>
                  <a:pt x="119601" y="571975"/>
                  <a:pt x="116513" y="556793"/>
                </a:cubicBezTo>
                <a:cubicBezTo>
                  <a:pt x="121944" y="543862"/>
                  <a:pt x="115534" y="538383"/>
                  <a:pt x="113103" y="527393"/>
                </a:cubicBezTo>
                <a:cubicBezTo>
                  <a:pt x="116712" y="521931"/>
                  <a:pt x="115528" y="512540"/>
                  <a:pt x="110358" y="509836"/>
                </a:cubicBezTo>
                <a:cubicBezTo>
                  <a:pt x="99665" y="515528"/>
                  <a:pt x="101869" y="482263"/>
                  <a:pt x="93922" y="480624"/>
                </a:cubicBezTo>
                <a:cubicBezTo>
                  <a:pt x="90364" y="461815"/>
                  <a:pt x="91658" y="378414"/>
                  <a:pt x="77901" y="365726"/>
                </a:cubicBezTo>
                <a:cubicBezTo>
                  <a:pt x="68104" y="327965"/>
                  <a:pt x="82000" y="270503"/>
                  <a:pt x="79978" y="254235"/>
                </a:cubicBezTo>
                <a:cubicBezTo>
                  <a:pt x="100822" y="235742"/>
                  <a:pt x="33401" y="163109"/>
                  <a:pt x="25016" y="94011"/>
                </a:cubicBezTo>
                <a:cubicBezTo>
                  <a:pt x="26229" y="84459"/>
                  <a:pt x="25686" y="79476"/>
                  <a:pt x="20299" y="77502"/>
                </a:cubicBezTo>
                <a:cubicBezTo>
                  <a:pt x="17891" y="68655"/>
                  <a:pt x="14563" y="55480"/>
                  <a:pt x="10477" y="39898"/>
                </a:cubicBezTo>
                <a:lnTo>
                  <a:pt x="0" y="1915"/>
                </a:lnTo>
                <a:close/>
              </a:path>
            </a:pathLst>
          </a:custGeom>
        </p:spPr>
      </p:pic>
      <p:pic>
        <p:nvPicPr>
          <p:cNvPr id="4" name="Рисунок 3" descr="Изображение выглядит как млекопитающее, морские млекопитающие, Морское млекопитающее, котик&#10;&#10;Автоматически созданное описание">
            <a:extLst>
              <a:ext uri="{FF2B5EF4-FFF2-40B4-BE49-F238E27FC236}">
                <a16:creationId xmlns:a16="http://schemas.microsoft.com/office/drawing/2014/main" id="{6E51D560-4262-7E48-374F-E473CEB3C6A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551" b="-1"/>
          <a:stretch/>
        </p:blipFill>
        <p:spPr>
          <a:xfrm>
            <a:off x="8695498" y="2286000"/>
            <a:ext cx="3496503" cy="2286000"/>
          </a:xfrm>
          <a:custGeom>
            <a:avLst/>
            <a:gdLst/>
            <a:ahLst/>
            <a:cxnLst/>
            <a:rect l="l" t="t" r="r" b="b"/>
            <a:pathLst>
              <a:path w="3496503" h="2286000">
                <a:moveTo>
                  <a:pt x="234334" y="0"/>
                </a:moveTo>
                <a:lnTo>
                  <a:pt x="3496503" y="0"/>
                </a:lnTo>
                <a:lnTo>
                  <a:pt x="3496503" y="2286000"/>
                </a:lnTo>
                <a:lnTo>
                  <a:pt x="3613" y="2286000"/>
                </a:lnTo>
                <a:lnTo>
                  <a:pt x="4396" y="2270265"/>
                </a:lnTo>
                <a:cubicBezTo>
                  <a:pt x="4106" y="2264862"/>
                  <a:pt x="2924" y="2261078"/>
                  <a:pt x="0" y="2260767"/>
                </a:cubicBezTo>
                <a:lnTo>
                  <a:pt x="6766" y="2236182"/>
                </a:lnTo>
                <a:lnTo>
                  <a:pt x="20683" y="2223768"/>
                </a:lnTo>
                <a:cubicBezTo>
                  <a:pt x="21224" y="2219117"/>
                  <a:pt x="9918" y="2214114"/>
                  <a:pt x="9373" y="2208586"/>
                </a:cubicBezTo>
                <a:cubicBezTo>
                  <a:pt x="4738" y="2194984"/>
                  <a:pt x="10418" y="2173804"/>
                  <a:pt x="10075" y="2154649"/>
                </a:cubicBezTo>
                <a:lnTo>
                  <a:pt x="16259" y="2145853"/>
                </a:lnTo>
                <a:lnTo>
                  <a:pt x="11033" y="2117141"/>
                </a:lnTo>
                <a:lnTo>
                  <a:pt x="11986" y="2053936"/>
                </a:lnTo>
                <a:lnTo>
                  <a:pt x="10583" y="2045434"/>
                </a:lnTo>
                <a:cubicBezTo>
                  <a:pt x="11282" y="2042276"/>
                  <a:pt x="181" y="2038711"/>
                  <a:pt x="937" y="2034990"/>
                </a:cubicBezTo>
                <a:lnTo>
                  <a:pt x="15114" y="2023110"/>
                </a:lnTo>
                <a:cubicBezTo>
                  <a:pt x="15743" y="2013526"/>
                  <a:pt x="19078" y="1985878"/>
                  <a:pt x="19941" y="1977488"/>
                </a:cubicBezTo>
                <a:cubicBezTo>
                  <a:pt x="20060" y="1975917"/>
                  <a:pt x="20179" y="1974346"/>
                  <a:pt x="20296" y="1972774"/>
                </a:cubicBezTo>
                <a:lnTo>
                  <a:pt x="31316" y="1942643"/>
                </a:lnTo>
                <a:cubicBezTo>
                  <a:pt x="37425" y="1919203"/>
                  <a:pt x="50453" y="1862289"/>
                  <a:pt x="56947" y="1832134"/>
                </a:cubicBezTo>
                <a:cubicBezTo>
                  <a:pt x="52894" y="1805090"/>
                  <a:pt x="69291" y="1783336"/>
                  <a:pt x="66473" y="1761713"/>
                </a:cubicBezTo>
                <a:cubicBezTo>
                  <a:pt x="70558" y="1734434"/>
                  <a:pt x="77296" y="1712419"/>
                  <a:pt x="81460" y="1694779"/>
                </a:cubicBezTo>
                <a:cubicBezTo>
                  <a:pt x="83201" y="1691851"/>
                  <a:pt x="90092" y="1659258"/>
                  <a:pt x="91453" y="1655871"/>
                </a:cubicBezTo>
                <a:cubicBezTo>
                  <a:pt x="95191" y="1636504"/>
                  <a:pt x="95447" y="1644218"/>
                  <a:pt x="101271" y="1611464"/>
                </a:cubicBezTo>
                <a:cubicBezTo>
                  <a:pt x="107232" y="1583980"/>
                  <a:pt x="109653" y="1555768"/>
                  <a:pt x="115918" y="1525131"/>
                </a:cubicBezTo>
                <a:cubicBezTo>
                  <a:pt x="124353" y="1492600"/>
                  <a:pt x="122211" y="1473342"/>
                  <a:pt x="125775" y="1460539"/>
                </a:cubicBezTo>
                <a:cubicBezTo>
                  <a:pt x="136106" y="1433637"/>
                  <a:pt x="127852" y="1425291"/>
                  <a:pt x="126873" y="1384274"/>
                </a:cubicBezTo>
                <a:cubicBezTo>
                  <a:pt x="133737" y="1352753"/>
                  <a:pt x="131247" y="1319027"/>
                  <a:pt x="144248" y="1294980"/>
                </a:cubicBezTo>
                <a:cubicBezTo>
                  <a:pt x="143106" y="1291836"/>
                  <a:pt x="142383" y="1288469"/>
                  <a:pt x="141961" y="1284960"/>
                </a:cubicBezTo>
                <a:cubicBezTo>
                  <a:pt x="141807" y="1281537"/>
                  <a:pt x="141652" y="1278114"/>
                  <a:pt x="141497" y="1274692"/>
                </a:cubicBezTo>
                <a:lnTo>
                  <a:pt x="142074" y="1273742"/>
                </a:lnTo>
                <a:cubicBezTo>
                  <a:pt x="142731" y="1263061"/>
                  <a:pt x="144799" y="1221141"/>
                  <a:pt x="145443" y="1210604"/>
                </a:cubicBezTo>
                <a:lnTo>
                  <a:pt x="145939" y="1210516"/>
                </a:lnTo>
                <a:cubicBezTo>
                  <a:pt x="147057" y="1207748"/>
                  <a:pt x="148708" y="1200510"/>
                  <a:pt x="152146" y="1193997"/>
                </a:cubicBezTo>
                <a:cubicBezTo>
                  <a:pt x="155856" y="1183479"/>
                  <a:pt x="164871" y="1159395"/>
                  <a:pt x="168198" y="1147411"/>
                </a:cubicBezTo>
                <a:lnTo>
                  <a:pt x="183535" y="1125901"/>
                </a:lnTo>
                <a:lnTo>
                  <a:pt x="179302" y="1105015"/>
                </a:lnTo>
                <a:cubicBezTo>
                  <a:pt x="177427" y="1088995"/>
                  <a:pt x="183476" y="1087934"/>
                  <a:pt x="188150" y="1068360"/>
                </a:cubicBezTo>
                <a:cubicBezTo>
                  <a:pt x="185665" y="1058736"/>
                  <a:pt x="176420" y="1052359"/>
                  <a:pt x="180132" y="1046638"/>
                </a:cubicBezTo>
                <a:cubicBezTo>
                  <a:pt x="181056" y="1026408"/>
                  <a:pt x="198829" y="1009747"/>
                  <a:pt x="202718" y="987934"/>
                </a:cubicBezTo>
                <a:cubicBezTo>
                  <a:pt x="201197" y="962487"/>
                  <a:pt x="211172" y="952942"/>
                  <a:pt x="215291" y="929621"/>
                </a:cubicBezTo>
                <a:cubicBezTo>
                  <a:pt x="209930" y="906521"/>
                  <a:pt x="224528" y="915000"/>
                  <a:pt x="229290" y="903908"/>
                </a:cubicBezTo>
                <a:lnTo>
                  <a:pt x="230029" y="900578"/>
                </a:lnTo>
                <a:lnTo>
                  <a:pt x="228646" y="854063"/>
                </a:lnTo>
                <a:cubicBezTo>
                  <a:pt x="234851" y="848408"/>
                  <a:pt x="228954" y="820026"/>
                  <a:pt x="240038" y="824287"/>
                </a:cubicBezTo>
                <a:cubicBezTo>
                  <a:pt x="242249" y="809308"/>
                  <a:pt x="241673" y="775478"/>
                  <a:pt x="241912" y="764190"/>
                </a:cubicBezTo>
                <a:cubicBezTo>
                  <a:pt x="241766" y="761646"/>
                  <a:pt x="241619" y="759103"/>
                  <a:pt x="241473" y="756558"/>
                </a:cubicBezTo>
                <a:lnTo>
                  <a:pt x="240145" y="754270"/>
                </a:lnTo>
                <a:cubicBezTo>
                  <a:pt x="239378" y="751871"/>
                  <a:pt x="239144" y="748528"/>
                  <a:pt x="240106" y="743071"/>
                </a:cubicBezTo>
                <a:lnTo>
                  <a:pt x="240556" y="741834"/>
                </a:lnTo>
                <a:cubicBezTo>
                  <a:pt x="239764" y="738704"/>
                  <a:pt x="237828" y="696921"/>
                  <a:pt x="237972" y="678244"/>
                </a:cubicBezTo>
                <a:cubicBezTo>
                  <a:pt x="247782" y="647903"/>
                  <a:pt x="227131" y="663568"/>
                  <a:pt x="229993" y="629773"/>
                </a:cubicBezTo>
                <a:cubicBezTo>
                  <a:pt x="229544" y="591552"/>
                  <a:pt x="239252" y="564992"/>
                  <a:pt x="239462" y="539841"/>
                </a:cubicBezTo>
                <a:cubicBezTo>
                  <a:pt x="238623" y="528031"/>
                  <a:pt x="238173" y="441859"/>
                  <a:pt x="242683" y="448956"/>
                </a:cubicBezTo>
                <a:cubicBezTo>
                  <a:pt x="243255" y="418452"/>
                  <a:pt x="244219" y="373783"/>
                  <a:pt x="242896" y="356821"/>
                </a:cubicBezTo>
                <a:cubicBezTo>
                  <a:pt x="242719" y="353610"/>
                  <a:pt x="234923" y="350399"/>
                  <a:pt x="234747" y="347187"/>
                </a:cubicBezTo>
                <a:cubicBezTo>
                  <a:pt x="244704" y="325468"/>
                  <a:pt x="242593" y="337207"/>
                  <a:pt x="243310" y="314607"/>
                </a:cubicBezTo>
                <a:cubicBezTo>
                  <a:pt x="241669" y="297647"/>
                  <a:pt x="250872" y="309332"/>
                  <a:pt x="249229" y="292372"/>
                </a:cubicBezTo>
                <a:cubicBezTo>
                  <a:pt x="220320" y="258295"/>
                  <a:pt x="245189" y="235217"/>
                  <a:pt x="233505" y="189449"/>
                </a:cubicBezTo>
                <a:lnTo>
                  <a:pt x="232734" y="119205"/>
                </a:lnTo>
                <a:cubicBezTo>
                  <a:pt x="232883" y="113125"/>
                  <a:pt x="230979" y="106701"/>
                  <a:pt x="234365" y="102821"/>
                </a:cubicBezTo>
                <a:cubicBezTo>
                  <a:pt x="235226" y="89557"/>
                  <a:pt x="237218" y="59178"/>
                  <a:pt x="237903" y="39622"/>
                </a:cubicBezTo>
                <a:cubicBezTo>
                  <a:pt x="237508" y="29839"/>
                  <a:pt x="236214" y="16537"/>
                  <a:pt x="234680" y="2881"/>
                </a:cubicBezTo>
                <a:close/>
              </a:path>
            </a:pathLst>
          </a:custGeom>
        </p:spPr>
      </p:pic>
      <p:pic>
        <p:nvPicPr>
          <p:cNvPr id="6" name="Рисунок 5" descr="Изображение выглядит как птица, водоплавающая птица, на открытом воздухе, гора&#10;&#10;Автоматически созданное описание">
            <a:extLst>
              <a:ext uri="{FF2B5EF4-FFF2-40B4-BE49-F238E27FC236}">
                <a16:creationId xmlns:a16="http://schemas.microsoft.com/office/drawing/2014/main" id="{3560D558-A958-926C-64FE-2FEAD693643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321" r="-5" b="-5"/>
          <a:stretch/>
        </p:blipFill>
        <p:spPr>
          <a:xfrm>
            <a:off x="8689022" y="4572000"/>
            <a:ext cx="3502979" cy="2286000"/>
          </a:xfrm>
          <a:custGeom>
            <a:avLst/>
            <a:gdLst/>
            <a:ahLst/>
            <a:cxnLst/>
            <a:rect l="l" t="t" r="r" b="b"/>
            <a:pathLst>
              <a:path w="3502979" h="2286000">
                <a:moveTo>
                  <a:pt x="10089" y="0"/>
                </a:moveTo>
                <a:lnTo>
                  <a:pt x="3502979" y="0"/>
                </a:lnTo>
                <a:lnTo>
                  <a:pt x="3502979" y="2286000"/>
                </a:lnTo>
                <a:lnTo>
                  <a:pt x="154969" y="2286000"/>
                </a:lnTo>
                <a:lnTo>
                  <a:pt x="154933" y="2285999"/>
                </a:lnTo>
                <a:cubicBezTo>
                  <a:pt x="154939" y="2285919"/>
                  <a:pt x="154948" y="2285839"/>
                  <a:pt x="154956" y="2285759"/>
                </a:cubicBezTo>
                <a:lnTo>
                  <a:pt x="157817" y="2280128"/>
                </a:lnTo>
                <a:lnTo>
                  <a:pt x="152413" y="2258335"/>
                </a:lnTo>
                <a:cubicBezTo>
                  <a:pt x="150528" y="2247599"/>
                  <a:pt x="149279" y="2236301"/>
                  <a:pt x="148708" y="2224706"/>
                </a:cubicBezTo>
                <a:cubicBezTo>
                  <a:pt x="152516" y="2222105"/>
                  <a:pt x="147106" y="2213005"/>
                  <a:pt x="146036" y="2208724"/>
                </a:cubicBezTo>
                <a:cubicBezTo>
                  <a:pt x="148522" y="2208679"/>
                  <a:pt x="149715" y="2199194"/>
                  <a:pt x="147657" y="2195828"/>
                </a:cubicBezTo>
                <a:cubicBezTo>
                  <a:pt x="138768" y="2125090"/>
                  <a:pt x="161998" y="2164893"/>
                  <a:pt x="148068" y="2122444"/>
                </a:cubicBezTo>
                <a:cubicBezTo>
                  <a:pt x="147343" y="2115342"/>
                  <a:pt x="148590" y="2110013"/>
                  <a:pt x="150648" y="2105568"/>
                </a:cubicBezTo>
                <a:lnTo>
                  <a:pt x="155787" y="2097570"/>
                </a:lnTo>
                <a:lnTo>
                  <a:pt x="153954" y="2091304"/>
                </a:lnTo>
                <a:cubicBezTo>
                  <a:pt x="153810" y="2067650"/>
                  <a:pt x="159078" y="2060678"/>
                  <a:pt x="153772" y="2046915"/>
                </a:cubicBezTo>
                <a:cubicBezTo>
                  <a:pt x="164801" y="2026580"/>
                  <a:pt x="154871" y="2033427"/>
                  <a:pt x="153183" y="2017960"/>
                </a:cubicBezTo>
                <a:cubicBezTo>
                  <a:pt x="150985" y="2005758"/>
                  <a:pt x="146752" y="2028159"/>
                  <a:pt x="146128" y="2016200"/>
                </a:cubicBezTo>
                <a:cubicBezTo>
                  <a:pt x="148976" y="2003262"/>
                  <a:pt x="140132" y="2003871"/>
                  <a:pt x="143614" y="1990415"/>
                </a:cubicBezTo>
                <a:cubicBezTo>
                  <a:pt x="150276" y="1993685"/>
                  <a:pt x="142322" y="1963865"/>
                  <a:pt x="148142" y="1962939"/>
                </a:cubicBezTo>
                <a:cubicBezTo>
                  <a:pt x="139821" y="1951510"/>
                  <a:pt x="150073" y="1945769"/>
                  <a:pt x="147508" y="1930552"/>
                </a:cubicBezTo>
                <a:cubicBezTo>
                  <a:pt x="144359" y="1923385"/>
                  <a:pt x="143818" y="1918215"/>
                  <a:pt x="147206" y="1911172"/>
                </a:cubicBezTo>
                <a:cubicBezTo>
                  <a:pt x="131877" y="1878161"/>
                  <a:pt x="146519" y="1891201"/>
                  <a:pt x="140623" y="1860308"/>
                </a:cubicBezTo>
                <a:cubicBezTo>
                  <a:pt x="134425" y="1833694"/>
                  <a:pt x="130403" y="1803523"/>
                  <a:pt x="115600" y="1777782"/>
                </a:cubicBezTo>
                <a:cubicBezTo>
                  <a:pt x="111409" y="1773057"/>
                  <a:pt x="109821" y="1761456"/>
                  <a:pt x="112056" y="1751872"/>
                </a:cubicBezTo>
                <a:cubicBezTo>
                  <a:pt x="112440" y="1750225"/>
                  <a:pt x="112926" y="1748698"/>
                  <a:pt x="113499" y="1747342"/>
                </a:cubicBezTo>
                <a:cubicBezTo>
                  <a:pt x="111234" y="1725088"/>
                  <a:pt x="101120" y="1643694"/>
                  <a:pt x="98470" y="1618347"/>
                </a:cubicBezTo>
                <a:cubicBezTo>
                  <a:pt x="103856" y="1616296"/>
                  <a:pt x="94136" y="1603478"/>
                  <a:pt x="97590" y="1595269"/>
                </a:cubicBezTo>
                <a:cubicBezTo>
                  <a:pt x="100620" y="1589389"/>
                  <a:pt x="98377" y="1584128"/>
                  <a:pt x="98140" y="1577986"/>
                </a:cubicBezTo>
                <a:cubicBezTo>
                  <a:pt x="100521" y="1569894"/>
                  <a:pt x="96220" y="1543501"/>
                  <a:pt x="93133" y="1536621"/>
                </a:cubicBezTo>
                <a:cubicBezTo>
                  <a:pt x="82411" y="1520178"/>
                  <a:pt x="90374" y="1482816"/>
                  <a:pt x="82158" y="1469154"/>
                </a:cubicBezTo>
                <a:cubicBezTo>
                  <a:pt x="80954" y="1464197"/>
                  <a:pt x="80466" y="1459348"/>
                  <a:pt x="80424" y="1454586"/>
                </a:cubicBezTo>
                <a:lnTo>
                  <a:pt x="81328" y="1441264"/>
                </a:lnTo>
                <a:lnTo>
                  <a:pt x="83625" y="1437478"/>
                </a:lnTo>
                <a:cubicBezTo>
                  <a:pt x="83435" y="1434764"/>
                  <a:pt x="83246" y="1432049"/>
                  <a:pt x="83056" y="1429335"/>
                </a:cubicBezTo>
                <a:cubicBezTo>
                  <a:pt x="83172" y="1428557"/>
                  <a:pt x="83291" y="1427781"/>
                  <a:pt x="83407" y="1427003"/>
                </a:cubicBezTo>
                <a:cubicBezTo>
                  <a:pt x="84084" y="1422546"/>
                  <a:pt x="84674" y="1418148"/>
                  <a:pt x="84906" y="1413794"/>
                </a:cubicBezTo>
                <a:cubicBezTo>
                  <a:pt x="73390" y="1419520"/>
                  <a:pt x="84992" y="1377705"/>
                  <a:pt x="75678" y="1389757"/>
                </a:cubicBezTo>
                <a:cubicBezTo>
                  <a:pt x="74957" y="1366832"/>
                  <a:pt x="66282" y="1384318"/>
                  <a:pt x="74551" y="1356760"/>
                </a:cubicBezTo>
                <a:cubicBezTo>
                  <a:pt x="72160" y="1327675"/>
                  <a:pt x="66061" y="1251589"/>
                  <a:pt x="61331" y="1215246"/>
                </a:cubicBezTo>
                <a:cubicBezTo>
                  <a:pt x="48696" y="1178057"/>
                  <a:pt x="52517" y="1164292"/>
                  <a:pt x="46176" y="1138699"/>
                </a:cubicBezTo>
                <a:cubicBezTo>
                  <a:pt x="43091" y="1088911"/>
                  <a:pt x="27949" y="1091674"/>
                  <a:pt x="39077" y="1069753"/>
                </a:cubicBezTo>
                <a:cubicBezTo>
                  <a:pt x="36360" y="1036358"/>
                  <a:pt x="22533" y="1065337"/>
                  <a:pt x="27015" y="1030325"/>
                </a:cubicBezTo>
                <a:cubicBezTo>
                  <a:pt x="25199" y="1029239"/>
                  <a:pt x="7014" y="1004953"/>
                  <a:pt x="5711" y="1002694"/>
                </a:cubicBezTo>
                <a:lnTo>
                  <a:pt x="4782" y="959024"/>
                </a:lnTo>
                <a:lnTo>
                  <a:pt x="4956" y="955844"/>
                </a:lnTo>
                <a:lnTo>
                  <a:pt x="0" y="935724"/>
                </a:lnTo>
                <a:lnTo>
                  <a:pt x="396" y="935045"/>
                </a:lnTo>
                <a:cubicBezTo>
                  <a:pt x="1170" y="933065"/>
                  <a:pt x="1530" y="930734"/>
                  <a:pt x="1027" y="927619"/>
                </a:cubicBezTo>
                <a:cubicBezTo>
                  <a:pt x="2171" y="918238"/>
                  <a:pt x="7071" y="890403"/>
                  <a:pt x="7257" y="878755"/>
                </a:cubicBezTo>
                <a:cubicBezTo>
                  <a:pt x="5425" y="872157"/>
                  <a:pt x="3693" y="865113"/>
                  <a:pt x="2142" y="857732"/>
                </a:cubicBezTo>
                <a:lnTo>
                  <a:pt x="1365" y="798432"/>
                </a:lnTo>
                <a:lnTo>
                  <a:pt x="10445" y="736329"/>
                </a:lnTo>
                <a:cubicBezTo>
                  <a:pt x="10644" y="713358"/>
                  <a:pt x="14017" y="693468"/>
                  <a:pt x="11638" y="674025"/>
                </a:cubicBezTo>
                <a:cubicBezTo>
                  <a:pt x="14263" y="666128"/>
                  <a:pt x="7702" y="658684"/>
                  <a:pt x="3774" y="651467"/>
                </a:cubicBezTo>
                <a:cubicBezTo>
                  <a:pt x="5085" y="630031"/>
                  <a:pt x="18313" y="624842"/>
                  <a:pt x="13938" y="611257"/>
                </a:cubicBezTo>
                <a:cubicBezTo>
                  <a:pt x="23010" y="599213"/>
                  <a:pt x="19548" y="598502"/>
                  <a:pt x="16950" y="592841"/>
                </a:cubicBezTo>
                <a:cubicBezTo>
                  <a:pt x="16888" y="592573"/>
                  <a:pt x="16826" y="592303"/>
                  <a:pt x="16764" y="592034"/>
                </a:cubicBezTo>
                <a:lnTo>
                  <a:pt x="18062" y="590387"/>
                </a:lnTo>
                <a:lnTo>
                  <a:pt x="18662" y="586980"/>
                </a:lnTo>
                <a:cubicBezTo>
                  <a:pt x="18533" y="583880"/>
                  <a:pt x="18403" y="580781"/>
                  <a:pt x="18274" y="577681"/>
                </a:cubicBezTo>
                <a:cubicBezTo>
                  <a:pt x="18115" y="576515"/>
                  <a:pt x="17955" y="575348"/>
                  <a:pt x="17796" y="574183"/>
                </a:cubicBezTo>
                <a:cubicBezTo>
                  <a:pt x="17589" y="571773"/>
                  <a:pt x="17612" y="570172"/>
                  <a:pt x="17805" y="569065"/>
                </a:cubicBezTo>
                <a:lnTo>
                  <a:pt x="17912" y="568936"/>
                </a:lnTo>
                <a:cubicBezTo>
                  <a:pt x="17845" y="567338"/>
                  <a:pt x="29209" y="573362"/>
                  <a:pt x="29143" y="571763"/>
                </a:cubicBezTo>
                <a:cubicBezTo>
                  <a:pt x="28562" y="563674"/>
                  <a:pt x="16337" y="548181"/>
                  <a:pt x="15392" y="540689"/>
                </a:cubicBezTo>
                <a:cubicBezTo>
                  <a:pt x="21346" y="534352"/>
                  <a:pt x="14313" y="506665"/>
                  <a:pt x="25536" y="509696"/>
                </a:cubicBezTo>
                <a:cubicBezTo>
                  <a:pt x="24595" y="499588"/>
                  <a:pt x="19934" y="493475"/>
                  <a:pt x="27295" y="496878"/>
                </a:cubicBezTo>
                <a:cubicBezTo>
                  <a:pt x="27196" y="493551"/>
                  <a:pt x="27823" y="491500"/>
                  <a:pt x="28803" y="490032"/>
                </a:cubicBezTo>
                <a:lnTo>
                  <a:pt x="29265" y="489607"/>
                </a:lnTo>
                <a:cubicBezTo>
                  <a:pt x="28500" y="481587"/>
                  <a:pt x="25372" y="452075"/>
                  <a:pt x="24211" y="441905"/>
                </a:cubicBezTo>
                <a:cubicBezTo>
                  <a:pt x="23574" y="437467"/>
                  <a:pt x="22937" y="433030"/>
                  <a:pt x="22300" y="428592"/>
                </a:cubicBezTo>
                <a:lnTo>
                  <a:pt x="22699" y="427306"/>
                </a:lnTo>
                <a:lnTo>
                  <a:pt x="28219" y="418090"/>
                </a:lnTo>
                <a:cubicBezTo>
                  <a:pt x="27250" y="415121"/>
                  <a:pt x="18397" y="412494"/>
                  <a:pt x="16799" y="410365"/>
                </a:cubicBezTo>
                <a:cubicBezTo>
                  <a:pt x="25342" y="378983"/>
                  <a:pt x="17525" y="349373"/>
                  <a:pt x="19002" y="315310"/>
                </a:cubicBezTo>
                <a:cubicBezTo>
                  <a:pt x="15978" y="276813"/>
                  <a:pt x="16726" y="257569"/>
                  <a:pt x="14356" y="235298"/>
                </a:cubicBezTo>
                <a:cubicBezTo>
                  <a:pt x="14223" y="231626"/>
                  <a:pt x="13137" y="201873"/>
                  <a:pt x="17876" y="207989"/>
                </a:cubicBezTo>
                <a:cubicBezTo>
                  <a:pt x="17051" y="174826"/>
                  <a:pt x="20805" y="126304"/>
                  <a:pt x="19885" y="92237"/>
                </a:cubicBezTo>
                <a:cubicBezTo>
                  <a:pt x="31141" y="70340"/>
                  <a:pt x="10251" y="49317"/>
                  <a:pt x="12357" y="26606"/>
                </a:cubicBezTo>
                <a:cubicBezTo>
                  <a:pt x="7176" y="29713"/>
                  <a:pt x="8629" y="17064"/>
                  <a:pt x="9916" y="3483"/>
                </a:cubicBezTo>
                <a:close/>
              </a:path>
            </a:pathLst>
          </a:cu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2523E03-9D66-750D-C722-EC2F3274527F}"/>
              </a:ext>
            </a:extLst>
          </p:cNvPr>
          <p:cNvSpPr txBox="1"/>
          <p:nvPr/>
        </p:nvSpPr>
        <p:spPr>
          <a:xfrm>
            <a:off x="390769" y="4493846"/>
            <a:ext cx="5175737" cy="14773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dirty="0">
                <a:solidFill>
                  <a:srgbClr val="111111"/>
                </a:solidFill>
                <a:latin typeface="Thames"/>
                <a:ea typeface="+mn-lt"/>
                <a:cs typeface="+mn-lt"/>
              </a:rPr>
              <a:t>Зимой из тундры на ледяные просторы перебираются песцы и вороны, которые следуют за самым крупным хищником — белым медведем, подбирая остатки его добычи. Жизнь гиганта больше связана с морем, чем с сушей.</a:t>
            </a:r>
            <a:endParaRPr lang="ru-RU" dirty="0">
              <a:latin typeface="Thames"/>
            </a:endParaRPr>
          </a:p>
        </p:txBody>
      </p:sp>
    </p:spTree>
    <p:extLst>
      <p:ext uri="{BB962C8B-B14F-4D97-AF65-F5344CB8AC3E}">
        <p14:creationId xmlns:p14="http://schemas.microsoft.com/office/powerpoint/2010/main" val="29143711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3" descr="Изображение выглядит как природа, на открытом воздухе, снег, Ледниковый рельеф&#10;&#10;Автоматически созданное описание">
            <a:extLst>
              <a:ext uri="{FF2B5EF4-FFF2-40B4-BE49-F238E27FC236}">
                <a16:creationId xmlns:a16="http://schemas.microsoft.com/office/drawing/2014/main" id="{202C0723-6F19-05E2-1EA5-5AA5FB9A5C4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882" b="-1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62B633-19FD-18C3-95CF-BA7AE4A632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88995" y="599587"/>
            <a:ext cx="2053959" cy="483374"/>
          </a:xfrm>
        </p:spPr>
        <p:txBody>
          <a:bodyPr>
            <a:normAutofit/>
          </a:bodyPr>
          <a:lstStyle/>
          <a:p>
            <a:r>
              <a:rPr lang="ru-RU" sz="2800" b="1" dirty="0">
                <a:latin typeface="Thames"/>
              </a:rPr>
              <a:t>Человек</a:t>
            </a:r>
            <a:endParaRPr lang="ru-RU" sz="2800">
              <a:latin typeface="Thames"/>
            </a:endParaRPr>
          </a:p>
          <a:p>
            <a:endParaRPr lang="ru-RU" sz="2800" dirty="0">
              <a:latin typeface="Thames"/>
              <a:ea typeface="Calibri Light"/>
              <a:cs typeface="Calibri Light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D91BDE4-91C5-F117-63AE-D79394A758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37302" y="2170432"/>
            <a:ext cx="3822189" cy="374276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ru-RU" sz="1800" dirty="0">
                <a:latin typeface="Thames"/>
                <a:ea typeface="+mn-lt"/>
                <a:cs typeface="+mn-lt"/>
              </a:rPr>
              <a:t>В Арктике практически </a:t>
            </a:r>
            <a:r>
              <a:rPr lang="ru-RU" sz="1800" b="1" dirty="0">
                <a:latin typeface="Thames"/>
                <a:ea typeface="+mn-lt"/>
                <a:cs typeface="+mn-lt"/>
              </a:rPr>
              <a:t>нет постоянного населения</a:t>
            </a:r>
            <a:r>
              <a:rPr lang="ru-RU" sz="1800" dirty="0">
                <a:latin typeface="Thames"/>
                <a:ea typeface="+mn-lt"/>
                <a:cs typeface="+mn-lt"/>
              </a:rPr>
              <a:t>, однако с давних времен и по сей день на суровых островах люди занимаются </a:t>
            </a:r>
            <a:r>
              <a:rPr lang="ru-RU" sz="1800" b="1" dirty="0">
                <a:latin typeface="Thames"/>
                <a:ea typeface="+mn-lt"/>
                <a:cs typeface="+mn-lt"/>
              </a:rPr>
              <a:t>промыслом песца</a:t>
            </a:r>
            <a:r>
              <a:rPr lang="ru-RU" sz="1800" dirty="0">
                <a:latin typeface="Thames"/>
                <a:ea typeface="+mn-lt"/>
                <a:cs typeface="+mn-lt"/>
              </a:rPr>
              <a:t> и </a:t>
            </a:r>
            <a:r>
              <a:rPr lang="ru-RU" sz="1800" b="1" dirty="0">
                <a:latin typeface="Thames"/>
                <a:ea typeface="+mn-lt"/>
                <a:cs typeface="+mn-lt"/>
              </a:rPr>
              <a:t>птиц</a:t>
            </a:r>
            <a:r>
              <a:rPr lang="ru-RU" sz="1800" dirty="0">
                <a:latin typeface="Thames"/>
                <a:ea typeface="+mn-lt"/>
                <a:cs typeface="+mn-lt"/>
              </a:rPr>
              <a:t>. В арктических морях развито </a:t>
            </a:r>
            <a:r>
              <a:rPr lang="ru-RU" sz="1800" b="1" dirty="0">
                <a:latin typeface="Thames"/>
                <a:ea typeface="+mn-lt"/>
                <a:cs typeface="+mn-lt"/>
              </a:rPr>
              <a:t>рыболовство</a:t>
            </a:r>
            <a:r>
              <a:rPr lang="ru-RU" sz="1800" dirty="0">
                <a:latin typeface="Thames"/>
                <a:ea typeface="+mn-lt"/>
                <a:cs typeface="+mn-lt"/>
              </a:rPr>
              <a:t>. Интенсивная добыча ведется в «промысловой житнице» Арктики — </a:t>
            </a:r>
            <a:r>
              <a:rPr lang="ru-RU" sz="1800" b="1" dirty="0">
                <a:latin typeface="Thames"/>
                <a:ea typeface="+mn-lt"/>
                <a:cs typeface="+mn-lt"/>
              </a:rPr>
              <a:t>Баренцевом море</a:t>
            </a:r>
            <a:r>
              <a:rPr lang="ru-RU" sz="1800" dirty="0">
                <a:latin typeface="Thames"/>
                <a:ea typeface="+mn-lt"/>
                <a:cs typeface="+mn-lt"/>
              </a:rPr>
              <a:t>, богатом рыбой. На его шельфе осваиваются крупнейшие месторождения </a:t>
            </a:r>
            <a:r>
              <a:rPr lang="ru-RU" sz="1800" b="1" dirty="0">
                <a:latin typeface="Thames"/>
                <a:ea typeface="+mn-lt"/>
                <a:cs typeface="+mn-lt"/>
              </a:rPr>
              <a:t>нефти</a:t>
            </a:r>
            <a:r>
              <a:rPr lang="ru-RU" sz="1800" dirty="0">
                <a:latin typeface="Thames"/>
                <a:ea typeface="+mn-lt"/>
                <a:cs typeface="+mn-lt"/>
              </a:rPr>
              <a:t> и </a:t>
            </a:r>
            <a:r>
              <a:rPr lang="ru-RU" sz="1800" b="1" dirty="0">
                <a:latin typeface="Thames"/>
                <a:ea typeface="+mn-lt"/>
                <a:cs typeface="+mn-lt"/>
              </a:rPr>
              <a:t>газа.</a:t>
            </a:r>
            <a:endParaRPr lang="ru-RU" sz="1800" dirty="0">
              <a:latin typeface="Thames"/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528397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25B1AB-9E97-A48B-0590-A2439517C9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13" y="3752849"/>
            <a:ext cx="3290887" cy="2452687"/>
          </a:xfrm>
        </p:spPr>
        <p:txBody>
          <a:bodyPr anchor="ctr">
            <a:normAutofit/>
          </a:bodyPr>
          <a:lstStyle/>
          <a:p>
            <a:r>
              <a:rPr lang="ru-RU" sz="2800" b="1" dirty="0">
                <a:latin typeface="Thames"/>
                <a:ea typeface="Montserrat"/>
                <a:cs typeface="Montserrat"/>
              </a:rPr>
              <a:t>Антарктическая пустыня: природная зона</a:t>
            </a:r>
            <a:endParaRPr lang="ru-RU" sz="2800">
              <a:latin typeface="Thames"/>
            </a:endParaRPr>
          </a:p>
        </p:txBody>
      </p:sp>
      <p:pic>
        <p:nvPicPr>
          <p:cNvPr id="4" name="Рисунок 3" descr="Изображение выглядит как природа, облако, небо, снег&#10;&#10;Автоматически созданное описание">
            <a:extLst>
              <a:ext uri="{FF2B5EF4-FFF2-40B4-BE49-F238E27FC236}">
                <a16:creationId xmlns:a16="http://schemas.microsoft.com/office/drawing/2014/main" id="{776D95DA-F169-C645-C3C9-143BB1EA9C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365" b="24111"/>
          <a:stretch/>
        </p:blipFill>
        <p:spPr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A82A0F53-EB92-4A00-10F0-AC56C3F3B5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3982" y="3752850"/>
            <a:ext cx="7485413" cy="245268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ru-RU" sz="1800" dirty="0">
                <a:latin typeface="Thames"/>
                <a:ea typeface="+mn-lt"/>
                <a:cs typeface="+mn-lt"/>
              </a:rPr>
              <a:t>Антарктическая пустыня — самая огромная и холодная на Земле, характеризующаяся большими перепадами температуры и почти полным отсутствием осадков. Располагается она на самом юге планеты, полностью занимая шестой континент — Антарктиду.</a:t>
            </a:r>
            <a:endParaRPr lang="ru-RU" sz="1800" dirty="0">
              <a:latin typeface="Thames"/>
            </a:endParaRPr>
          </a:p>
        </p:txBody>
      </p:sp>
    </p:spTree>
    <p:extLst>
      <p:ext uri="{BB962C8B-B14F-4D97-AF65-F5344CB8AC3E}">
        <p14:creationId xmlns:p14="http://schemas.microsoft.com/office/powerpoint/2010/main" val="385182496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Арктические и антарктические пустыни</vt:lpstr>
      <vt:lpstr>Особенность этой природной зоны — огромное количество снега и льда, которое не тает на протяжении года. Арктические пустыни отличаются практически полным отсутствием болот и очень малым числом озер.</vt:lpstr>
      <vt:lpstr>Географическое положение </vt:lpstr>
      <vt:lpstr>Климат </vt:lpstr>
      <vt:lpstr>Почвы</vt:lpstr>
      <vt:lpstr>Растения </vt:lpstr>
      <vt:lpstr>Животные </vt:lpstr>
      <vt:lpstr>Человек </vt:lpstr>
      <vt:lpstr>Антарктическая пустыня: природная зона</vt:lpstr>
      <vt:lpstr>Холодные пустыни Земли </vt:lpstr>
      <vt:lpstr>Антарктида </vt:lpstr>
      <vt:lpstr>Антарктические пустыни: климат </vt:lpstr>
      <vt:lpstr>Население материка </vt:lpstr>
      <vt:lpstr>Растительный мир </vt:lpstr>
      <vt:lpstr>Животные ледяной пустыни </vt:lpstr>
      <vt:lpstr>Животные Антарктиды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/>
  <cp:lastModifiedBy/>
  <cp:revision>144</cp:revision>
  <dcterms:created xsi:type="dcterms:W3CDTF">2023-12-03T14:17:18Z</dcterms:created>
  <dcterms:modified xsi:type="dcterms:W3CDTF">2023-12-03T14:42:05Z</dcterms:modified>
</cp:coreProperties>
</file>