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1" r:id="rId4"/>
    <p:sldId id="258" r:id="rId5"/>
    <p:sldId id="259" r:id="rId6"/>
    <p:sldId id="263" r:id="rId7"/>
    <p:sldId id="260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5E5C-3909-4207-92DE-70FD2C024346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839B-A17D-4189-9D0E-61118B7E20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5E5C-3909-4207-92DE-70FD2C024346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839B-A17D-4189-9D0E-61118B7E20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5E5C-3909-4207-92DE-70FD2C024346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839B-A17D-4189-9D0E-61118B7E207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5E5C-3909-4207-92DE-70FD2C024346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839B-A17D-4189-9D0E-61118B7E207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5E5C-3909-4207-92DE-70FD2C024346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839B-A17D-4189-9D0E-61118B7E20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5E5C-3909-4207-92DE-70FD2C024346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839B-A17D-4189-9D0E-61118B7E207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5E5C-3909-4207-92DE-70FD2C024346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839B-A17D-4189-9D0E-61118B7E20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5E5C-3909-4207-92DE-70FD2C024346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839B-A17D-4189-9D0E-61118B7E20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5E5C-3909-4207-92DE-70FD2C024346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839B-A17D-4189-9D0E-61118B7E20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5E5C-3909-4207-92DE-70FD2C024346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839B-A17D-4189-9D0E-61118B7E207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5E5C-3909-4207-92DE-70FD2C024346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1839B-A17D-4189-9D0E-61118B7E207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2915E5C-3909-4207-92DE-70FD2C024346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891839B-A17D-4189-9D0E-61118B7E207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" r="2142"/>
          <a:stretch>
            <a:fillRect/>
          </a:stretch>
        </p:blipFill>
        <p:spPr>
          <a:xfrm>
            <a:off x="2195736" y="3573016"/>
            <a:ext cx="4320480" cy="2926080"/>
          </a:xfrm>
        </p:spPr>
      </p:pic>
      <p:sp>
        <p:nvSpPr>
          <p:cNvPr id="6" name="Прямоугольник 5"/>
          <p:cNvSpPr/>
          <p:nvPr/>
        </p:nvSpPr>
        <p:spPr>
          <a:xfrm>
            <a:off x="1259632" y="692696"/>
            <a:ext cx="6768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6000" b="1" i="1" dirty="0">
                <a:solidFill>
                  <a:srgbClr val="FFFFFF"/>
                </a:solidFill>
                <a:ea typeface="+mj-ea"/>
                <a:cs typeface="+mj-cs"/>
              </a:rPr>
              <a:t>Почта </a:t>
            </a:r>
            <a:endParaRPr lang="ru-RU" sz="6000" b="1" i="1" dirty="0" smtClean="0">
              <a:solidFill>
                <a:srgbClr val="FFFFFF"/>
              </a:solidFill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ru-RU" sz="6000" b="1" i="1" dirty="0" smtClean="0">
                <a:solidFill>
                  <a:srgbClr val="FFFFFF"/>
                </a:solidFill>
                <a:ea typeface="+mj-ea"/>
                <a:cs typeface="+mj-cs"/>
              </a:rPr>
              <a:t>Санкт-Петербурга</a:t>
            </a:r>
            <a:endParaRPr lang="ru-RU" sz="6000" b="1" i="1" dirty="0">
              <a:solidFill>
                <a:srgbClr val="FFFFFF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2982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900">
        <p:split orient="vert"/>
      </p:transition>
    </mc:Choice>
    <mc:Fallback xmlns="">
      <p:transition spd="slow" advTm="69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988840"/>
            <a:ext cx="8856984" cy="5472608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tx1"/>
                </a:solidFill>
              </a:rPr>
              <a:t>До этого почтамты и городские почтовые отделения пересылали корреспонденцию только между городами и за границу</a:t>
            </a:r>
            <a:r>
              <a:rPr lang="ru-RU" sz="3200" b="1" i="1" dirty="0" smtClean="0">
                <a:solidFill>
                  <a:schemeClr val="tx1"/>
                </a:solidFill>
              </a:rPr>
              <a:t>. </a:t>
            </a:r>
            <a:br>
              <a:rPr lang="ru-RU" sz="3200" b="1" i="1" dirty="0" smtClean="0">
                <a:solidFill>
                  <a:schemeClr val="tx1"/>
                </a:solidFill>
              </a:rPr>
            </a:br>
            <a:r>
              <a:rPr lang="ru-RU" sz="3200" b="1" i="1" dirty="0">
                <a:solidFill>
                  <a:schemeClr val="tx1"/>
                </a:solidFill>
              </a:rPr>
              <a:t/>
            </a:r>
            <a:br>
              <a:rPr lang="ru-RU" sz="3200" b="1" i="1" dirty="0">
                <a:solidFill>
                  <a:schemeClr val="tx1"/>
                </a:solidFill>
              </a:rPr>
            </a:br>
            <a:r>
              <a:rPr lang="ru-RU" sz="3200" b="1" i="1" dirty="0" smtClean="0">
                <a:solidFill>
                  <a:schemeClr val="tx1"/>
                </a:solidFill>
              </a:rPr>
              <a:t>Но жителям города также было нужно обмениваться письмами, новостями, поэтому в 1830 году было принято «Положение о заведении городской почты»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836712"/>
            <a:ext cx="7992888" cy="1108489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</a:rPr>
              <a:t>29 января 1833 появилась первая в стране городская почта</a:t>
            </a:r>
            <a:endParaRPr lang="ru-RU" sz="32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277676"/>
      </p:ext>
    </p:extLst>
  </p:cSld>
  <p:clrMapOvr>
    <a:masterClrMapping/>
  </p:clrMapOvr>
  <p:transition spd="slow" advTm="18077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3" b="3983"/>
          <a:stretch>
            <a:fillRect/>
          </a:stretch>
        </p:blipFill>
        <p:spPr>
          <a:xfrm>
            <a:off x="611560" y="980728"/>
            <a:ext cx="8136904" cy="5013995"/>
          </a:xfrm>
        </p:spPr>
      </p:pic>
    </p:spTree>
    <p:extLst>
      <p:ext uri="{BB962C8B-B14F-4D97-AF65-F5344CB8AC3E}">
        <p14:creationId xmlns:p14="http://schemas.microsoft.com/office/powerpoint/2010/main" val="1206490173"/>
      </p:ext>
    </p:extLst>
  </p:cSld>
  <p:clrMapOvr>
    <a:masterClrMapping/>
  </p:clrMapOvr>
  <p:transition spd="slow" advTm="8768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052736"/>
            <a:ext cx="4690864" cy="33123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Сначала специальные ящики для писем установили в маленьких магазинчиках. У каждого из них был свой номер. </a:t>
            </a:r>
            <a:r>
              <a:rPr lang="ru-RU" b="1" dirty="0" err="1" smtClean="0">
                <a:solidFill>
                  <a:schemeClr val="tx1"/>
                </a:solidFill>
              </a:rPr>
              <a:t>Письмоноша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(раньше так называли почтальона) трижды в день забирал письма.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" r="5345"/>
          <a:stretch>
            <a:fillRect/>
          </a:stretch>
        </p:blipFill>
        <p:spPr>
          <a:xfrm>
            <a:off x="323528" y="548680"/>
            <a:ext cx="3744416" cy="5759450"/>
          </a:xfrm>
        </p:spPr>
      </p:pic>
    </p:spTree>
    <p:extLst>
      <p:ext uri="{BB962C8B-B14F-4D97-AF65-F5344CB8AC3E}">
        <p14:creationId xmlns:p14="http://schemas.microsoft.com/office/powerpoint/2010/main" val="177312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100">
        <p:circle/>
      </p:transition>
    </mc:Choice>
    <mc:Fallback xmlns="">
      <p:transition spd="slow" advTm="111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r="19521"/>
          <a:stretch>
            <a:fillRect/>
          </a:stretch>
        </p:blipFill>
        <p:spPr>
          <a:xfrm>
            <a:off x="4283968" y="620688"/>
            <a:ext cx="4752652" cy="4649788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908720"/>
            <a:ext cx="3818467" cy="3744416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Уже на почте письма раскладывали по адресам и передавали разносчикам. На конверте ставили штемпель с обозначением времени его поступления.  В конце 1830-х годов почтовая служба стала пересылать  еще и газеты.</a:t>
            </a:r>
            <a:endParaRPr lang="ru-RU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6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2537">
        <p:checker/>
      </p:transition>
    </mc:Choice>
    <mc:Fallback xmlns="">
      <p:transition spd="slow" advTm="12537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548680"/>
            <a:ext cx="4680520" cy="4104456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chemeClr val="tx1"/>
                </a:solidFill>
              </a:rPr>
              <a:t>Первой газетой, которую распространяли через городскую почту,  была «Северная пчела»</a:t>
            </a:r>
            <a:endParaRPr lang="ru-RU" sz="4400" b="1" i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1" r="8251"/>
          <a:stretch>
            <a:fillRect/>
          </a:stretch>
        </p:blipFill>
        <p:spPr>
          <a:xfrm>
            <a:off x="5004048" y="2136775"/>
            <a:ext cx="4139952" cy="4721225"/>
          </a:xfrm>
        </p:spPr>
      </p:pic>
    </p:spTree>
    <p:extLst>
      <p:ext uri="{BB962C8B-B14F-4D97-AF65-F5344CB8AC3E}">
        <p14:creationId xmlns:p14="http://schemas.microsoft.com/office/powerpoint/2010/main" val="773887936"/>
      </p:ext>
    </p:extLst>
  </p:cSld>
  <p:clrMapOvr>
    <a:masterClrMapping/>
  </p:clrMapOvr>
  <p:transition spd="slow" advTm="8718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9096" y="980728"/>
            <a:ext cx="5092480" cy="2613293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Для поездок по городу зимой использовали сани или ездили верхом. Для свободной езды по городу ямщик периодически трубил в специальный рожок.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6" r="10406"/>
          <a:stretch>
            <a:fillRect/>
          </a:stretch>
        </p:blipFill>
        <p:spPr bwMode="auto">
          <a:xfrm>
            <a:off x="107504" y="836712"/>
            <a:ext cx="388843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49256"/>
            <a:ext cx="4147936" cy="280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93717"/>
      </p:ext>
    </p:extLst>
  </p:cSld>
  <p:clrMapOvr>
    <a:masterClrMapping/>
  </p:clrMapOvr>
  <p:transition spd="slow" advTm="9669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332656"/>
            <a:ext cx="8640960" cy="280831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Вслед за почтовым ящиком появилась почтовая марка. Первые марки </a:t>
            </a:r>
            <a:r>
              <a:rPr lang="ru-RU" sz="2800" b="1" i="1" dirty="0">
                <a:solidFill>
                  <a:schemeClr val="tx1"/>
                </a:solidFill>
              </a:rPr>
              <a:t>в России вышли в обращение 1 января 1858 года</a:t>
            </a:r>
            <a:r>
              <a:rPr lang="ru-RU" sz="2800" b="1" i="1" dirty="0" smtClean="0">
                <a:solidFill>
                  <a:schemeClr val="tx1"/>
                </a:solidFill>
              </a:rPr>
              <a:t>. С их помощью можно отправить письмо не только по городу, но и в другую страну, но на конверт придется приклеить больше марок, потому что такая доставка стоит дороже.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3" b="12043"/>
          <a:stretch>
            <a:fillRect/>
          </a:stretch>
        </p:blipFill>
        <p:spPr>
          <a:xfrm>
            <a:off x="2267744" y="3777325"/>
            <a:ext cx="4392488" cy="3035406"/>
          </a:xfrm>
        </p:spPr>
      </p:pic>
    </p:spTree>
    <p:extLst>
      <p:ext uri="{BB962C8B-B14F-4D97-AF65-F5344CB8AC3E}">
        <p14:creationId xmlns:p14="http://schemas.microsoft.com/office/powerpoint/2010/main" val="293550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473">
        <p:fade/>
      </p:transition>
    </mc:Choice>
    <mc:Fallback xmlns="">
      <p:transition spd="med" advTm="134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16832"/>
            <a:ext cx="8003233" cy="3150014"/>
          </a:xfrm>
        </p:spPr>
        <p:txBody>
          <a:bodyPr>
            <a:noAutofit/>
          </a:bodyPr>
          <a:lstStyle/>
          <a:p>
            <a:pPr algn="ctr"/>
            <a:r>
              <a:rPr lang="ru-RU" sz="7200" b="1" i="1" dirty="0" smtClean="0">
                <a:solidFill>
                  <a:schemeClr val="tx1"/>
                </a:solidFill>
              </a:rPr>
              <a:t>А Вы давно писали настоящие письма?</a:t>
            </a:r>
            <a:endParaRPr lang="ru-RU" sz="72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48509"/>
      </p:ext>
    </p:extLst>
  </p:cSld>
  <p:clrMapOvr>
    <a:masterClrMapping/>
  </p:clrMapOvr>
  <p:transition spd="slow" advTm="5919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187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Презентация PowerPoint</vt:lpstr>
      <vt:lpstr>До этого почтамты и городские почтовые отделения пересылали корреспонденцию только между городами и за границу.   Но жителям города также было нужно обмениваться письмами, новостями, поэтому в 1830 году было принято «Положение о заведении городской почты»</vt:lpstr>
      <vt:lpstr>Презентация PowerPoint</vt:lpstr>
      <vt:lpstr>Сначала специальные ящики для писем установили в маленьких магазинчиках. У каждого из них был свой номер. Письмоноша (раньше так называли почтальона) трижды в день забирал письма.</vt:lpstr>
      <vt:lpstr>Презентация PowerPoint</vt:lpstr>
      <vt:lpstr>Презентация PowerPoint</vt:lpstr>
      <vt:lpstr>Для поездок по городу зимой использовали сани или ездили верхом. Для свободной езды по городу ямщик периодически трубил в специальный рожок.</vt:lpstr>
      <vt:lpstr>Презентация PowerPoint</vt:lpstr>
      <vt:lpstr>А Вы давно писали настоящие письма?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11</cp:revision>
  <dcterms:created xsi:type="dcterms:W3CDTF">2023-11-17T16:55:01Z</dcterms:created>
  <dcterms:modified xsi:type="dcterms:W3CDTF">2023-11-17T18:40:36Z</dcterms:modified>
</cp:coreProperties>
</file>