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3" r:id="rId25"/>
    <p:sldId id="282" r:id="rId26"/>
    <p:sldId id="281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84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6E53E4-6DE7-4C35-81F3-F607037B3B50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8CA0AA4-4365-4A6F-B0B7-59E46E14ECE6}">
      <dgm:prSet phldrT="[Текст]"/>
      <dgm:spPr/>
      <dgm:t>
        <a:bodyPr/>
        <a:lstStyle/>
        <a:p>
          <a:r>
            <a:rPr lang="ru-RU" dirty="0"/>
            <a:t>Цвет, форма</a:t>
          </a:r>
        </a:p>
      </dgm:t>
    </dgm:pt>
    <dgm:pt modelId="{BF14DBFC-648E-4577-A9D0-3D6E9988A74F}" type="parTrans" cxnId="{2C18BAB4-17A7-4365-9ED6-FFAD6D56104A}">
      <dgm:prSet/>
      <dgm:spPr/>
      <dgm:t>
        <a:bodyPr/>
        <a:lstStyle/>
        <a:p>
          <a:endParaRPr lang="ru-RU"/>
        </a:p>
      </dgm:t>
    </dgm:pt>
    <dgm:pt modelId="{78D83167-0F6D-485B-A417-AA611D427654}" type="sibTrans" cxnId="{2C18BAB4-17A7-4365-9ED6-FFAD6D56104A}">
      <dgm:prSet/>
      <dgm:spPr/>
      <dgm:t>
        <a:bodyPr/>
        <a:lstStyle/>
        <a:p>
          <a:endParaRPr lang="ru-RU"/>
        </a:p>
      </dgm:t>
    </dgm:pt>
    <dgm:pt modelId="{B4EE6810-D46E-4053-BDD9-BAF9550B8181}">
      <dgm:prSet phldrT="[Текст]"/>
      <dgm:spPr/>
      <dgm:t>
        <a:bodyPr/>
        <a:lstStyle/>
        <a:p>
          <a:r>
            <a:rPr lang="ru-RU" dirty="0"/>
            <a:t>Звук</a:t>
          </a:r>
        </a:p>
      </dgm:t>
    </dgm:pt>
    <dgm:pt modelId="{17FCDD36-7254-401C-B545-A5A1A05C0356}" type="parTrans" cxnId="{C91B1604-4E38-4BB8-AFFA-B6B054CF6A1E}">
      <dgm:prSet/>
      <dgm:spPr/>
      <dgm:t>
        <a:bodyPr/>
        <a:lstStyle/>
        <a:p>
          <a:endParaRPr lang="ru-RU"/>
        </a:p>
      </dgm:t>
    </dgm:pt>
    <dgm:pt modelId="{26810D27-097E-4E62-BB98-15A840F61F12}" type="sibTrans" cxnId="{C91B1604-4E38-4BB8-AFFA-B6B054CF6A1E}">
      <dgm:prSet/>
      <dgm:spPr/>
      <dgm:t>
        <a:bodyPr/>
        <a:lstStyle/>
        <a:p>
          <a:endParaRPr lang="ru-RU"/>
        </a:p>
      </dgm:t>
    </dgm:pt>
    <dgm:pt modelId="{66367A3F-83DC-480A-91D0-FAEA97225207}">
      <dgm:prSet phldrT="[Текст]"/>
      <dgm:spPr/>
      <dgm:t>
        <a:bodyPr/>
        <a:lstStyle/>
        <a:p>
          <a:r>
            <a:rPr lang="ru-RU" dirty="0"/>
            <a:t>Ритм, форма</a:t>
          </a:r>
        </a:p>
      </dgm:t>
    </dgm:pt>
    <dgm:pt modelId="{FE38EA34-A77E-436A-86D9-88149041FAA0}" type="parTrans" cxnId="{3E963433-14CC-4FEF-BB61-3A1BC16D6006}">
      <dgm:prSet/>
      <dgm:spPr/>
      <dgm:t>
        <a:bodyPr/>
        <a:lstStyle/>
        <a:p>
          <a:endParaRPr lang="ru-RU"/>
        </a:p>
      </dgm:t>
    </dgm:pt>
    <dgm:pt modelId="{80F548F1-10A8-4EAE-9564-CD4293560EAD}" type="sibTrans" cxnId="{3E963433-14CC-4FEF-BB61-3A1BC16D6006}">
      <dgm:prSet/>
      <dgm:spPr/>
      <dgm:t>
        <a:bodyPr/>
        <a:lstStyle/>
        <a:p>
          <a:endParaRPr lang="ru-RU"/>
        </a:p>
      </dgm:t>
    </dgm:pt>
    <dgm:pt modelId="{266809D9-2B06-45EB-875A-FDD4E331CB43}">
      <dgm:prSet phldrT="[Текст]"/>
      <dgm:spPr/>
      <dgm:t>
        <a:bodyPr/>
        <a:lstStyle/>
        <a:p>
          <a:r>
            <a:rPr lang="ru-RU" dirty="0"/>
            <a:t>Запах</a:t>
          </a:r>
        </a:p>
      </dgm:t>
    </dgm:pt>
    <dgm:pt modelId="{F7BAA5A1-1C69-4D66-B9B7-5297DA168E9D}" type="parTrans" cxnId="{3CC99586-D099-4B1F-A6AC-E973807021DB}">
      <dgm:prSet/>
      <dgm:spPr/>
      <dgm:t>
        <a:bodyPr/>
        <a:lstStyle/>
        <a:p>
          <a:endParaRPr lang="ru-RU"/>
        </a:p>
      </dgm:t>
    </dgm:pt>
    <dgm:pt modelId="{A05494AA-FD09-4D02-9511-33EA7D8149A7}" type="sibTrans" cxnId="{3CC99586-D099-4B1F-A6AC-E973807021DB}">
      <dgm:prSet/>
      <dgm:spPr/>
      <dgm:t>
        <a:bodyPr/>
        <a:lstStyle/>
        <a:p>
          <a:endParaRPr lang="ru-RU"/>
        </a:p>
      </dgm:t>
    </dgm:pt>
    <dgm:pt modelId="{EBD40BE7-2843-4A29-871C-A511825F5704}" type="pres">
      <dgm:prSet presAssocID="{486E53E4-6DE7-4C35-81F3-F607037B3B50}" presName="matrix" presStyleCnt="0">
        <dgm:presLayoutVars>
          <dgm:chMax val="1"/>
          <dgm:dir/>
          <dgm:resizeHandles val="exact"/>
        </dgm:presLayoutVars>
      </dgm:prSet>
      <dgm:spPr/>
    </dgm:pt>
    <dgm:pt modelId="{81DECB64-259F-482E-BCBE-7594120C6CC6}" type="pres">
      <dgm:prSet presAssocID="{486E53E4-6DE7-4C35-81F3-F607037B3B50}" presName="diamond" presStyleLbl="bgShp" presStyleIdx="0" presStyleCnt="1"/>
      <dgm:spPr/>
    </dgm:pt>
    <dgm:pt modelId="{F49CBED2-1B5C-49EA-8315-9D4FFAECB7DC}" type="pres">
      <dgm:prSet presAssocID="{486E53E4-6DE7-4C35-81F3-F607037B3B50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B9AF1F0-AE54-4E70-A7A8-464563100A6C}" type="pres">
      <dgm:prSet presAssocID="{486E53E4-6DE7-4C35-81F3-F607037B3B50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AB63FC0-88CF-4762-90AF-CB81AC3982B9}" type="pres">
      <dgm:prSet presAssocID="{486E53E4-6DE7-4C35-81F3-F607037B3B50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888BB50-91DC-4F6F-A2DC-C972F192FB48}" type="pres">
      <dgm:prSet presAssocID="{486E53E4-6DE7-4C35-81F3-F607037B3B50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91B1604-4E38-4BB8-AFFA-B6B054CF6A1E}" srcId="{486E53E4-6DE7-4C35-81F3-F607037B3B50}" destId="{B4EE6810-D46E-4053-BDD9-BAF9550B8181}" srcOrd="1" destOrd="0" parTransId="{17FCDD36-7254-401C-B545-A5A1A05C0356}" sibTransId="{26810D27-097E-4E62-BB98-15A840F61F12}"/>
    <dgm:cxn modelId="{3E963433-14CC-4FEF-BB61-3A1BC16D6006}" srcId="{486E53E4-6DE7-4C35-81F3-F607037B3B50}" destId="{66367A3F-83DC-480A-91D0-FAEA97225207}" srcOrd="2" destOrd="0" parTransId="{FE38EA34-A77E-436A-86D9-88149041FAA0}" sibTransId="{80F548F1-10A8-4EAE-9564-CD4293560EAD}"/>
    <dgm:cxn modelId="{0D7A314E-B617-493A-8BB2-8785E446B8FA}" type="presOf" srcId="{66367A3F-83DC-480A-91D0-FAEA97225207}" destId="{6AB63FC0-88CF-4762-90AF-CB81AC3982B9}" srcOrd="0" destOrd="0" presId="urn:microsoft.com/office/officeart/2005/8/layout/matrix3"/>
    <dgm:cxn modelId="{3CC99586-D099-4B1F-A6AC-E973807021DB}" srcId="{486E53E4-6DE7-4C35-81F3-F607037B3B50}" destId="{266809D9-2B06-45EB-875A-FDD4E331CB43}" srcOrd="3" destOrd="0" parTransId="{F7BAA5A1-1C69-4D66-B9B7-5297DA168E9D}" sibTransId="{A05494AA-FD09-4D02-9511-33EA7D8149A7}"/>
    <dgm:cxn modelId="{A1E8BDAA-BE9B-4691-812A-875C60761088}" type="presOf" srcId="{266809D9-2B06-45EB-875A-FDD4E331CB43}" destId="{B888BB50-91DC-4F6F-A2DC-C972F192FB48}" srcOrd="0" destOrd="0" presId="urn:microsoft.com/office/officeart/2005/8/layout/matrix3"/>
    <dgm:cxn modelId="{2C18BAB4-17A7-4365-9ED6-FFAD6D56104A}" srcId="{486E53E4-6DE7-4C35-81F3-F607037B3B50}" destId="{48CA0AA4-4365-4A6F-B0B7-59E46E14ECE6}" srcOrd="0" destOrd="0" parTransId="{BF14DBFC-648E-4577-A9D0-3D6E9988A74F}" sibTransId="{78D83167-0F6D-485B-A417-AA611D427654}"/>
    <dgm:cxn modelId="{B8D53BC6-FFAD-41F5-8CAC-2BD738FC3AAF}" type="presOf" srcId="{486E53E4-6DE7-4C35-81F3-F607037B3B50}" destId="{EBD40BE7-2843-4A29-871C-A511825F5704}" srcOrd="0" destOrd="0" presId="urn:microsoft.com/office/officeart/2005/8/layout/matrix3"/>
    <dgm:cxn modelId="{BE6B49FB-5F25-405D-AFCD-1C600D72E922}" type="presOf" srcId="{B4EE6810-D46E-4053-BDD9-BAF9550B8181}" destId="{FB9AF1F0-AE54-4E70-A7A8-464563100A6C}" srcOrd="0" destOrd="0" presId="urn:microsoft.com/office/officeart/2005/8/layout/matrix3"/>
    <dgm:cxn modelId="{0D2A48FD-E5E5-4C50-B0FF-97F8E1D10057}" type="presOf" srcId="{48CA0AA4-4365-4A6F-B0B7-59E46E14ECE6}" destId="{F49CBED2-1B5C-49EA-8315-9D4FFAECB7DC}" srcOrd="0" destOrd="0" presId="urn:microsoft.com/office/officeart/2005/8/layout/matrix3"/>
    <dgm:cxn modelId="{7593CC65-7A7F-46B3-8BB8-A0D51E5E761B}" type="presParOf" srcId="{EBD40BE7-2843-4A29-871C-A511825F5704}" destId="{81DECB64-259F-482E-BCBE-7594120C6CC6}" srcOrd="0" destOrd="0" presId="urn:microsoft.com/office/officeart/2005/8/layout/matrix3"/>
    <dgm:cxn modelId="{847EA0E1-3F4C-464C-A497-7276BDDA225D}" type="presParOf" srcId="{EBD40BE7-2843-4A29-871C-A511825F5704}" destId="{F49CBED2-1B5C-49EA-8315-9D4FFAECB7DC}" srcOrd="1" destOrd="0" presId="urn:microsoft.com/office/officeart/2005/8/layout/matrix3"/>
    <dgm:cxn modelId="{EFBFE428-085D-4450-9789-46B247368C6F}" type="presParOf" srcId="{EBD40BE7-2843-4A29-871C-A511825F5704}" destId="{FB9AF1F0-AE54-4E70-A7A8-464563100A6C}" srcOrd="2" destOrd="0" presId="urn:microsoft.com/office/officeart/2005/8/layout/matrix3"/>
    <dgm:cxn modelId="{7293225B-3EB3-4A4D-BFDF-0BFFCE8A3A33}" type="presParOf" srcId="{EBD40BE7-2843-4A29-871C-A511825F5704}" destId="{6AB63FC0-88CF-4762-90AF-CB81AC3982B9}" srcOrd="3" destOrd="0" presId="urn:microsoft.com/office/officeart/2005/8/layout/matrix3"/>
    <dgm:cxn modelId="{F172AD30-E199-4C70-B3DC-5CCEB7B9A1C7}" type="presParOf" srcId="{EBD40BE7-2843-4A29-871C-A511825F5704}" destId="{B888BB50-91DC-4F6F-A2DC-C972F192FB4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DECB64-259F-482E-BCBE-7594120C6CC6}">
      <dsp:nvSpPr>
        <dsp:cNvPr id="0" name=""/>
        <dsp:cNvSpPr/>
      </dsp:nvSpPr>
      <dsp:spPr>
        <a:xfrm>
          <a:off x="2357437" y="0"/>
          <a:ext cx="3881437" cy="3881437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9CBED2-1B5C-49EA-8315-9D4FFAECB7DC}">
      <dsp:nvSpPr>
        <dsp:cNvPr id="0" name=""/>
        <dsp:cNvSpPr/>
      </dsp:nvSpPr>
      <dsp:spPr>
        <a:xfrm>
          <a:off x="2726174" y="368736"/>
          <a:ext cx="1513760" cy="1513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Цвет, форма</a:t>
          </a:r>
        </a:p>
      </dsp:txBody>
      <dsp:txXfrm>
        <a:off x="2800070" y="442632"/>
        <a:ext cx="1365968" cy="1365968"/>
      </dsp:txXfrm>
    </dsp:sp>
    <dsp:sp modelId="{FB9AF1F0-AE54-4E70-A7A8-464563100A6C}">
      <dsp:nvSpPr>
        <dsp:cNvPr id="0" name=""/>
        <dsp:cNvSpPr/>
      </dsp:nvSpPr>
      <dsp:spPr>
        <a:xfrm>
          <a:off x="4356377" y="368736"/>
          <a:ext cx="1513760" cy="15137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Звук</a:t>
          </a:r>
        </a:p>
      </dsp:txBody>
      <dsp:txXfrm>
        <a:off x="4430273" y="442632"/>
        <a:ext cx="1365968" cy="1365968"/>
      </dsp:txXfrm>
    </dsp:sp>
    <dsp:sp modelId="{6AB63FC0-88CF-4762-90AF-CB81AC3982B9}">
      <dsp:nvSpPr>
        <dsp:cNvPr id="0" name=""/>
        <dsp:cNvSpPr/>
      </dsp:nvSpPr>
      <dsp:spPr>
        <a:xfrm>
          <a:off x="2726174" y="1998940"/>
          <a:ext cx="1513760" cy="15137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Ритм, форма</a:t>
          </a:r>
        </a:p>
      </dsp:txBody>
      <dsp:txXfrm>
        <a:off x="2800070" y="2072836"/>
        <a:ext cx="1365968" cy="1365968"/>
      </dsp:txXfrm>
    </dsp:sp>
    <dsp:sp modelId="{B888BB50-91DC-4F6F-A2DC-C972F192FB48}">
      <dsp:nvSpPr>
        <dsp:cNvPr id="0" name=""/>
        <dsp:cNvSpPr/>
      </dsp:nvSpPr>
      <dsp:spPr>
        <a:xfrm>
          <a:off x="4356377" y="1998940"/>
          <a:ext cx="1513760" cy="15137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Запах</a:t>
          </a:r>
        </a:p>
      </dsp:txBody>
      <dsp:txXfrm>
        <a:off x="4430273" y="2072836"/>
        <a:ext cx="1365968" cy="13659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AF4F-A8C3-450C-B3BF-E8255864E285}" type="datetimeFigureOut">
              <a:rPr lang="ru-RU" smtClean="0"/>
              <a:t>08.06.2019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7AFB-4CE2-41CB-8033-4F92D9D0F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64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AF4F-A8C3-450C-B3BF-E8255864E285}" type="datetimeFigureOut">
              <a:rPr lang="ru-RU" smtClean="0"/>
              <a:t>08.06.2019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7AFB-4CE2-41CB-8033-4F92D9D0F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767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AF4F-A8C3-450C-B3BF-E8255864E285}" type="datetimeFigureOut">
              <a:rPr lang="ru-RU" smtClean="0"/>
              <a:t>08.06.2019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7AFB-4CE2-41CB-8033-4F92D9D0F36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1141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AF4F-A8C3-450C-B3BF-E8255864E285}" type="datetimeFigureOut">
              <a:rPr lang="ru-RU" smtClean="0"/>
              <a:t>08.06.2019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7AFB-4CE2-41CB-8033-4F92D9D0F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844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AF4F-A8C3-450C-B3BF-E8255864E285}" type="datetimeFigureOut">
              <a:rPr lang="ru-RU" smtClean="0"/>
              <a:t>08.06.2019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7AFB-4CE2-41CB-8033-4F92D9D0F36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5753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AF4F-A8C3-450C-B3BF-E8255864E285}" type="datetimeFigureOut">
              <a:rPr lang="ru-RU" smtClean="0"/>
              <a:t>08.06.2019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7AFB-4CE2-41CB-8033-4F92D9D0F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425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AF4F-A8C3-450C-B3BF-E8255864E285}" type="datetimeFigureOut">
              <a:rPr lang="ru-RU" smtClean="0"/>
              <a:t>08.06.2019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7AFB-4CE2-41CB-8033-4F92D9D0F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987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AF4F-A8C3-450C-B3BF-E8255864E285}" type="datetimeFigureOut">
              <a:rPr lang="ru-RU" smtClean="0"/>
              <a:t>08.06.2019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7AFB-4CE2-41CB-8033-4F92D9D0F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960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AF4F-A8C3-450C-B3BF-E8255864E285}" type="datetimeFigureOut">
              <a:rPr lang="ru-RU" smtClean="0"/>
              <a:t>08.06.2019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7AFB-4CE2-41CB-8033-4F92D9D0F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35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AF4F-A8C3-450C-B3BF-E8255864E285}" type="datetimeFigureOut">
              <a:rPr lang="ru-RU" smtClean="0"/>
              <a:t>08.06.2019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7AFB-4CE2-41CB-8033-4F92D9D0F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872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AF4F-A8C3-450C-B3BF-E8255864E285}" type="datetimeFigureOut">
              <a:rPr lang="ru-RU" smtClean="0"/>
              <a:t>08.06.2019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7AFB-4CE2-41CB-8033-4F92D9D0F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838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AF4F-A8C3-450C-B3BF-E8255864E285}" type="datetimeFigureOut">
              <a:rPr lang="ru-RU" smtClean="0"/>
              <a:t>08.06.2019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7AFB-4CE2-41CB-8033-4F92D9D0F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424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AF4F-A8C3-450C-B3BF-E8255864E285}" type="datetimeFigureOut">
              <a:rPr lang="ru-RU" smtClean="0"/>
              <a:t>08.06.2019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7AFB-4CE2-41CB-8033-4F92D9D0F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24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AF4F-A8C3-450C-B3BF-E8255864E285}" type="datetimeFigureOut">
              <a:rPr lang="ru-RU" smtClean="0"/>
              <a:t>08.06.2019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7AFB-4CE2-41CB-8033-4F92D9D0F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28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AF4F-A8C3-450C-B3BF-E8255864E285}" type="datetimeFigureOut">
              <a:rPr lang="ru-RU" smtClean="0"/>
              <a:t>08.06.2019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7AFB-4CE2-41CB-8033-4F92D9D0F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481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7AFB-4CE2-41CB-8033-4F92D9D0F36C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AF4F-A8C3-450C-B3BF-E8255864E285}" type="datetimeFigureOut">
              <a:rPr lang="ru-RU" smtClean="0"/>
              <a:t>08.06.2019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27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DAF4F-A8C3-450C-B3BF-E8255864E285}" type="datetimeFigureOut">
              <a:rPr lang="ru-RU" smtClean="0"/>
              <a:t>08.06.2019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5B7AFB-4CE2-41CB-8033-4F92D9D0F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02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/index.php?title=%D0%AD%D0%BB%D0%B5%D0%BA%D1%82%D0%B8%D0%B2%D0%BD%D0%BE%D1%81%D1%82%D1%8C&amp;action=edit&amp;redlink=1" TargetMode="External"/><Relationship Id="rId2" Type="http://schemas.openxmlformats.org/officeDocument/2006/relationships/hyperlink" Target="https://ru.wikipedia.org/w/index.php?title=%D0%9C%D0%BE%D0%B4%D1%83%D0%BB%D1%8C_(%D0%BE%D0%B1%D1%83%D1%87%D0%B5%D0%BD%D0%B8%D0%B5)&amp;action=edit&amp;redlink=1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%D0%94%D0%B8%D0%B4%D0%B0%D0%BA%D1%82%D0%B8%D0%BA%D0%B0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94277-24EB-4A5C-B473-AD1F9B829E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Как проектировать содержание краеведческого образования?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92814E-778A-4E9A-AF17-A765600EB5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/>
              <a:t>Лекция 3</a:t>
            </a:r>
          </a:p>
        </p:txBody>
      </p:sp>
    </p:spTree>
    <p:extLst>
      <p:ext uri="{BB962C8B-B14F-4D97-AF65-F5344CB8AC3E}">
        <p14:creationId xmlns:p14="http://schemas.microsoft.com/office/powerpoint/2010/main" val="725074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67096BFC-076E-4835-BC5F-04BB74CBD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Синестезия: ощущения создают образ Города</a:t>
            </a: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8828FC8C-98ED-4839-9937-3A0EE2ACB1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9526253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7109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F9B358-AB51-49AD-9A4B-7B6980276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Символы города</a:t>
            </a:r>
          </a:p>
        </p:txBody>
      </p:sp>
      <p:pic>
        <p:nvPicPr>
          <p:cNvPr id="7170" name="Picture 2" descr="http://www.pompeev.ru/Images/fonts_1.jpg">
            <a:extLst>
              <a:ext uri="{FF2B5EF4-FFF2-40B4-BE49-F238E27FC236}">
                <a16:creationId xmlns:a16="http://schemas.microsoft.com/office/drawing/2014/main" id="{D703C6DE-C4F3-4774-91A8-95B59EE67D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213" y="187726"/>
            <a:ext cx="4923453" cy="648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i.pinimg.com/originals/49/de/b8/49deb8933534f842aec0d3fd969531cc.png">
            <a:extLst>
              <a:ext uri="{FF2B5EF4-FFF2-40B4-BE49-F238E27FC236}">
                <a16:creationId xmlns:a16="http://schemas.microsoft.com/office/drawing/2014/main" id="{AC30C854-6DBB-4ABE-A177-1B8880CDA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00" y="1586203"/>
            <a:ext cx="4670826" cy="473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745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B55D51-EA1F-419B-BE6F-D6EF038C6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Памятники города</a:t>
            </a:r>
          </a:p>
        </p:txBody>
      </p:sp>
      <p:pic>
        <p:nvPicPr>
          <p:cNvPr id="8194" name="Picture 2" descr="https://i5.photo.2gis.com/images/geo/38/5348024569584075_3474.jpg">
            <a:extLst>
              <a:ext uri="{FF2B5EF4-FFF2-40B4-BE49-F238E27FC236}">
                <a16:creationId xmlns:a16="http://schemas.microsoft.com/office/drawing/2014/main" id="{0DEB7248-F870-4D8C-8E51-A016C074EF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97" y="1386147"/>
            <a:ext cx="3942393" cy="526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g11.postila.ru/data/83/68/52/29/836852290d8d39400eae4a06348433f3bcd86c35597815e571c9451081494988.jpg">
            <a:extLst>
              <a:ext uri="{FF2B5EF4-FFF2-40B4-BE49-F238E27FC236}">
                <a16:creationId xmlns:a16="http://schemas.microsoft.com/office/drawing/2014/main" id="{B6685038-848B-43D1-8581-73E2A1DE2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8" y="1386147"/>
            <a:ext cx="6019173" cy="40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517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C74A1-70B3-4EEA-BA89-D710D8C82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Архитектурные сооружения</a:t>
            </a:r>
          </a:p>
        </p:txBody>
      </p:sp>
      <p:pic>
        <p:nvPicPr>
          <p:cNvPr id="2050" name="Picture 2" descr="http://img-0.photosight.ru/98d/5465081_xlarge.jpg">
            <a:extLst>
              <a:ext uri="{FF2B5EF4-FFF2-40B4-BE49-F238E27FC236}">
                <a16:creationId xmlns:a16="http://schemas.microsoft.com/office/drawing/2014/main" id="{CE99E8CF-E96C-4DC3-A4BE-6F49E3ED7B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3" y="1930400"/>
            <a:ext cx="6635978" cy="414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rdexpert.ru/uploads/images/132/05-2014/6f9ba7f9ca0ba6d68af4360b829c1b66.jpg">
            <a:extLst>
              <a:ext uri="{FF2B5EF4-FFF2-40B4-BE49-F238E27FC236}">
                <a16:creationId xmlns:a16="http://schemas.microsoft.com/office/drawing/2014/main" id="{2607AB34-1650-4122-B627-CDA180FEE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74" y="1930400"/>
            <a:ext cx="4965805" cy="347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482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BDC54F-BAE0-4F2D-A1C7-E5B88E0FB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Наследие Санкт-Петербурга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E48B1C-FBE7-428F-8DF4-4ADF3ADC4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совокупность памятников природы, истории и культуры;</a:t>
            </a:r>
          </a:p>
          <a:p>
            <a:r>
              <a:rPr lang="ru-RU" dirty="0"/>
              <a:t>местные традиции;</a:t>
            </a:r>
          </a:p>
          <a:p>
            <a:r>
              <a:rPr lang="ru-RU" dirty="0"/>
              <a:t>места хранения и трансляции памятников и традиций (музеи, театр и т.д.)</a:t>
            </a:r>
          </a:p>
        </p:txBody>
      </p:sp>
      <p:pic>
        <p:nvPicPr>
          <p:cNvPr id="3074" name="Picture 2" descr="https://cdn.fishki.net/upload/post/201507/20/1602115/021.jpg">
            <a:extLst>
              <a:ext uri="{FF2B5EF4-FFF2-40B4-BE49-F238E27FC236}">
                <a16:creationId xmlns:a16="http://schemas.microsoft.com/office/drawing/2014/main" id="{C0078923-92F7-47DC-AD11-67921EE6B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881" y="3816219"/>
            <a:ext cx="3918857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1.1zoom.me/b5050/44/St._Petersburg_Parks_Bridges_Pond_Catherine_Park_520540_3840x2400.jpg">
            <a:extLst>
              <a:ext uri="{FF2B5EF4-FFF2-40B4-BE49-F238E27FC236}">
                <a16:creationId xmlns:a16="http://schemas.microsoft.com/office/drawing/2014/main" id="{7C8A9450-631F-4058-B5B5-46F48C604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6" y="3816218"/>
            <a:ext cx="4180115" cy="261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xn--80aalf3aen7bxbk.xn--p1ai/wp-content/uploads/2018/07/image030_1.jpg">
            <a:extLst>
              <a:ext uri="{FF2B5EF4-FFF2-40B4-BE49-F238E27FC236}">
                <a16:creationId xmlns:a16="http://schemas.microsoft.com/office/drawing/2014/main" id="{90C19BAF-CD78-480F-9A09-F0DE1D84C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38" y="3816217"/>
            <a:ext cx="3918860" cy="261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435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245F1-B2D9-46D6-903E-DFB7411FB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Памятники природы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B7C16D-030E-4A68-A3EE-6B5D41D9F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918" y="1446932"/>
            <a:ext cx="6858000" cy="5143500"/>
          </a:xfrm>
          <a:prstGeom prst="rect">
            <a:avLst/>
          </a:prstGeom>
        </p:spPr>
      </p:pic>
      <p:pic>
        <p:nvPicPr>
          <p:cNvPr id="4104" name="Picture 8" descr="https://pp.userapi.com/c850132/v850132230/13a3ad/KSVeyaR57oI.jpg">
            <a:extLst>
              <a:ext uri="{FF2B5EF4-FFF2-40B4-BE49-F238E27FC236}">
                <a16:creationId xmlns:a16="http://schemas.microsoft.com/office/drawing/2014/main" id="{15A2F9F2-A25C-4AC6-A5FF-731167E84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14" y="4156753"/>
            <a:ext cx="4069369" cy="243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1F4B10E2-0505-4120-8700-8698A8B89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6" name="Picture 10" descr="http://www.visit-petersburg.ru/media/uploads/tourobject/197044/197044_cover.jpg.1050x700_q95_crop_upscale.jpg">
            <a:extLst>
              <a:ext uri="{FF2B5EF4-FFF2-40B4-BE49-F238E27FC236}">
                <a16:creationId xmlns:a16="http://schemas.microsoft.com/office/drawing/2014/main" id="{95AFA554-3A27-4940-B264-7F5A6C106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86" y="1446932"/>
            <a:ext cx="4064732" cy="270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411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0E580-DA6B-4693-8A45-D9B0724FC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108854" cy="1320800"/>
          </a:xfrm>
        </p:spPr>
        <p:txBody>
          <a:bodyPr/>
          <a:lstStyle/>
          <a:p>
            <a:r>
              <a:rPr lang="ru-RU" dirty="0"/>
              <a:t>Памятники истории: утилитарные объекты</a:t>
            </a:r>
          </a:p>
        </p:txBody>
      </p:sp>
      <p:pic>
        <p:nvPicPr>
          <p:cNvPr id="5122" name="Picture 2" descr="http://kanoner.com/pics/2018/08/halernaja-havan-vodonapornaja-bashnja.jpg">
            <a:extLst>
              <a:ext uri="{FF2B5EF4-FFF2-40B4-BE49-F238E27FC236}">
                <a16:creationId xmlns:a16="http://schemas.microsoft.com/office/drawing/2014/main" id="{5D03935B-D8ED-45D6-BF25-0A665809AD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338991"/>
            <a:ext cx="4119665" cy="274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mtdata.ru/u23/photoA797/20454506255-0/original.jpg">
            <a:extLst>
              <a:ext uri="{FF2B5EF4-FFF2-40B4-BE49-F238E27FC236}">
                <a16:creationId xmlns:a16="http://schemas.microsoft.com/office/drawing/2014/main" id="{2B300F88-B83D-4487-8462-C615F3B0A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74" y="3976703"/>
            <a:ext cx="4121726" cy="274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s.metronews.ru/userfiles/materials/81/818729/858x540.jpg">
            <a:extLst>
              <a:ext uri="{FF2B5EF4-FFF2-40B4-BE49-F238E27FC236}">
                <a16:creationId xmlns:a16="http://schemas.microsoft.com/office/drawing/2014/main" id="{6494B97F-4DD5-4CFA-B57F-4160070EB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999" y="1331202"/>
            <a:ext cx="5212216" cy="265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petersburg24.ru/files/attachment_images/215_image.jpg?1531051986">
            <a:extLst>
              <a:ext uri="{FF2B5EF4-FFF2-40B4-BE49-F238E27FC236}">
                <a16:creationId xmlns:a16="http://schemas.microsoft.com/office/drawing/2014/main" id="{F3FF381F-5B08-4F56-A1EE-BDA4AE91D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/>
          <a:stretch/>
        </p:blipFill>
        <p:spPr bwMode="auto">
          <a:xfrm>
            <a:off x="4796997" y="3976703"/>
            <a:ext cx="5212217" cy="274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363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F8D750-AC1D-43A8-873E-313289253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800944" cy="1320800"/>
          </a:xfrm>
        </p:spPr>
        <p:txBody>
          <a:bodyPr/>
          <a:lstStyle/>
          <a:p>
            <a:r>
              <a:rPr lang="ru-RU" dirty="0"/>
              <a:t>Памятники истории: эстетические объекты</a:t>
            </a:r>
          </a:p>
        </p:txBody>
      </p:sp>
      <p:pic>
        <p:nvPicPr>
          <p:cNvPr id="6146" name="Picture 2" descr="https://demiart.ru/forum/uploads7/post-539353-1304287183.jpg">
            <a:extLst>
              <a:ext uri="{FF2B5EF4-FFF2-40B4-BE49-F238E27FC236}">
                <a16:creationId xmlns:a16="http://schemas.microsoft.com/office/drawing/2014/main" id="{60080747-4C0D-4BC0-92A6-38E10C1F2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20" y="1567544"/>
            <a:ext cx="6010118" cy="400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ljplus.ru/img4/s/e/sergeylouks/rosstralnaya_master_web_1100.jpg">
            <a:extLst>
              <a:ext uri="{FF2B5EF4-FFF2-40B4-BE49-F238E27FC236}">
                <a16:creationId xmlns:a16="http://schemas.microsoft.com/office/drawing/2014/main" id="{3DD3B2CE-A553-4536-B3E6-0996FBADA3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453" y="1567545"/>
            <a:ext cx="4014760" cy="401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043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911AA8-82AA-4872-8750-595D0E78A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Духовные объекты (общечеловеческие ценности и нравственные нормы)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57706F-72CB-48B3-9E89-E808F08B3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isic.ru/!upload/t_career_news/66a34a2153169bca8787401ee2849e21.jpg">
            <a:extLst>
              <a:ext uri="{FF2B5EF4-FFF2-40B4-BE49-F238E27FC236}">
                <a16:creationId xmlns:a16="http://schemas.microsoft.com/office/drawing/2014/main" id="{F4F55B1E-0B87-4311-AB32-6582E8C03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930400"/>
            <a:ext cx="857250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426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792D7-05C4-472B-84C4-4C1D38EA0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Исторические объекты (хранят память о прошлом)</a:t>
            </a:r>
          </a:p>
        </p:txBody>
      </p:sp>
      <p:pic>
        <p:nvPicPr>
          <p:cNvPr id="7170" name="Picture 2" descr="https://b1.culture.ru/c/384783.jpg">
            <a:extLst>
              <a:ext uri="{FF2B5EF4-FFF2-40B4-BE49-F238E27FC236}">
                <a16:creationId xmlns:a16="http://schemas.microsoft.com/office/drawing/2014/main" id="{CF3437AF-6502-4D04-B1E2-EE82DCD609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702" y="2160588"/>
            <a:ext cx="5572634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710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862D4A6-44DC-4DB2-96E1-20DDC45DF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i="1" dirty="0">
                <a:solidFill>
                  <a:schemeClr val="accent2">
                    <a:lumMod val="75000"/>
                  </a:schemeClr>
                </a:solidFill>
              </a:rPr>
              <a:t>Следует заметить, что в словах «Я люблю свой край» нет ничего поверхностного или искусственного. Напротив, они отражают весьма существенные человеческие свойства… «Местные» черты поведения человека есть таинственное отражение того, что запечатлелось в нем в годы его детства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75A79FA-9F91-4E85-B702-06412EC793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r"/>
            <a:r>
              <a:rPr lang="ru-RU" dirty="0"/>
              <a:t>Мария Монтессори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2CEF27F-A0AF-466C-881F-EC7E524CF2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Базовая культура личности: основы гражданственности, любви к Родине, бережного отношения к её историческому и культурному наследию</a:t>
            </a:r>
          </a:p>
        </p:txBody>
      </p:sp>
    </p:spTree>
    <p:extLst>
      <p:ext uri="{BB962C8B-B14F-4D97-AF65-F5344CB8AC3E}">
        <p14:creationId xmlns:p14="http://schemas.microsoft.com/office/powerpoint/2010/main" val="1667834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2FA754-EC1E-44E8-97AE-43B19C218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 памятников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AC65AE-F7EF-4B8C-9CBB-E9E5382BD8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Недвижимые памятники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40300EE-1277-4B89-9D9C-93F01EFF24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Архитектура</a:t>
            </a:r>
          </a:p>
          <a:p>
            <a:r>
              <a:rPr lang="ru-RU" dirty="0"/>
              <a:t>Скульптура</a:t>
            </a:r>
          </a:p>
          <a:p>
            <a:r>
              <a:rPr lang="ru-RU" dirty="0"/>
              <a:t>Инженерные сооружения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0A66FE5-7E9D-4208-B53B-E46DAC8B47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Движимые памятники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2A51E80-5A99-4707-B20C-1D95EC5C871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/>
              <a:t>Коллекции музеев</a:t>
            </a:r>
          </a:p>
          <a:p>
            <a:r>
              <a:rPr lang="ru-RU" dirty="0"/>
              <a:t>Коллекции выставочных залов</a:t>
            </a:r>
          </a:p>
          <a:p>
            <a:r>
              <a:rPr lang="ru-RU" dirty="0"/>
              <a:t>Коллекции городских и семейных архивов</a:t>
            </a:r>
          </a:p>
          <a:p>
            <a:r>
              <a:rPr lang="ru-RU" dirty="0"/>
              <a:t>Библиотеки</a:t>
            </a:r>
          </a:p>
          <a:p>
            <a:r>
              <a:rPr lang="ru-RU" dirty="0">
                <a:solidFill>
                  <a:srgbClr val="00B0F0"/>
                </a:solidFill>
              </a:rPr>
              <a:t>Предметы быта</a:t>
            </a:r>
          </a:p>
        </p:txBody>
      </p:sp>
    </p:spTree>
    <p:extLst>
      <p:ext uri="{BB962C8B-B14F-4D97-AF65-F5344CB8AC3E}">
        <p14:creationId xmlns:p14="http://schemas.microsoft.com/office/powerpoint/2010/main" val="3496003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snazzyspace.com/wallpapers/6c1912_floral-damask.png">
            <a:extLst>
              <a:ext uri="{FF2B5EF4-FFF2-40B4-BE49-F238E27FC236}">
                <a16:creationId xmlns:a16="http://schemas.microsoft.com/office/drawing/2014/main" id="{AE34F804-CDBE-440F-896F-3CF87A77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p3.citywalls.ru/photo_130-133675.jpg?mt=1344961301">
            <a:extLst>
              <a:ext uri="{FF2B5EF4-FFF2-40B4-BE49-F238E27FC236}">
                <a16:creationId xmlns:a16="http://schemas.microsoft.com/office/drawing/2014/main" id="{2C7EB339-692D-4F10-89E0-B084F3F2A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666750"/>
            <a:ext cx="59055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ic.pics.livejournal.com/south_thungus/11371352/24159/original.jpg">
            <a:extLst>
              <a:ext uri="{FF2B5EF4-FFF2-40B4-BE49-F238E27FC236}">
                <a16:creationId xmlns:a16="http://schemas.microsoft.com/office/drawing/2014/main" id="{4487E9D1-0BAC-4121-86BD-9A6A19BF6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2" y="666750"/>
            <a:ext cx="4276725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60B600-ABBE-45C8-A700-092D8477225B}"/>
              </a:ext>
            </a:extLst>
          </p:cNvPr>
          <p:cNvSpPr txBox="1"/>
          <p:nvPr/>
        </p:nvSpPr>
        <p:spPr>
          <a:xfrm>
            <a:off x="3638939" y="5374433"/>
            <a:ext cx="540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История торгового дома фабричных обоев</a:t>
            </a:r>
          </a:p>
          <a:p>
            <a:r>
              <a:rPr lang="ru-RU" dirty="0">
                <a:solidFill>
                  <a:schemeClr val="bg1"/>
                </a:solidFill>
              </a:rPr>
              <a:t>Семьи Павлухиных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1397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FEC8DF-2A22-45BE-B2A1-ACD889E00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Традиции и обычаи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BCC581-5421-4D8F-9BDD-08F754226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«Исторически сложившиеся формы поведения людей решительно во всех областях жизни» (Э.А. </a:t>
            </a:r>
            <a:r>
              <a:rPr lang="ru-RU" dirty="0" err="1"/>
              <a:t>Баллер</a:t>
            </a:r>
            <a:r>
              <a:rPr lang="ru-RU" dirty="0"/>
              <a:t>)</a:t>
            </a:r>
          </a:p>
          <a:p>
            <a:r>
              <a:rPr lang="ru-RU" dirty="0"/>
              <a:t>Повседневные, поведенческие</a:t>
            </a:r>
          </a:p>
          <a:p>
            <a:r>
              <a:rPr lang="ru-RU" dirty="0"/>
              <a:t>Семейные</a:t>
            </a:r>
          </a:p>
          <a:p>
            <a:r>
              <a:rPr lang="ru-RU" dirty="0"/>
              <a:t>Общегородские</a:t>
            </a:r>
          </a:p>
          <a:p>
            <a:r>
              <a:rPr lang="ru-RU" dirty="0"/>
              <a:t>Религиозные </a:t>
            </a:r>
          </a:p>
          <a:p>
            <a:r>
              <a:rPr lang="ru-RU" dirty="0"/>
              <a:t>этнические</a:t>
            </a:r>
          </a:p>
        </p:txBody>
      </p:sp>
    </p:spTree>
    <p:extLst>
      <p:ext uri="{BB962C8B-B14F-4D97-AF65-F5344CB8AC3E}">
        <p14:creationId xmlns:p14="http://schemas.microsoft.com/office/powerpoint/2010/main" val="3460715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karpovka.com/pics/2015/03/141.jpg">
            <a:extLst>
              <a:ext uri="{FF2B5EF4-FFF2-40B4-BE49-F238E27FC236}">
                <a16:creationId xmlns:a16="http://schemas.microsoft.com/office/drawing/2014/main" id="{AA1E5BE3-AAD2-40C0-9EF0-76DA5CBAB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1" y="646844"/>
            <a:ext cx="7483153" cy="579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f2.mylove.ru/Uvahi91dj1.jpg">
            <a:extLst>
              <a:ext uri="{FF2B5EF4-FFF2-40B4-BE49-F238E27FC236}">
                <a16:creationId xmlns:a16="http://schemas.microsoft.com/office/drawing/2014/main" id="{7608BA61-5631-4C55-8399-0A5DD078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568" y="0"/>
            <a:ext cx="4130491" cy="410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tatic.nevnov.ru/uploads/2019/05/31/full-909t5s8iutq-1559264556.jpg">
            <a:extLst>
              <a:ext uri="{FF2B5EF4-FFF2-40B4-BE49-F238E27FC236}">
                <a16:creationId xmlns:a16="http://schemas.microsoft.com/office/drawing/2014/main" id="{C8148535-ECD6-4708-BBD8-2883BCA03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163" y="4172339"/>
            <a:ext cx="2685661" cy="268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cs416121.userapi.com/v416121538/1e6f/1IIJvGXSuQY.jpg">
            <a:extLst>
              <a:ext uri="{FF2B5EF4-FFF2-40B4-BE49-F238E27FC236}">
                <a16:creationId xmlns:a16="http://schemas.microsoft.com/office/drawing/2014/main" id="{F91A2663-4001-4BE3-AF84-CD0630AC3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1" y="646844"/>
            <a:ext cx="4551218" cy="579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cs416121.userapi.com/v416121538/1e68/HRpAa0s8Z2w.jpg">
            <a:extLst>
              <a:ext uri="{FF2B5EF4-FFF2-40B4-BE49-F238E27FC236}">
                <a16:creationId xmlns:a16="http://schemas.microsoft.com/office/drawing/2014/main" id="{A836B99E-A159-4335-BAA1-FA9E8D571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141" y="646844"/>
            <a:ext cx="4349582" cy="579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76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povka.com/pics/2015/03/19.jpg">
            <a:extLst>
              <a:ext uri="{FF2B5EF4-FFF2-40B4-BE49-F238E27FC236}">
                <a16:creationId xmlns:a16="http://schemas.microsoft.com/office/drawing/2014/main" id="{66BB6A5E-4B39-40A0-83A0-08B798382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729"/>
            <a:ext cx="5309214" cy="685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karpovka.com/pics/2015/03/161.jpg">
            <a:extLst>
              <a:ext uri="{FF2B5EF4-FFF2-40B4-BE49-F238E27FC236}">
                <a16:creationId xmlns:a16="http://schemas.microsoft.com/office/drawing/2014/main" id="{84E1DA6F-F543-42E9-9A14-800E6001E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76" y="-23327"/>
            <a:ext cx="3853543" cy="688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ic.pics.livejournal.com/hel_sim/9626226/414798/414798_original.jpg">
            <a:extLst>
              <a:ext uri="{FF2B5EF4-FFF2-40B4-BE49-F238E27FC236}">
                <a16:creationId xmlns:a16="http://schemas.microsoft.com/office/drawing/2014/main" id="{F26CACC3-1FE3-46E2-BDAA-DA89523BF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836" y="102637"/>
            <a:ext cx="4424556" cy="313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images.aif.ru/014/527/c335e2ac812569eef3217b344ae034df.jpg">
            <a:extLst>
              <a:ext uri="{FF2B5EF4-FFF2-40B4-BE49-F238E27FC236}">
                <a16:creationId xmlns:a16="http://schemas.microsoft.com/office/drawing/2014/main" id="{639CFF1E-D2FD-45FE-950C-466331BA0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836" y="3237723"/>
            <a:ext cx="4426002" cy="293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67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arpovka.com/pics/2015/03/27.jpg">
            <a:extLst>
              <a:ext uri="{FF2B5EF4-FFF2-40B4-BE49-F238E27FC236}">
                <a16:creationId xmlns:a16="http://schemas.microsoft.com/office/drawing/2014/main" id="{5F881797-0466-4D91-AFAD-61491B8E6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49"/>
          <a:stretch/>
        </p:blipFill>
        <p:spPr bwMode="auto">
          <a:xfrm>
            <a:off x="708038" y="0"/>
            <a:ext cx="4976429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ok-inform.ru/images/2014/june/podzemelje.jpg">
            <a:extLst>
              <a:ext uri="{FF2B5EF4-FFF2-40B4-BE49-F238E27FC236}">
                <a16:creationId xmlns:a16="http://schemas.microsoft.com/office/drawing/2014/main" id="{BB1C30B3-6EF0-4826-9343-46AF77F44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467" y="0"/>
            <a:ext cx="5297664" cy="353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ok-inform.ru/images/2016/august/ekonomika/gusto_pusto.jpg">
            <a:extLst>
              <a:ext uri="{FF2B5EF4-FFF2-40B4-BE49-F238E27FC236}">
                <a16:creationId xmlns:a16="http://schemas.microsoft.com/office/drawing/2014/main" id="{F9777D89-C654-439B-9AEB-BA2EC7EDE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39" y="3517640"/>
            <a:ext cx="5006961" cy="33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avangard.rosbalt.ru/wp-content/uploads/2016/08/1_-ostrovskaya_2.jpg">
            <a:extLst>
              <a:ext uri="{FF2B5EF4-FFF2-40B4-BE49-F238E27FC236}">
                <a16:creationId xmlns:a16="http://schemas.microsoft.com/office/drawing/2014/main" id="{55CC642B-F980-4600-88FE-4649001EB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/>
          <a:stretch/>
        </p:blipFill>
        <p:spPr bwMode="auto">
          <a:xfrm>
            <a:off x="5684466" y="3517639"/>
            <a:ext cx="5297664" cy="33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557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pp.userapi.com/c5754/u150896374/-14/x_381f5583.jpg">
            <a:extLst>
              <a:ext uri="{FF2B5EF4-FFF2-40B4-BE49-F238E27FC236}">
                <a16:creationId xmlns:a16="http://schemas.microsoft.com/office/drawing/2014/main" id="{28569E0C-B8A4-41C1-AE31-45F492BFD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45" y="1"/>
            <a:ext cx="8659124" cy="691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986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EC5D9-3E09-4B38-ADDF-DC2D3B90B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Петербургские традиции</a:t>
            </a:r>
          </a:p>
        </p:txBody>
      </p:sp>
      <p:pic>
        <p:nvPicPr>
          <p:cNvPr id="16388" name="Picture 4" descr="https://pp.userapi.com/c837722/v837722300/43b21/B65dI20yHZg.jpg">
            <a:extLst>
              <a:ext uri="{FF2B5EF4-FFF2-40B4-BE49-F238E27FC236}">
                <a16:creationId xmlns:a16="http://schemas.microsoft.com/office/drawing/2014/main" id="{4CB534C1-A0A2-4DED-8528-FC28AADFB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6848"/>
            <a:ext cx="4368750" cy="291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igragrad.com/wp-content/uploads/2015/10/Karnaval.jpg">
            <a:extLst>
              <a:ext uri="{FF2B5EF4-FFF2-40B4-BE49-F238E27FC236}">
                <a16:creationId xmlns:a16="http://schemas.microsoft.com/office/drawing/2014/main" id="{7808E6DA-7DCE-4E42-A85A-0A883DFB2C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58157"/>
            <a:ext cx="4245428" cy="259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s://o178.ru/wp-content/uploads/2018/12/huge.jpeg">
            <a:extLst>
              <a:ext uri="{FF2B5EF4-FFF2-40B4-BE49-F238E27FC236}">
                <a16:creationId xmlns:a16="http://schemas.microsoft.com/office/drawing/2014/main" id="{88C66D34-348D-4EE7-85AA-106DAF428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29" y="1358157"/>
            <a:ext cx="3738814" cy="258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s://porosenka.net/uploads/8/f/8f53703527124087140cd686e22399a8.jpg">
            <a:extLst>
              <a:ext uri="{FF2B5EF4-FFF2-40B4-BE49-F238E27FC236}">
                <a16:creationId xmlns:a16="http://schemas.microsoft.com/office/drawing/2014/main" id="{08A2863C-6112-41C9-94AF-11DDB03EB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50" y="3946847"/>
            <a:ext cx="4378856" cy="291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http://luna-tour.ru/images/opera.jpg">
            <a:extLst>
              <a:ext uri="{FF2B5EF4-FFF2-40B4-BE49-F238E27FC236}">
                <a16:creationId xmlns:a16="http://schemas.microsoft.com/office/drawing/2014/main" id="{B0FF0A35-EE0C-4337-A800-CBA3327C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243" y="1358157"/>
            <a:ext cx="4245428" cy="283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s://i.mr-7.ru/photos/2013/05/640x480_7xAX13TEp7vo6B3PRG8B.jpg">
            <a:extLst>
              <a:ext uri="{FF2B5EF4-FFF2-40B4-BE49-F238E27FC236}">
                <a16:creationId xmlns:a16="http://schemas.microsoft.com/office/drawing/2014/main" id="{024C1EED-7CD7-4036-AD93-A797D3666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514" y="3946847"/>
            <a:ext cx="4363321" cy="291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677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64763-9A67-49F4-A55D-33916B7B7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Направленность программы краеведческого образования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911800-454D-4A3B-9B92-1685F5416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Развитие интереса к культурному наследию:</a:t>
            </a:r>
          </a:p>
          <a:p>
            <a:pPr>
              <a:buFontTx/>
              <a:buChar char="-"/>
            </a:pPr>
            <a:r>
              <a:rPr lang="ru-RU" dirty="0"/>
              <a:t>Памятники природного и культурного наследия;</a:t>
            </a:r>
          </a:p>
          <a:p>
            <a:pPr>
              <a:buFontTx/>
              <a:buChar char="-"/>
            </a:pPr>
            <a:r>
              <a:rPr lang="ru-RU" dirty="0"/>
              <a:t>Традиции и обычаи горожан.</a:t>
            </a:r>
          </a:p>
          <a:p>
            <a:pPr marL="0" indent="0">
              <a:buNone/>
            </a:pPr>
            <a:r>
              <a:rPr lang="ru-RU" dirty="0"/>
              <a:t>Особенность отбора содержания краеведческого образования дошкольном детстве состоит в отсутствии строгой обязательности в выборе тем и их наполнения.</a:t>
            </a:r>
          </a:p>
          <a:p>
            <a:pPr marL="0" indent="0">
              <a:buNone/>
            </a:pPr>
            <a:r>
              <a:rPr lang="ru-RU" dirty="0"/>
              <a:t>При выборе содержания необходимо учитывать интересы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3512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B4ABD-9E89-4EFD-8E83-A05B3F62A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Модульный принцип построения программы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1905DC-4A16-4D2F-BA18-BA4146D0A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ФЗ 273, ст.13, п. 3 При реализации образовательных программ организацией, осуществляющей образовательную деятельность, может применяться форма организации образовательной деятельности, основанная на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модульном принципе </a:t>
            </a:r>
            <a:r>
              <a:rPr lang="ru-RU" dirty="0"/>
              <a:t>представления содержания образовательной программы и построения учебных планов, использовании соответствующих образовательных технологий.</a:t>
            </a:r>
          </a:p>
          <a:p>
            <a:r>
              <a:rPr lang="ru-RU" dirty="0"/>
              <a:t>Выделение каждой темы в качестве модуля курса и </a:t>
            </a:r>
            <a:r>
              <a:rPr lang="ru-RU" dirty="0" err="1"/>
              <a:t>подтем</a:t>
            </a:r>
            <a:r>
              <a:rPr lang="ru-RU" dirty="0"/>
              <a:t>, как  отдельных элементов курса позволяет пользователю вариативно выстраивать свой образовательный маршрут и делает возможным: изучение всех тем последовательно, выборочное изучение тем в рамках модуля, пропуск отдельных модулей. </a:t>
            </a:r>
          </a:p>
        </p:txBody>
      </p:sp>
    </p:spTree>
    <p:extLst>
      <p:ext uri="{BB962C8B-B14F-4D97-AF65-F5344CB8AC3E}">
        <p14:creationId xmlns:p14="http://schemas.microsoft.com/office/powerpoint/2010/main" val="1344875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F2EE0B3D-68C8-41B5-A985-3614A9460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Подходы к определению содержания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F0FA7A-3C14-48C3-A4BC-6C8A145B44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Историко-архитектурный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917B0E9F-EC27-491E-AB59-84C94778F6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город предстает как особая пространственная художественная среда, представленная исторически сложившимися архитектурными ансамблями;</a:t>
            </a:r>
          </a:p>
          <a:p>
            <a:r>
              <a:rPr lang="ru-RU" dirty="0"/>
              <a:t>единство архитектурного и скульптурного облика города.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BBE74CE-5664-41E3-8993-F36D1018D0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Тематический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E1D4F7F7-A870-4117-8EBD-2817A4A0EF0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/>
              <a:t>Содержание коррелирует с лексическими темами.</a:t>
            </a:r>
          </a:p>
        </p:txBody>
      </p:sp>
    </p:spTree>
    <p:extLst>
      <p:ext uri="{BB962C8B-B14F-4D97-AF65-F5344CB8AC3E}">
        <p14:creationId xmlns:p14="http://schemas.microsoft.com/office/powerpoint/2010/main" val="2523438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A2FAE-42F1-45B5-AA30-5F277BA28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Модульный принцип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BD7F44-96C0-4908-B00F-0A3CD5E98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Сущность модульного обучения состоит в том, что содержание обучения структурируется в автономные организационно-методические блоки — </a:t>
            </a:r>
            <a:r>
              <a:rPr lang="ru-RU" dirty="0">
                <a:hlinkClick r:id="rId2" tooltip="Модуль (обучение) (страница отсутствует)"/>
              </a:rPr>
              <a:t>модули</a:t>
            </a:r>
            <a:r>
              <a:rPr lang="ru-RU" dirty="0"/>
              <a:t>, содержание и объём которых могут варьировать в зависимости от дидактических целей, профильной и уровневой дифференциации обучающихся, желаний обучающихся по выбору индивидуальной траектории движения по учебному курсу. Модули могут быть обязательными и </a:t>
            </a:r>
            <a:r>
              <a:rPr lang="ru-RU" dirty="0">
                <a:hlinkClick r:id="rId3" tooltip="Элективность (страница отсутствует)"/>
              </a:rPr>
              <a:t>элективными</a:t>
            </a:r>
            <a:r>
              <a:rPr lang="ru-RU" dirty="0"/>
              <a:t> (по выбору).</a:t>
            </a:r>
          </a:p>
          <a:p>
            <a:r>
              <a:rPr lang="ru-RU" dirty="0"/>
              <a:t>Модуль — целостный набор подлежащих освоению умений, знаний, отношений и опыта (компетенций), описанных в форме требований, которым должен соответствовать обучающийся по завершении модуля, и представляющий составную часть более общей функции.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023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8AA98-BE93-4D05-8B91-57950F0B8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Модульный принцип в Петербурговедении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7AE2D6-455D-4F68-A700-60B759E45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Содержание обучения представляется в информационных блоках, усвоение которых осуществляется в соответствии с целью. </a:t>
            </a:r>
            <a:r>
              <a:rPr lang="ru-RU" dirty="0">
                <a:hlinkClick r:id="rId2" tooltip="Дидактика"/>
              </a:rPr>
              <a:t>Дидактическая</a:t>
            </a:r>
            <a:r>
              <a:rPr lang="ru-RU" dirty="0"/>
              <a:t> цель формулируется для обучающегося и содержит в себе не только указание на объем изучаемого содержания, но и на уровень его усвоения. Кроме того, возможно дистанционное сопровождение курса, использование технологических карт для педагогов, маршрутных листов для родителей и т.д.</a:t>
            </a:r>
          </a:p>
          <a:p>
            <a:r>
              <a:rPr lang="ru-RU" dirty="0"/>
              <a:t>Меняется форма общения педагога и обучающихся. Оно осуществляется через модули и личное индивидуальное общение. Формат общения – встреча.</a:t>
            </a:r>
          </a:p>
          <a:p>
            <a:r>
              <a:rPr lang="ru-RU" dirty="0"/>
              <a:t>Обучающийся работает максимально самостоятельно, Использование проектов и культурных практик для обучения </a:t>
            </a:r>
            <a:r>
              <a:rPr lang="ru-RU" dirty="0" err="1"/>
              <a:t>самопланированию</a:t>
            </a:r>
            <a:r>
              <a:rPr lang="ru-RU" dirty="0"/>
              <a:t>, самоорганизации, самоконтролю и самооценке. Это дает возможность ему осознать себя в деятельности, самому определять уровень усвоения знаний, видеть пробелы в своих знаниях и умениях.</a:t>
            </a:r>
          </a:p>
          <a:p>
            <a:r>
              <a:rPr lang="ru-RU" dirty="0"/>
              <a:t>Наличие модулей позволяет педагогу индивидуализировать работу с отдельными обучающимися и варьировать работу с разными группами.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2321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682816-BE1C-4FBD-97E6-77FD27FE0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Идея сквозных линий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AC1FA9-15E6-411D-89A6-9980BEE98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Сквозные линии содержания отражают представления детей о художественных особенностях Санкт-Петербурга, которые можно проследить при ознакомлении с культурным наследием Санкт-Петербурга. Данные представления способствуют формированию целостного облика города, его главных ценностно-смысловых составляющих.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4102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DAA7D-6CC3-4387-B0AE-494F1C69F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сквозных линий содержания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853A07-2867-4C64-9A91-0ED9A43AA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мифологические обитатели города и символика городского пространства (львы, грифоны, атланты, ангелы, меандр, лист аканта и др.);</a:t>
            </a:r>
          </a:p>
          <a:p>
            <a:pPr lvl="0"/>
            <a:r>
              <a:rPr lang="ru-RU" dirty="0"/>
              <a:t>типичные архитектурные сооружения города (жилой дом, собор, колокольня, дворец, мост и др.);</a:t>
            </a:r>
          </a:p>
          <a:p>
            <a:pPr lvl="0"/>
            <a:r>
              <a:rPr lang="ru-RU" dirty="0"/>
              <a:t>знаменитые петербуржцы;</a:t>
            </a:r>
          </a:p>
          <a:p>
            <a:pPr lvl="0"/>
            <a:r>
              <a:rPr lang="ru-RU" dirty="0"/>
              <a:t>дни российского и санкт-петербургского календаря.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07047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AB3C2-55D5-4C16-9659-D21B0E987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Словарная работа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3E8D7A-98A6-47F1-BBCE-C60FE8B20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15617"/>
            <a:ext cx="9959564" cy="541175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/>
              <a:t>Мифы и легенды Стрелки Васильевского острова.</a:t>
            </a:r>
            <a:endParaRPr lang="ru-RU" dirty="0"/>
          </a:p>
          <a:p>
            <a:r>
              <a:rPr lang="ru-RU" dirty="0"/>
              <a:t>Сходство между Стрелкой Васильевского острова и стрелой. Легенды о происхождении названия острова. Местоположение Стрелки Васильевского острова. Скульптура Василия. История о том, каким хотел видеть остров Петр Первый. Стрелка Васильевского острова – порт. Устройство порта: специальные здания: склады (пакгаузы), таможня (место, где ввозимый и вывозимый товар проверяют и собирают налог – денежный взнос за его ввоз или вывоз), биржа (место, где можно товар продать сразу или заключить договор на поставку нового товара). Декоративное убранство здания Биржи: Нептун приветствуют прибывающие в Петербург суда, и желает попутного ветра судам, отправляющимся в плавание; реки Нева и Волхов. Меркурий - самый быстроногий гонец в мире, Навигация. Атрибуты статуй Меркурия и Навигации. Использование зданий пакгаузов (складов) в прошлом и настоящем. Церера – богиня плодородия, ее символ – рог изобилия. </a:t>
            </a:r>
          </a:p>
          <a:p>
            <a:r>
              <a:rPr lang="ru-RU" dirty="0"/>
              <a:t>Стрелка Васильевского острова – место отдыха горожан. Якорь в сквере Стрелки Васильевского острова. Спуски к воде. Львы Стрелки Васильевского острова, их назначение. Современные функции зданий Стрелки Васильевского острова.</a:t>
            </a:r>
          </a:p>
          <a:p>
            <a:r>
              <a:rPr lang="ru-RU" dirty="0"/>
              <a:t>Легенды Ростральных Колонн. Ростральные колонны – старинные маяки города. Назначение маяка. Треножники на вершинах Ростральных колонн. Легенда о назначении треножнике в Древней Греции. Фигуры на рострах Ростральных колонн, их мифы и легенды. Легенды скульптур Ростральных колонн, атрибуты скульптур Ростральных колонн, их символический смысл (лавровый венок, камыш, кувшин с льющейся водой, весло, рог изобилия,  якорь, перевязанный канатом груз, нос корабля). Зажжение факелов Ростральных колонн в старину. Современная традиция зажжения факелов Ростральных колонн в праздничные дни.</a:t>
            </a:r>
          </a:p>
          <a:p>
            <a:pPr marL="0" indent="0">
              <a:buNone/>
            </a:pPr>
            <a:r>
              <a:rPr lang="ru-RU" b="1" dirty="0"/>
              <a:t>Сквозные линии содержания: </a:t>
            </a:r>
            <a:r>
              <a:rPr lang="ru-RU" dirty="0"/>
              <a:t>изображения Нептуна, Навигации, Меркурия, Цереры и их атрибутов в Санкт-Петербурге; традиции зажжения факелов в честь торжественных событий (реальные факелы и их изображения на зданиях города); гиппокампы и дельфины в скульптуре Санкт-Петербурга. </a:t>
            </a:r>
          </a:p>
          <a:p>
            <a:pPr marL="0" indent="0">
              <a:buNone/>
            </a:pPr>
            <a:r>
              <a:rPr lang="ru-RU" b="1" dirty="0"/>
              <a:t>Словарная работа:</a:t>
            </a:r>
            <a:r>
              <a:rPr lang="ru-RU" dirty="0"/>
              <a:t> Меркурий, Церера, порт, биржа, таможня, пакгауз*, ростра, ростральная колонна, треножник, гиппокамп.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22714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www.anekdot.ru/i/caricatures/normal/15/12/22/sharl-i-gaspar-sejchas-vse-iz-pitera.jpg">
            <a:extLst>
              <a:ext uri="{FF2B5EF4-FFF2-40B4-BE49-F238E27FC236}">
                <a16:creationId xmlns:a16="http://schemas.microsoft.com/office/drawing/2014/main" id="{35F02961-C1D7-45C0-AA31-8595D4B8C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4" y="1606587"/>
            <a:ext cx="6158203" cy="524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EFE970-B49F-4FB1-B845-C734BD75C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Требования к педагогу, реализующему программу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856803-FDD7-4393-9FFC-0FE8C03C0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0977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F2EE0B3D-68C8-41B5-A985-3614A9460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Подходы к определению содержания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F0FA7A-3C14-48C3-A4BC-6C8A145B44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Историко-архитектурный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917B0E9F-EC27-491E-AB59-84C94778F6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«Мифы и легенды стрелки Васильевского острова»</a:t>
            </a:r>
          </a:p>
          <a:p>
            <a:pPr marL="0" indent="0">
              <a:buNone/>
            </a:pPr>
            <a:r>
              <a:rPr lang="ru-RU" dirty="0"/>
              <a:t>(программа «Город – сказка, город-быль»)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BBE74CE-5664-41E3-8993-F36D1018D0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Тематический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E1D4F7F7-A870-4117-8EBD-2817A4A0EF0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/>
              <a:t>«Каменный зоопарк» (программа «Город на ладошке»)</a:t>
            </a:r>
          </a:p>
        </p:txBody>
      </p:sp>
    </p:spTree>
    <p:extLst>
      <p:ext uri="{BB962C8B-B14F-4D97-AF65-F5344CB8AC3E}">
        <p14:creationId xmlns:p14="http://schemas.microsoft.com/office/powerpoint/2010/main" val="3621607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A59D8512-BA6D-4432-B08C-2375C9A85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Язык города: цвет</a:t>
            </a:r>
          </a:p>
        </p:txBody>
      </p:sp>
      <p:pic>
        <p:nvPicPr>
          <p:cNvPr id="1026" name="Picture 2" descr="http://p.phgk.ru/b/h/4949/23502.jpg">
            <a:extLst>
              <a:ext uri="{FF2B5EF4-FFF2-40B4-BE49-F238E27FC236}">
                <a16:creationId xmlns:a16="http://schemas.microsoft.com/office/drawing/2014/main" id="{405E84FB-407E-4B24-8D31-65C051D51F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452578"/>
            <a:ext cx="45339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vent-map.ru/sites/default/files/2017-09/%D0%A4%D0%B0%D1%81%D0%B0%D0%B4_%D0%A1%D1%82%D1%80%D0%BE%D0%B3%D0%B0%D0%BD%D0%BE%D0%B2%D1%81%D0%BA%D0%BE%D0%B3%D0%BE_%D0%B4%D0%B2%D0%BE%D1%80%D1%86%D0%B0%2C_%D0%A1%D0%B0%D0%BD%D0%BA%D1%82-%D0%9F%D0%B5%D1%82%D0%B5%D1%80%D0%B1%D1%83%D1%80%D0%B3.jpg">
            <a:extLst>
              <a:ext uri="{FF2B5EF4-FFF2-40B4-BE49-F238E27FC236}">
                <a16:creationId xmlns:a16="http://schemas.microsoft.com/office/drawing/2014/main" id="{0DCC1E06-223C-4D1D-A806-E6BC7548A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234" y="1452578"/>
            <a:ext cx="4893819" cy="263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visit-petersburg.ru/media/uploads/tourobject/196550/196550_cover.jpg.1050x700_q95_crop_upscale.jpg">
            <a:extLst>
              <a:ext uri="{FF2B5EF4-FFF2-40B4-BE49-F238E27FC236}">
                <a16:creationId xmlns:a16="http://schemas.microsoft.com/office/drawing/2014/main" id="{B179D294-3915-40A9-95BB-42B08CCE6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4081478"/>
            <a:ext cx="3300122" cy="220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ok-inform.ru/images/joomgallery/details/__2/______16/__87/__3_20130311_1154076226.jpg">
            <a:extLst>
              <a:ext uri="{FF2B5EF4-FFF2-40B4-BE49-F238E27FC236}">
                <a16:creationId xmlns:a16="http://schemas.microsoft.com/office/drawing/2014/main" id="{E55779D9-BBE6-411D-B924-2BD138237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455" y="4081477"/>
            <a:ext cx="3300121" cy="220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vatars.mds.yandex.net/get-pdb/34158/d8410df9-f5ac-43ea-aad9-c8fa8c79ed13/s1200">
            <a:extLst>
              <a:ext uri="{FF2B5EF4-FFF2-40B4-BE49-F238E27FC236}">
                <a16:creationId xmlns:a16="http://schemas.microsoft.com/office/drawing/2014/main" id="{76DF6DA3-3AE5-4778-82D6-716A9C1CE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36"/>
          <a:stretch/>
        </p:blipFill>
        <p:spPr bwMode="auto">
          <a:xfrm>
            <a:off x="7277577" y="4081476"/>
            <a:ext cx="2827476" cy="220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528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A59D8512-BA6D-4432-B08C-2375C9A85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Язык города: цвет</a:t>
            </a:r>
          </a:p>
        </p:txBody>
      </p:sp>
      <p:pic>
        <p:nvPicPr>
          <p:cNvPr id="2050" name="Picture 2" descr="http://s2.fotokto.ru/photo/full/524/5246977.jpg">
            <a:extLst>
              <a:ext uri="{FF2B5EF4-FFF2-40B4-BE49-F238E27FC236}">
                <a16:creationId xmlns:a16="http://schemas.microsoft.com/office/drawing/2014/main" id="{2FE2BE4E-4636-4B3B-80CA-3F4E6AA6A4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0" t="-1" r="20721" b="31624"/>
          <a:stretch/>
        </p:blipFill>
        <p:spPr bwMode="auto">
          <a:xfrm>
            <a:off x="124013" y="1381783"/>
            <a:ext cx="2845836" cy="265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get-pdb/1948928/88ce958d-a8e1-42bf-a6e4-b939c4156379/s1200">
            <a:extLst>
              <a:ext uri="{FF2B5EF4-FFF2-40B4-BE49-F238E27FC236}">
                <a16:creationId xmlns:a16="http://schemas.microsoft.com/office/drawing/2014/main" id="{31CF2A68-1AC7-4BA0-A629-A86821F59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27" y="1381783"/>
            <a:ext cx="3549434" cy="26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xn--h1aagokeh.xn--p1ai/wp-content/uploads/2015/04/1-31.jpg">
            <a:extLst>
              <a:ext uri="{FF2B5EF4-FFF2-40B4-BE49-F238E27FC236}">
                <a16:creationId xmlns:a16="http://schemas.microsoft.com/office/drawing/2014/main" id="{D298C7F3-05E5-42B1-A72D-1FC92C819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461" y="1394747"/>
            <a:ext cx="3849719" cy="265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obshe.net/upload/000/u11/1b/88/70322b09.jpg">
            <a:extLst>
              <a:ext uri="{FF2B5EF4-FFF2-40B4-BE49-F238E27FC236}">
                <a16:creationId xmlns:a16="http://schemas.microsoft.com/office/drawing/2014/main" id="{164919D1-07E3-4975-B618-E70887C8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13" y="4035790"/>
            <a:ext cx="3849719" cy="276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avatars.mds.yandex.net/get-pdb/251121/cde6f86c-f071-4f04-bdc8-63e06d056575/s1200?webp=false">
            <a:extLst>
              <a:ext uri="{FF2B5EF4-FFF2-40B4-BE49-F238E27FC236}">
                <a16:creationId xmlns:a16="http://schemas.microsoft.com/office/drawing/2014/main" id="{5C292577-0805-481D-9FF2-F5A93B209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732" y="4043755"/>
            <a:ext cx="3674555" cy="27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1.bp.blogspot.com/-tOTXusJU0lM/VukgUL3qr4I/AAAAAAAABGI/yjVgWGZTJSgrOS4uceiGZWC_qiNljBNfw/w1200-h630-p-k-no-nu/KD-100.jpg">
            <a:extLst>
              <a:ext uri="{FF2B5EF4-FFF2-40B4-BE49-F238E27FC236}">
                <a16:creationId xmlns:a16="http://schemas.microsoft.com/office/drawing/2014/main" id="{D78E58A0-1646-491B-99CB-FE5D998EB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287" y="4061936"/>
            <a:ext cx="4423935" cy="265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avatars.mds.yandex.net/get-pdb/480866/9bc73c5e-295a-45cb-8bc7-df2585338f4f/s1200">
            <a:extLst>
              <a:ext uri="{FF2B5EF4-FFF2-40B4-BE49-F238E27FC236}">
                <a16:creationId xmlns:a16="http://schemas.microsoft.com/office/drawing/2014/main" id="{EE45096D-F0F5-4F4F-A594-9834507555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66"/>
          <a:stretch/>
        </p:blipFill>
        <p:spPr bwMode="auto">
          <a:xfrm>
            <a:off x="9786525" y="1368304"/>
            <a:ext cx="2281462" cy="267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161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6DE38F-8AE4-48A7-98A3-1F407DFD09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8596313" cy="1320800"/>
          </a:xfrm>
        </p:spPr>
        <p:txBody>
          <a:bodyPr/>
          <a:lstStyle/>
          <a:p>
            <a:r>
              <a:rPr lang="ru-RU" dirty="0"/>
              <a:t>       Язык города: запах</a:t>
            </a:r>
          </a:p>
        </p:txBody>
      </p:sp>
      <p:pic>
        <p:nvPicPr>
          <p:cNvPr id="3076" name="Picture 4" descr="img_8590">
            <a:extLst>
              <a:ext uri="{FF2B5EF4-FFF2-40B4-BE49-F238E27FC236}">
                <a16:creationId xmlns:a16="http://schemas.microsoft.com/office/drawing/2014/main" id="{8C2A1B8E-187E-43A0-8CC7-F4B6B4054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68" y="1642188"/>
            <a:ext cx="7518522" cy="501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34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66745C-4DB4-4B73-A2D9-13A2A4B92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Ритм города</a:t>
            </a:r>
          </a:p>
        </p:txBody>
      </p:sp>
      <p:pic>
        <p:nvPicPr>
          <p:cNvPr id="5122" name="Picture 2" descr="http://i.timeout.ru/pix/resize/223/591/750x485.jpeg">
            <a:extLst>
              <a:ext uri="{FF2B5EF4-FFF2-40B4-BE49-F238E27FC236}">
                <a16:creationId xmlns:a16="http://schemas.microsoft.com/office/drawing/2014/main" id="{98EB3251-7C2D-4F40-AE49-5203913271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321490"/>
            <a:ext cx="7299796" cy="472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031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DECC189-B465-4225-B920-A5D2A2A9B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Язык города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21A98E-9AAB-49A9-A401-C41B1466F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Символы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BABB6AE-1D47-4438-9EDD-EDF4A7961E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Абстракция</a:t>
            </a:r>
          </a:p>
        </p:txBody>
      </p:sp>
      <p:pic>
        <p:nvPicPr>
          <p:cNvPr id="6146" name="Picture 2" descr="http://www.setwalls.ru/pic/201305/1920x1080/setwalls.ru-42501.jpg">
            <a:extLst>
              <a:ext uri="{FF2B5EF4-FFF2-40B4-BE49-F238E27FC236}">
                <a16:creationId xmlns:a16="http://schemas.microsoft.com/office/drawing/2014/main" id="{D369789F-E3FF-4550-BFD1-8616E7929B9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06" y="2737245"/>
            <a:ext cx="5202555" cy="2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pilothub.io/datas/photos/202-bg-screen_shot_2016-01-25_at_07.36.57-01.jpeg">
            <a:extLst>
              <a:ext uri="{FF2B5EF4-FFF2-40B4-BE49-F238E27FC236}">
                <a16:creationId xmlns:a16="http://schemas.microsoft.com/office/drawing/2014/main" id="{88E798D4-76AE-4075-A1D3-B7F6A659CF1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4" y="2737245"/>
            <a:ext cx="5269621" cy="29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75752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307</TotalTime>
  <Words>927</Words>
  <Application>Microsoft Office PowerPoint</Application>
  <PresentationFormat>Широкоэкранный</PresentationFormat>
  <Paragraphs>94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Trebuchet MS</vt:lpstr>
      <vt:lpstr>Wingdings 3</vt:lpstr>
      <vt:lpstr>Аспект</vt:lpstr>
      <vt:lpstr>Как проектировать содержание краеведческого образования?</vt:lpstr>
      <vt:lpstr>Следует заметить, что в словах «Я люблю свой край» нет ничего поверхностного или искусственного. Напротив, они отражают весьма существенные человеческие свойства… «Местные» черты поведения человека есть таинственное отражение того, что запечатлелось в нем в годы его детства</vt:lpstr>
      <vt:lpstr>Подходы к определению содержания</vt:lpstr>
      <vt:lpstr>Подходы к определению содержания</vt:lpstr>
      <vt:lpstr>Язык города: цвет</vt:lpstr>
      <vt:lpstr>Язык города: цвет</vt:lpstr>
      <vt:lpstr>       Язык города: запах</vt:lpstr>
      <vt:lpstr>Ритм города</vt:lpstr>
      <vt:lpstr>Язык города</vt:lpstr>
      <vt:lpstr>Синестезия: ощущения создают образ Города</vt:lpstr>
      <vt:lpstr>Символы города</vt:lpstr>
      <vt:lpstr>Памятники города</vt:lpstr>
      <vt:lpstr>Архитектурные сооружения</vt:lpstr>
      <vt:lpstr>Наследие Санкт-Петербурга</vt:lpstr>
      <vt:lpstr>Памятники природы</vt:lpstr>
      <vt:lpstr>Памятники истории: утилитарные объекты</vt:lpstr>
      <vt:lpstr>Памятники истории: эстетические объекты</vt:lpstr>
      <vt:lpstr>Духовные объекты (общечеловеческие ценности и нравственные нормы)</vt:lpstr>
      <vt:lpstr>Исторические объекты (хранят память о прошлом)</vt:lpstr>
      <vt:lpstr>Классификация памятников</vt:lpstr>
      <vt:lpstr>Презентация PowerPoint</vt:lpstr>
      <vt:lpstr>Традиции и обычаи</vt:lpstr>
      <vt:lpstr>Презентация PowerPoint</vt:lpstr>
      <vt:lpstr>Презентация PowerPoint</vt:lpstr>
      <vt:lpstr>Презентация PowerPoint</vt:lpstr>
      <vt:lpstr>Презентация PowerPoint</vt:lpstr>
      <vt:lpstr>Петербургские традиции</vt:lpstr>
      <vt:lpstr>Направленность программы краеведческого образования</vt:lpstr>
      <vt:lpstr>Модульный принцип построения программы</vt:lpstr>
      <vt:lpstr>Модульный принцип</vt:lpstr>
      <vt:lpstr>Модульный принцип в Петербурговедении</vt:lpstr>
      <vt:lpstr>Идея сквозных линий</vt:lpstr>
      <vt:lpstr>Примеры сквозных линий содержания</vt:lpstr>
      <vt:lpstr>Словарная работа</vt:lpstr>
      <vt:lpstr>Требования к педагогу, реализующему программу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проектировать содержание краеведческого образования?</dc:title>
  <dc:creator>ekl</dc:creator>
  <cp:lastModifiedBy>ekl</cp:lastModifiedBy>
  <cp:revision>26</cp:revision>
  <dcterms:created xsi:type="dcterms:W3CDTF">2019-06-08T11:15:50Z</dcterms:created>
  <dcterms:modified xsi:type="dcterms:W3CDTF">2019-06-08T18:07:27Z</dcterms:modified>
</cp:coreProperties>
</file>