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11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B3C2C91-DB52-41AF-8E52-766AA2374BB2}">
          <p14:sldIdLst>
            <p14:sldId id="264"/>
            <p14:sldId id="256"/>
          </p14:sldIdLst>
        </p14:section>
        <p14:section name="Раздел без заголовка" id="{230590B5-4536-4570-B241-A0BCA3B3B697}">
          <p14:sldIdLst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236"/>
    <a:srgbClr val="3B0D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27" autoAdjust="0"/>
  </p:normalViewPr>
  <p:slideViewPr>
    <p:cSldViewPr snapToGrid="0">
      <p:cViewPr varScale="1">
        <p:scale>
          <a:sx n="77" d="100"/>
          <a:sy n="77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BD7EE-4BDC-4E3E-AC05-72FCACF9E54E}" type="datetimeFigureOut">
              <a:rPr lang="ru-RU" smtClean="0"/>
              <a:t>09.11.2022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88C3F-28A9-4D80-B047-BF0664742A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961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88C3F-28A9-4D80-B047-BF0664742A2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053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DE2C-DF71-4C71-BAD7-B329902DEE5C}" type="datetimeFigureOut">
              <a:rPr lang="ru-RU" smtClean="0"/>
              <a:t>09.11.2022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6D4A-5290-45BC-9873-9F6AD0AC20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171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DE2C-DF71-4C71-BAD7-B329902DEE5C}" type="datetimeFigureOut">
              <a:rPr lang="ru-RU" smtClean="0"/>
              <a:t>09.11.2022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6D4A-5290-45BC-9873-9F6AD0AC20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823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DE2C-DF71-4C71-BAD7-B329902DEE5C}" type="datetimeFigureOut">
              <a:rPr lang="ru-RU" smtClean="0"/>
              <a:t>09.11.2022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6D4A-5290-45BC-9873-9F6AD0AC20D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7926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DE2C-DF71-4C71-BAD7-B329902DEE5C}" type="datetimeFigureOut">
              <a:rPr lang="ru-RU" smtClean="0"/>
              <a:t>09.11.2022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6D4A-5290-45BC-9873-9F6AD0AC20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DE2C-DF71-4C71-BAD7-B329902DEE5C}" type="datetimeFigureOut">
              <a:rPr lang="ru-RU" smtClean="0"/>
              <a:t>09.11.2022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6D4A-5290-45BC-9873-9F6AD0AC20D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3135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DE2C-DF71-4C71-BAD7-B329902DEE5C}" type="datetimeFigureOut">
              <a:rPr lang="ru-RU" smtClean="0"/>
              <a:t>09.11.2022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6D4A-5290-45BC-9873-9F6AD0AC20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362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DE2C-DF71-4C71-BAD7-B329902DEE5C}" type="datetimeFigureOut">
              <a:rPr lang="ru-RU" smtClean="0"/>
              <a:t>09.11.2022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6D4A-5290-45BC-9873-9F6AD0AC20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292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DE2C-DF71-4C71-BAD7-B329902DEE5C}" type="datetimeFigureOut">
              <a:rPr lang="ru-RU" smtClean="0"/>
              <a:t>09.11.2022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6D4A-5290-45BC-9873-9F6AD0AC20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76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DE2C-DF71-4C71-BAD7-B329902DEE5C}" type="datetimeFigureOut">
              <a:rPr lang="ru-RU" smtClean="0"/>
              <a:t>09.11.2022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6D4A-5290-45BC-9873-9F6AD0AC20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21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DE2C-DF71-4C71-BAD7-B329902DEE5C}" type="datetimeFigureOut">
              <a:rPr lang="ru-RU" smtClean="0"/>
              <a:t>09.11.2022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6D4A-5290-45BC-9873-9F6AD0AC20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99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DE2C-DF71-4C71-BAD7-B329902DEE5C}" type="datetimeFigureOut">
              <a:rPr lang="ru-RU" smtClean="0"/>
              <a:t>09.11.2022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6D4A-5290-45BC-9873-9F6AD0AC20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4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DE2C-DF71-4C71-BAD7-B329902DEE5C}" type="datetimeFigureOut">
              <a:rPr lang="ru-RU" smtClean="0"/>
              <a:t>09.11.2022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6D4A-5290-45BC-9873-9F6AD0AC20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55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DE2C-DF71-4C71-BAD7-B329902DEE5C}" type="datetimeFigureOut">
              <a:rPr lang="ru-RU" smtClean="0"/>
              <a:t>09.11.2022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6D4A-5290-45BC-9873-9F6AD0AC20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99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DE2C-DF71-4C71-BAD7-B329902DEE5C}" type="datetimeFigureOut">
              <a:rPr lang="ru-RU" smtClean="0"/>
              <a:t>09.11.2022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6D4A-5290-45BC-9873-9F6AD0AC20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221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DE2C-DF71-4C71-BAD7-B329902DEE5C}" type="datetimeFigureOut">
              <a:rPr lang="ru-RU" smtClean="0"/>
              <a:t>09.11.2022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6D4A-5290-45BC-9873-9F6AD0AC20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186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DE2C-DF71-4C71-BAD7-B329902DEE5C}" type="datetimeFigureOut">
              <a:rPr lang="ru-RU" smtClean="0"/>
              <a:t>09.11.2022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6D4A-5290-45BC-9873-9F6AD0AC20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7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ADE2C-DF71-4C71-BAD7-B329902DEE5C}" type="datetimeFigureOut">
              <a:rPr lang="ru-RU" smtClean="0"/>
              <a:t>09.11.2022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BA16D4A-5290-45BC-9873-9F6AD0AC20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59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1561" y="551144"/>
            <a:ext cx="91064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onstantia" panose="02030602050306030303" pitchFamily="18" charset="0"/>
              </a:rPr>
              <a:t>Государственное бюджетное дошкольное образовательное учреждение детский сад </a:t>
            </a:r>
            <a:r>
              <a:rPr lang="en-US" sz="2800" dirty="0" smtClean="0">
                <a:latin typeface="Constantia" panose="02030602050306030303" pitchFamily="18" charset="0"/>
              </a:rPr>
              <a:t>N16</a:t>
            </a:r>
            <a:r>
              <a:rPr lang="ru-RU" sz="2800" dirty="0" smtClean="0">
                <a:latin typeface="Constantia" panose="02030602050306030303" pitchFamily="18" charset="0"/>
              </a:rPr>
              <a:t> комбинированного вида Василеостровского района Санкт-Петербурга.</a:t>
            </a:r>
            <a:endParaRPr lang="ru-RU" sz="2800" dirty="0"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191" y="3294346"/>
            <a:ext cx="9043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Constantia" panose="02030602050306030303" pitchFamily="18" charset="0"/>
              </a:rPr>
              <a:t>Детско-родительский проект</a:t>
            </a:r>
          </a:p>
          <a:p>
            <a:pPr algn="ctr"/>
            <a:r>
              <a:rPr lang="ru-RU" sz="3200" dirty="0" smtClean="0">
                <a:latin typeface="Constantia" panose="02030602050306030303" pitchFamily="18" charset="0"/>
              </a:rPr>
              <a:t>«Ознакомление дошкольников с творчеством С.Я. Маршака»</a:t>
            </a:r>
            <a:endParaRPr lang="ru-RU" sz="3200" dirty="0"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1947" y="5468160"/>
            <a:ext cx="5561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nstantia" panose="02030602050306030303" pitchFamily="18" charset="0"/>
              </a:rPr>
              <a:t>Выполнила:</a:t>
            </a:r>
          </a:p>
          <a:p>
            <a:r>
              <a:rPr lang="ru-RU" sz="2400" dirty="0" smtClean="0">
                <a:latin typeface="Constantia" panose="02030602050306030303" pitchFamily="18" charset="0"/>
              </a:rPr>
              <a:t>Иванова Татьяна Михайловна.</a:t>
            </a:r>
            <a:endParaRPr lang="ru-RU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52363" y="1290180"/>
            <a:ext cx="4561302" cy="5004149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001236"/>
                </a:solidFill>
                <a:latin typeface="Arial Black" panose="020B0A04020102020204" pitchFamily="34" charset="0"/>
              </a:rPr>
              <a:t>Привет ребята!</a:t>
            </a:r>
            <a:br>
              <a:rPr lang="ru-RU" sz="3000" b="1" dirty="0">
                <a:solidFill>
                  <a:srgbClr val="001236"/>
                </a:solidFill>
                <a:latin typeface="Arial Black" panose="020B0A04020102020204" pitchFamily="34" charset="0"/>
              </a:rPr>
            </a:br>
            <a:r>
              <a:rPr lang="ru-RU" sz="3000" b="1" dirty="0" smtClean="0">
                <a:solidFill>
                  <a:srgbClr val="001236"/>
                </a:solidFill>
                <a:latin typeface="Arial Black" panose="020B0A04020102020204" pitchFamily="34" charset="0"/>
              </a:rPr>
              <a:t>Я </a:t>
            </a:r>
            <a:r>
              <a:rPr lang="ru-RU" sz="3000" b="1" dirty="0">
                <a:solidFill>
                  <a:srgbClr val="001236"/>
                </a:solidFill>
                <a:latin typeface="Arial Black" panose="020B0A04020102020204" pitchFamily="34" charset="0"/>
              </a:rPr>
              <a:t>паровозик </a:t>
            </a:r>
            <a:r>
              <a:rPr lang="ru-RU" sz="3000" b="1" dirty="0" err="1">
                <a:solidFill>
                  <a:srgbClr val="001236"/>
                </a:solidFill>
                <a:latin typeface="Arial Black" panose="020B0A04020102020204" pitchFamily="34" charset="0"/>
              </a:rPr>
              <a:t>Чух-Чух</a:t>
            </a:r>
            <a:r>
              <a:rPr lang="ru-RU" sz="3000" dirty="0">
                <a:solidFill>
                  <a:srgbClr val="001236"/>
                </a:solidFill>
                <a:latin typeface="Arial Black" panose="020B0A04020102020204" pitchFamily="34" charset="0"/>
              </a:rPr>
              <a:t>! Я собираюсь в путешествие по весёлым сказкам и стихам </a:t>
            </a:r>
            <a:r>
              <a:rPr lang="ru-RU" sz="3000" dirty="0" smtClean="0">
                <a:solidFill>
                  <a:srgbClr val="001236"/>
                </a:solidFill>
                <a:latin typeface="Arial Black" panose="020B0A04020102020204" pitchFamily="34" charset="0"/>
              </a:rPr>
              <a:t>С.Я. </a:t>
            </a:r>
            <a:r>
              <a:rPr lang="ru-RU" sz="3000" dirty="0">
                <a:solidFill>
                  <a:srgbClr val="001236"/>
                </a:solidFill>
                <a:latin typeface="Arial Black" panose="020B0A04020102020204" pitchFamily="34" charset="0"/>
              </a:rPr>
              <a:t>Маршака! И приглашаю вас отправиться вместе со мной в добрые сказки писателя! И так, поехали! </a:t>
            </a:r>
            <a:r>
              <a:rPr lang="ru-RU" sz="3000" dirty="0" err="1">
                <a:solidFill>
                  <a:srgbClr val="001236"/>
                </a:solidFill>
                <a:latin typeface="Arial Black" panose="020B0A04020102020204" pitchFamily="34" charset="0"/>
              </a:rPr>
              <a:t>Чух-чух</a:t>
            </a:r>
            <a:r>
              <a:rPr lang="ru-RU" sz="3400" dirty="0">
                <a:solidFill>
                  <a:srgbClr val="001236"/>
                </a:solidFill>
                <a:latin typeface="Arial Black" panose="020B0A04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3215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4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874" y="3929433"/>
            <a:ext cx="7628351" cy="2506864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solidFill>
                  <a:srgbClr val="001236"/>
                </a:solidFill>
                <a:latin typeface="Arial Black" panose="020B0A04020102020204" pitchFamily="34" charset="0"/>
              </a:rPr>
              <a:t>Но сначала, давайте познакомимся </a:t>
            </a:r>
            <a:r>
              <a:rPr lang="ru-RU" sz="3000" dirty="0">
                <a:solidFill>
                  <a:srgbClr val="001236"/>
                </a:solidFill>
                <a:latin typeface="Arial Black" panose="020B0A04020102020204" pitchFamily="34" charset="0"/>
              </a:rPr>
              <a:t>с сами писателем. Вот </a:t>
            </a:r>
            <a:r>
              <a:rPr lang="ru-RU" sz="3000" dirty="0" smtClean="0">
                <a:solidFill>
                  <a:srgbClr val="001236"/>
                </a:solidFill>
                <a:latin typeface="Arial Black" panose="020B0A04020102020204" pitchFamily="34" charset="0"/>
              </a:rPr>
              <a:t>он, посмотрите какой он </a:t>
            </a:r>
            <a:r>
              <a:rPr lang="ru-RU" sz="3000" dirty="0">
                <a:solidFill>
                  <a:srgbClr val="001236"/>
                </a:solidFill>
                <a:latin typeface="Arial Black" panose="020B0A04020102020204" pitchFamily="34" charset="0"/>
              </a:rPr>
              <a:t>был маленький, совсем, как вы </a:t>
            </a:r>
            <a:r>
              <a:rPr lang="ru-RU" sz="3000" dirty="0" smtClean="0">
                <a:solidFill>
                  <a:srgbClr val="001236"/>
                </a:solidFill>
                <a:latin typeface="Arial Black" panose="020B0A04020102020204" pitchFamily="34" charset="0"/>
              </a:rPr>
              <a:t>сейчас ребятки! </a:t>
            </a:r>
            <a:r>
              <a:rPr lang="ru-RU" sz="3000" dirty="0">
                <a:solidFill>
                  <a:srgbClr val="001236"/>
                </a:solidFill>
                <a:latin typeface="Arial Black" panose="020B0A04020102020204" pitchFamily="34" charset="0"/>
              </a:rPr>
              <a:t>А </a:t>
            </a:r>
            <a:r>
              <a:rPr lang="ru-RU" sz="3000" dirty="0" smtClean="0">
                <a:solidFill>
                  <a:srgbClr val="001236"/>
                </a:solidFill>
                <a:latin typeface="Arial Black" panose="020B0A04020102020204" pitchFamily="34" charset="0"/>
              </a:rPr>
              <a:t>рядом с ним на фотографии, </a:t>
            </a:r>
            <a:r>
              <a:rPr lang="ru-RU" sz="3000" dirty="0">
                <a:solidFill>
                  <a:srgbClr val="001236"/>
                </a:solidFill>
                <a:latin typeface="Arial Black" panose="020B0A04020102020204" pitchFamily="34" charset="0"/>
              </a:rPr>
              <a:t>волшебный город Воронеж, в котором </a:t>
            </a:r>
            <a:r>
              <a:rPr lang="ru-RU" sz="3000" dirty="0" smtClean="0">
                <a:solidFill>
                  <a:srgbClr val="001236"/>
                </a:solidFill>
                <a:latin typeface="Arial Black" panose="020B0A04020102020204" pitchFamily="34" charset="0"/>
              </a:rPr>
              <a:t>родился </a:t>
            </a:r>
            <a:r>
              <a:rPr lang="ru-RU" sz="3000" dirty="0">
                <a:solidFill>
                  <a:srgbClr val="001236"/>
                </a:solidFill>
                <a:latin typeface="Arial Black" panose="020B0A04020102020204" pitchFamily="34" charset="0"/>
              </a:rPr>
              <a:t>С.Я. Маршак!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70" y="209202"/>
            <a:ext cx="7440460" cy="3720231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8424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4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838" y="644778"/>
            <a:ext cx="3101631" cy="5667832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78296" y="185529"/>
            <a:ext cx="35118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Мы всё еще с Вами в Воронеже. В этом красном доме писатель жил в детстве.</a:t>
            </a:r>
            <a:endParaRPr lang="ru-RU" sz="3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71169" y="75822"/>
            <a:ext cx="3843754" cy="1355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Правда, что дом в котором он жил похож на «Дом который построил Джек» ?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0179" y="1537250"/>
            <a:ext cx="3372945" cy="4974141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45965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32521" y="132522"/>
            <a:ext cx="6268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 теперь мы с Вами приехали в наш город Санкт-Петербург! 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05" y="1219151"/>
            <a:ext cx="5113269" cy="2557719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586330" y="384313"/>
            <a:ext cx="53010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Переехав сюда со своей семьёй, юный Маршак поступил в гимназию. Первые свои стихи поэт начал писать ещё в младших классах.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531" y="3491948"/>
            <a:ext cx="5857875" cy="2524125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43213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4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 flipH="1">
            <a:off x="84911" y="92764"/>
            <a:ext cx="26582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С. Я. Маршак всю жизнь был добрым другом детей! И свои стихи, сказки и переводы с иностранных песен, посвящал именно Вам ребята!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191" y="159024"/>
            <a:ext cx="2140156" cy="2888974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2755" y="159024"/>
            <a:ext cx="1980046" cy="2888974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3009" y="159024"/>
            <a:ext cx="2051154" cy="2888974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570" y="159024"/>
            <a:ext cx="2003022" cy="2888974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2"/>
          <a:stretch/>
        </p:blipFill>
        <p:spPr>
          <a:xfrm>
            <a:off x="7433009" y="3628055"/>
            <a:ext cx="2100703" cy="2902230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6570" y="3628055"/>
            <a:ext cx="2003022" cy="2769706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3760269" y="3427858"/>
            <a:ext cx="37094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 вы знаете, что путешествовать можно не только на транспорте, но и с помощью книги. Надо только прочитать её! Смотрите сколько интересных маршрутов я Вам подобрал. Ну что </a:t>
            </a:r>
            <a:r>
              <a:rPr lang="ru-RU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пооехали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! </a:t>
            </a:r>
            <a:r>
              <a:rPr lang="ru-RU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Чух-чух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!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37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9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217" y="278297"/>
            <a:ext cx="2346192" cy="290223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7789" y="450937"/>
            <a:ext cx="6651321" cy="4521896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636626" y="883890"/>
            <a:ext cx="25974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 теперь ребятки отгадайте загадку!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73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6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552" y="126974"/>
            <a:ext cx="2967057" cy="1602021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40" y="119270"/>
            <a:ext cx="2847975" cy="1609725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723" y="119270"/>
            <a:ext cx="2107925" cy="1609725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042" y="2114900"/>
            <a:ext cx="3770923" cy="1979149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645" y="2530514"/>
            <a:ext cx="3092726" cy="1893734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6101" y="-26504"/>
            <a:ext cx="38563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 это ещё не все произведения Маршака. В нашем городе Санкт-Петербурге на улице </a:t>
            </a:r>
            <a:r>
              <a:rPr lang="ru-RU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Бассейной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д.45 есть целая библиотека посвящённая С.Я. Маршаку. Я приглашаю вас туда с мамами и папами!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9719" y="4424248"/>
            <a:ext cx="75257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Залы библиотеки украшены рисунками к сказкам писателя. Вы можете выбрать любую, любимую книгу и поваляться на мягких пуфиках или посидеть в кресле у окна с мамой, папой или бабушкой, и вместе почитать!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950" y="1728995"/>
            <a:ext cx="3643340" cy="2059279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11016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434470" y="0"/>
            <a:ext cx="475753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3B0D38"/>
                </a:solidFill>
                <a:latin typeface="Arial Black" panose="020B0A04020102020204" pitchFamily="34" charset="0"/>
              </a:rPr>
              <a:t>Ну что ребята, нам пора расставаться. Но это ненадолго, я есть в сказках, загадках и стихах. Вы только скорее учитесь читать и мы с Вами снова встретимся! </a:t>
            </a:r>
          </a:p>
          <a:p>
            <a:r>
              <a:rPr lang="ru-RU" sz="2400" dirty="0" smtClean="0">
                <a:solidFill>
                  <a:srgbClr val="3B0D38"/>
                </a:solidFill>
                <a:latin typeface="Arial Black" panose="020B0A04020102020204" pitchFamily="34" charset="0"/>
              </a:rPr>
              <a:t>А, чуть не забыл! Вы помните историю «Рассеянного с улицы </a:t>
            </a:r>
            <a:r>
              <a:rPr lang="ru-RU" sz="2400" dirty="0" err="1" smtClean="0">
                <a:solidFill>
                  <a:srgbClr val="3B0D38"/>
                </a:solidFill>
                <a:latin typeface="Arial Black" panose="020B0A04020102020204" pitchFamily="34" charset="0"/>
              </a:rPr>
              <a:t>Бассейной</a:t>
            </a:r>
            <a:r>
              <a:rPr lang="ru-RU" sz="2400" dirty="0" smtClean="0">
                <a:solidFill>
                  <a:srgbClr val="3B0D38"/>
                </a:solidFill>
                <a:latin typeface="Arial Black" panose="020B0A04020102020204" pitchFamily="34" charset="0"/>
              </a:rPr>
              <a:t>»? Нет? Тогда скажу по секрету, Ваши родители сделали про него аудиокнигу. Ведь книги можно не только читать, но и слушать. Пока-пока!</a:t>
            </a:r>
            <a:endParaRPr lang="ru-RU" sz="2400" dirty="0">
              <a:solidFill>
                <a:srgbClr val="3B0D3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1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1197</TotalTime>
  <Words>362</Words>
  <Application>Microsoft Office PowerPoint</Application>
  <PresentationFormat>Широкоэкранный</PresentationFormat>
  <Paragraphs>19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Constantia</vt:lpstr>
      <vt:lpstr>Trebuchet MS</vt:lpstr>
      <vt:lpstr>Wingdings 3</vt:lpstr>
      <vt:lpstr>Аспект</vt:lpstr>
      <vt:lpstr>Презентация PowerPoint</vt:lpstr>
      <vt:lpstr>Привет ребята! Я паровозик Чух-Чух! Я собираюсь в путешествие по весёлым сказкам и стихам С.Я. Маршака! И приглашаю вас отправиться вместе со мной в добрые сказки писателя! И так, поехали! Чух-чух!</vt:lpstr>
      <vt:lpstr>Но сначала, давайте познакомимся с сами писателем. Вот он, посмотрите какой он был маленький, совсем, как вы сейчас ребятки! А рядом с ним на фотографии, волшебный город Воронеж, в котором родился С.Я. Маршак!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 ребята! Я весёлый паровозик Бом!</dc:title>
  <dc:creator>Пользователь Windows</dc:creator>
  <cp:lastModifiedBy>Пользователь Windows</cp:lastModifiedBy>
  <cp:revision>81</cp:revision>
  <dcterms:created xsi:type="dcterms:W3CDTF">2022-10-23T12:55:48Z</dcterms:created>
  <dcterms:modified xsi:type="dcterms:W3CDTF">2022-11-09T14:33:42Z</dcterms:modified>
</cp:coreProperties>
</file>