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B0FB7E-AA7E-4562-9D59-F910653DC7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52C8F9-3A59-496A-B96C-290078960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0%BB%D0%B5%D0%B3%D0%B8%D1%8F_%D0%B8%D0%BD%D0%BE%D1%81%D1%82%D1%80%D0%B0%D0%BD%D0%BD%D1%8B%D1%85_%D0%B4%D0%B5%D0%BB" TargetMode="External"/><Relationship Id="rId2" Type="http://schemas.openxmlformats.org/officeDocument/2006/relationships/hyperlink" Target="https://ru.wikipedia.org/wiki/%D0%9A%D0%B2%D0%B0%D1%80%D0%B5%D0%BD%D0%B3%D0%B8,_%D0%94%D0%B6%D0%B0%D0%BA%D0%BE%D0%BC%D0%B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4%D0%B5%D1%80%D0%B2%D0%B8%D0%B7,_%D0%A1%D0%B5%D1%80%D0%B3%D0%B5%D0%B9_%D0%9F%D0%B0%D0%B2%D0%BB%D0%BE%D0%B2%D0%B8%D1%87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B%D0%B8%D0%BD%D0%BA%D0%B0,_%D0%92%D0%B0%D1%81%D0%B8%D0%BB%D0%B8%D0%B9_%D0%90%D0%BB%D0%B5%D0%BA%D1%81%D0%B5%D0%B5%D0%B2%D0%B8%D1%87" TargetMode="External"/><Relationship Id="rId2" Type="http://schemas.openxmlformats.org/officeDocument/2006/relationships/hyperlink" Target="https://ru.wikipedia.org/wiki/%D0%9E%D1%81%D0%BE%D0%B1%D0%BD%D1%8F%D0%BA_%D0%A0%D1%83%D0%BC%D1%8F%D0%BD%D1%86%D0%B5%D0%B2%D0%B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https://ru.wikipedia.org/wiki/%D0%A0%D1%83%D0%BC%D1%8F%D0%BD%D1%86%D0%B5%D0%B2,_%D0%9D%D0%B8%D0%BA%D0%BE%D0%BB%D0%B0%D0%B9_%D0%9F%D0%B5%D1%82%D1%80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1%85%D0%B0%D0%B8%D0%BB_%D0%90%D0%BB%D0%B5%D0%BA%D1%81%D0%B0%D0%BD%D0%B4%D1%80%D0%BE%D0%B2%D0%B8%D1%87_(%D1%81%D1%8B%D0%BD_%D0%90%D0%BB%D0%B5%D0%BA%D1%81%D0%B0%D0%BD%D0%B4%D1%80%D0%B0_III)" TargetMode="External"/><Relationship Id="rId2" Type="http://schemas.openxmlformats.org/officeDocument/2006/relationships/hyperlink" Target="https://ru.wikipedia.org/wiki/%D0%94%D0%B2%D0%BE%D1%80%D0%B5%D1%86_%D0%9C%D0%B8%D1%85%D0%B0%D0%B8%D0%BB%D0%B0_%D0%90%D0%BB%D0%B5%D0%BA%D1%81%D0%B0%D0%BD%D0%B4%D1%80%D0%BE%D0%B2%D0%B8%D1%87%D0%B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hyperlink" Target="https://ru.wikipedia.org/wiki/%D0%9C%D0%B5%D0%BB%D1%8C%D1%86%D0%B5%D1%80,_%D0%A0%D0%BE%D0%B1%D0%B5%D1%80%D1%82-%D0%A4%D1%80%D0%B8%D0%B4%D1%80%D0%B8%D1%8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tourister.ru/files/2/7/0/0/3/3/8/2/original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ru.wikipedia.org/wiki/%D0%9A%D0%B2%D0%B0%D1%80%D0%B5%D0%BD%D0%B3%D0%B8,_%D0%94%D0%B6%D0%B0%D0%BA%D0%BE%D0%BC%D0%BE" TargetMode="External"/><Relationship Id="rId4" Type="http://schemas.openxmlformats.org/officeDocument/2006/relationships/hyperlink" Target="https://ru.wikipedia.org/wiki/%D0%90%D0%BD%D0%B3%D0%BB%D0%B8%D0%BA%D0%B0%D0%BD%D1%81%D0%BA%D0%B0%D1%8F_%D1%86%D0%B5%D1%80%D0%BA%D0%BE%D0%B2%D1%8C_%D0%98%D0%B8%D1%81%D1%83%D1%81%D0%B0_%D0%A5%D1%80%D0%B8%D1%81%D1%82%D0%B0_(%D0%A1%D0%B0%D0%BD%D0%BA%D1%82-%D0%9F%D0%B5%D1%82%D0%B5%D1%80%D0%B1%D1%83%D1%80%D0%B3)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1%80%D1%91%D1%82%D0%B5%D1%80,_%D0%92%D0%B8%D0%BA%D1%82%D0%BE%D1%80_%D0%90%D0%BB%D0%B5%D0%BA%D1%81%D0%B0%D0%BD%D0%B4%D1%80%D0%BE%D0%B2%D0%B8%D1%8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u.wikipedia.org/wiki/%D0%A8%D0%B2%D0%B5%D1%86%D0%B8%D1%8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wikipedia.org/wiki/%D0%9F%D0%B0%D0%B2%D0%B5%D0%BB_%D0%90%D0%BB%D0%B5%D0%BA%D1%81%D0%B0%D0%BD%D0%B4%D1%80%D0%BE%D0%B2%D0%B8%D1%87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0%BB%D1%8C%D1%88%D0%B0%D1%8F_%D0%9D%D0%B5%D0%B2%D0%B0" TargetMode="External"/><Relationship Id="rId2" Type="http://schemas.openxmlformats.org/officeDocument/2006/relationships/hyperlink" Target="https://ru.wikipedia.org/wiki/XVIII_%D0%B2%D0%B5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A1_%D0%A0%D0%BE%D1%81%D1%81%D0%B8%D0%B8" TargetMode="External"/><Relationship Id="rId2" Type="http://schemas.openxmlformats.org/officeDocument/2006/relationships/hyperlink" Target="https://ru.wikipedia.org/wiki/%D0%9A%D0%BE%D0%BD%D1%81%D1%82%D0%B8%D1%82%D1%83%D1%86%D0%B8%D0%BE%D0%BD%D0%BD%D1%8B%D0%B9_%D1%81%D1%83%D0%B4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A0%D0%BE%D1%81%D1%81%D0%B8,_%D0%9A%D0%B0%D1%80%D0%BB_%D0%98%D0%B2%D0%B0%D0%BD%D0%BE%D0%B2%D0%B8%D1%8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1%8F%D0%BA%D0%BE%D0%B2,_%D0%A1%D0%B0%D0%BC%D1%83%D0%B8%D0%BB_%D0%A1%D0%BE%D0%BB%D0%BE%D0%BC%D0%BE%D0%BD%D0%BE%D0%B2%D0%B8%D1%87" TargetMode="External"/><Relationship Id="rId2" Type="http://schemas.openxmlformats.org/officeDocument/2006/relationships/hyperlink" Target="https://ru.wikipedia.org/wiki/%D0%9B%D0%B0%D0%B2%D0%B0%D0%BB%D1%8C,_%D0%98%D0%B2%D0%B0%D0%BD_%D0%A1%D1%82%D0%B5%D0%BF%D0%B0%D0%BD%D0%BE%D0%B2%D0%B8%D1%8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%D0%9F%D0%BE%D0%BB%D1%8F%D0%BA%D0%BE%D0%B2%D1%8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3242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Выполнила :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Воспитатель 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Дмитриева Марина 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Александровна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ГБОУ СОШ Кусто,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ОДОД « Калипсо»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Василеостровского района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Санкт-Петербурга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«Путешествие в Англию. Английская набережная»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/>
          <a:lstStyle/>
          <a:p>
            <a:r>
              <a:rPr lang="ru-RU" dirty="0" smtClean="0"/>
              <a:t>Дом № 32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357298"/>
            <a:ext cx="2528918" cy="5072098"/>
          </a:xfrm>
        </p:spPr>
        <p:txBody>
          <a:bodyPr>
            <a:normAutofit/>
          </a:bodyPr>
          <a:lstStyle/>
          <a:p>
            <a:endParaRPr lang="ru-RU" sz="2000" i="1" dirty="0" smtClean="0"/>
          </a:p>
          <a:p>
            <a:r>
              <a:rPr lang="ru-RU" sz="2000" i="1" dirty="0" smtClean="0"/>
              <a:t>Дом Коллегии иностранных дел. Здание построено в 1750-е годы для князя Б. А. Куракина, перестраивалось в 1782—1783 годах архитектором </a:t>
            </a:r>
            <a:r>
              <a:rPr lang="ru-RU" sz="2000" i="1" dirty="0" smtClean="0">
                <a:hlinkClick r:id="rId2" tooltip="Кваренги, Джакомо"/>
              </a:rPr>
              <a:t>Д. Кваренги</a:t>
            </a:r>
            <a:r>
              <a:rPr lang="ru-RU" sz="2000" i="1" dirty="0" smtClean="0"/>
              <a:t> для </a:t>
            </a:r>
          </a:p>
          <a:p>
            <a:r>
              <a:rPr lang="ru-RU" sz="2000" i="1" dirty="0" smtClean="0">
                <a:hlinkClick r:id="rId3" tooltip="Коллегия иностранных дел"/>
              </a:rPr>
              <a:t>Коллегии иностранных дел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IMG_E1740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124200" y="1804987"/>
            <a:ext cx="5638800" cy="391002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Львы у служебного входа в театр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Дом № 34</a:t>
            </a:r>
            <a:endParaRPr lang="ru-RU" sz="2400" i="1" dirty="0" smtClean="0"/>
          </a:p>
          <a:p>
            <a:r>
              <a:rPr lang="ru-RU" sz="2400" i="1" dirty="0" smtClean="0"/>
              <a:t>Особняк </a:t>
            </a:r>
            <a:r>
              <a:rPr lang="ru-RU" sz="2400" i="1" dirty="0" smtClean="0">
                <a:hlinkClick r:id="rId2" tooltip="Дервиз, Сергей Павлович"/>
              </a:rPr>
              <a:t>С. П. фон Дервиза</a:t>
            </a:r>
            <a:r>
              <a:rPr lang="ru-RU" sz="2400" i="1" dirty="0" smtClean="0"/>
              <a:t>. В настоящее время в особняке  находится театр </a:t>
            </a:r>
          </a:p>
          <a:p>
            <a:r>
              <a:rPr lang="ru-RU" sz="2400" i="1" dirty="0" smtClean="0"/>
              <a:t>« Санкт- Петербург Опера»</a:t>
            </a:r>
            <a:endParaRPr lang="ru-RU" sz="2400" dirty="0"/>
          </a:p>
        </p:txBody>
      </p:sp>
      <p:pic>
        <p:nvPicPr>
          <p:cNvPr id="7" name="Рисунок 6" descr="IMG_E175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9545" b="2954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/>
          <a:lstStyle/>
          <a:p>
            <a:r>
              <a:rPr lang="ru-RU" dirty="0" smtClean="0"/>
              <a:t>Дом №44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357298"/>
            <a:ext cx="2528918" cy="500066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hlinkClick r:id="rId2" tooltip="Особняк Румянцева"/>
              </a:rPr>
              <a:t>Особняк Румянцева</a:t>
            </a:r>
            <a:r>
              <a:rPr lang="ru-RU" sz="2000" i="1" dirty="0" smtClean="0"/>
              <a:t>. Здание было возведено в XVIII веке и перестроено в 1826—1827 годах по проекту архитектора </a:t>
            </a:r>
            <a:r>
              <a:rPr lang="ru-RU" sz="2000" i="1" dirty="0" smtClean="0">
                <a:hlinkClick r:id="rId3" tooltip="Глинка, Василий Алексеевич"/>
              </a:rPr>
              <a:t>В. А. Глинки</a:t>
            </a:r>
            <a:r>
              <a:rPr lang="ru-RU" sz="2000" i="1" dirty="0" smtClean="0"/>
              <a:t> для государственного деятеля, мецената и коллекционера графа </a:t>
            </a:r>
            <a:r>
              <a:rPr lang="ru-RU" sz="2000" i="1" dirty="0" smtClean="0">
                <a:hlinkClick r:id="rId4" tooltip="Румянцев, Николай Петрович"/>
              </a:rPr>
              <a:t>Н. П. Румянцева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IMG_E1784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214678" y="685800"/>
            <a:ext cx="5000660" cy="56007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 smtClean="0"/>
              <a:t>Известно, что в 1859—1862 гг. аристократическая семья сдавала </a:t>
            </a:r>
            <a:r>
              <a:rPr lang="ru-RU" i="1" dirty="0" smtClean="0"/>
              <a:t>дом князю </a:t>
            </a:r>
            <a:r>
              <a:rPr lang="ru-RU" i="1" dirty="0" err="1" smtClean="0"/>
              <a:t>Отто</a:t>
            </a:r>
            <a:r>
              <a:rPr lang="ru-RU" i="1" dirty="0" smtClean="0"/>
              <a:t> фон Бисмарку.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_E18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545" b="295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Дом № 50</a:t>
            </a:r>
          </a:p>
          <a:p>
            <a:r>
              <a:rPr lang="ru-RU" sz="2800" i="1" dirty="0" smtClean="0"/>
              <a:t>Особняк Капнистов (дом </a:t>
            </a:r>
            <a:r>
              <a:rPr lang="ru-RU" sz="2800" i="1" dirty="0" err="1" smtClean="0"/>
              <a:t>Стенбок-Ферморов</a:t>
            </a:r>
            <a:r>
              <a:rPr lang="ru-RU" sz="2800" i="1" dirty="0" smtClean="0"/>
              <a:t>).</a:t>
            </a:r>
            <a:endParaRPr lang="ru-RU" sz="2800" dirty="0" smtClean="0"/>
          </a:p>
          <a:p>
            <a:r>
              <a:rPr lang="ru-RU" sz="2800" i="1" dirty="0" smtClean="0"/>
              <a:t>Дом Капнистов на Английской набережной, 50 был построен одним из первых на этом участке.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/>
          <a:lstStyle/>
          <a:p>
            <a:r>
              <a:rPr lang="ru-RU" dirty="0" smtClean="0"/>
              <a:t>Дом № 54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357298"/>
            <a:ext cx="2600356" cy="5000660"/>
          </a:xfrm>
        </p:spPr>
        <p:txBody>
          <a:bodyPr>
            <a:normAutofit fontScale="92500" lnSpcReduction="20000"/>
          </a:bodyPr>
          <a:lstStyle/>
          <a:p>
            <a:r>
              <a:rPr lang="ru-RU" sz="2000" i="1" dirty="0" smtClean="0">
                <a:hlinkClick r:id="rId2" tooltip="Дворец Михаила Александровича"/>
              </a:rPr>
              <a:t>Дворец</a:t>
            </a:r>
            <a:r>
              <a:rPr lang="ru-RU" sz="2000" i="1" dirty="0" smtClean="0"/>
              <a:t> Великого князя </a:t>
            </a:r>
            <a:r>
              <a:rPr lang="ru-RU" sz="2000" i="1" dirty="0" smtClean="0">
                <a:hlinkClick r:id="rId3" tooltip="Михаил Александрович (сын Александра III)"/>
              </a:rPr>
              <a:t>Михаила Александровича</a:t>
            </a:r>
            <a:r>
              <a:rPr lang="ru-RU" sz="2000" i="1" dirty="0" smtClean="0"/>
              <a:t>, арх. </a:t>
            </a:r>
            <a:r>
              <a:rPr lang="ru-RU" sz="2000" i="1" dirty="0" smtClean="0">
                <a:hlinkClick r:id="rId4" tooltip="Мельцер, Роберт-Фридрих"/>
              </a:rPr>
              <a:t>Р. Ф. </a:t>
            </a:r>
            <a:r>
              <a:rPr lang="ru-RU" sz="2000" i="1" dirty="0" err="1" smtClean="0">
                <a:hlinkClick r:id="rId4" tooltip="Мельцер, Роберт-Фридрих"/>
              </a:rPr>
              <a:t>Мельцер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После революции дом национализировали и разместили в нем Общество глухих. Организация действует по сей день и разрешает организованным группам в сопровождении гида осматривать залы бывшего дворца.</a:t>
            </a:r>
            <a:endParaRPr lang="ru-RU" sz="2000" dirty="0" smtClean="0"/>
          </a:p>
          <a:p>
            <a:endParaRPr lang="ru-RU" sz="2000" i="1" dirty="0" smtClean="0"/>
          </a:p>
          <a:p>
            <a:endParaRPr lang="ru-RU" dirty="0"/>
          </a:p>
        </p:txBody>
      </p:sp>
      <p:pic>
        <p:nvPicPr>
          <p:cNvPr id="5" name="Содержимое 4" descr="IMG_E1828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4421981" y="685800"/>
            <a:ext cx="3043238" cy="5410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 smtClean="0"/>
              <a:t>О тех временах напоминает сохранившийся храмовый интерьер и английский орган XIX века. В данное время внутри церкви идет реставрация.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_E18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545" b="295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 smtClean="0">
                <a:hlinkClick r:id="rId3" tooltip="Ссылка на оригинал фотографии"/>
              </a:rPr>
              <a:t> 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Дом № 56</a:t>
            </a:r>
            <a:r>
              <a:rPr lang="ru-RU" sz="1800" i="1" dirty="0" smtClean="0"/>
              <a:t> — </a:t>
            </a:r>
            <a:r>
              <a:rPr lang="ru-RU" sz="1800" i="1" dirty="0" smtClean="0">
                <a:hlinkClick r:id="rId4" tooltip="Англиканская церковь Иисуса Христа (Санкт-Петербург)"/>
              </a:rPr>
              <a:t>Англиканская церковь Иисуса Христа</a:t>
            </a:r>
            <a:r>
              <a:rPr lang="ru-RU" sz="1800" i="1" dirty="0" smtClean="0"/>
              <a:t> 1814—1815 годов, арх. </a:t>
            </a:r>
            <a:r>
              <a:rPr lang="ru-RU" sz="1800" i="1" dirty="0" smtClean="0">
                <a:hlinkClick r:id="rId5" tooltip="Кваренги, Джакомо"/>
              </a:rPr>
              <a:t>Дж. Кваренги</a:t>
            </a:r>
            <a:r>
              <a:rPr lang="ru-RU" sz="1800" i="1" dirty="0" smtClean="0"/>
              <a:t>. Справа ко дворцу примыкает дом с </a:t>
            </a:r>
            <a:r>
              <a:rPr lang="ru-RU" sz="1800" i="1" dirty="0" err="1" smtClean="0"/>
              <a:t>шестиколонным</a:t>
            </a:r>
            <a:r>
              <a:rPr lang="ru-RU" sz="1800" i="1" dirty="0" smtClean="0"/>
              <a:t> портиком. Когда-то этот особняк принадлежал П. Б. Шереметеву, а с 1723 по 1919 годы здесь размещалась Англиканская церковь Иисуса Христа.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57212"/>
          </a:xfrm>
        </p:spPr>
        <p:txBody>
          <a:bodyPr/>
          <a:lstStyle/>
          <a:p>
            <a:r>
              <a:rPr lang="ru-RU" dirty="0" smtClean="0"/>
              <a:t>Дом № 60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714488"/>
            <a:ext cx="2362200" cy="464347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Особняк Н. Н. Теплова. Первое здание на участке, принадлежавшем двоюродному брату первой жены Петра I, отмечено ещё на планах середины 1730-х.</a:t>
            </a:r>
            <a:endParaRPr lang="ru-RU" sz="2000" dirty="0"/>
          </a:p>
        </p:txBody>
      </p:sp>
      <p:pic>
        <p:nvPicPr>
          <p:cNvPr id="5" name="Содержимое 4" descr="IMG_E18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1981" y="685800"/>
            <a:ext cx="3043238" cy="5410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украшению здания можно увидеть связь с Швецией…</a:t>
            </a:r>
            <a:endParaRPr lang="ru-RU" dirty="0"/>
          </a:p>
        </p:txBody>
      </p:sp>
      <p:pic>
        <p:nvPicPr>
          <p:cNvPr id="5" name="Рисунок 4" descr="IMG_E18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545" b="295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i="1" dirty="0" smtClean="0"/>
              <a:t>Дом № 64</a:t>
            </a:r>
            <a:r>
              <a:rPr lang="ru-RU" sz="2000" i="1" dirty="0" smtClean="0"/>
              <a:t> </a:t>
            </a:r>
          </a:p>
          <a:p>
            <a:r>
              <a:rPr lang="ru-RU" sz="2000" i="1" dirty="0" smtClean="0"/>
              <a:t> Особняк П. </a:t>
            </a:r>
            <a:r>
              <a:rPr lang="ru-RU" sz="2000" i="1" dirty="0" err="1" smtClean="0"/>
              <a:t>Бетлинга</a:t>
            </a:r>
            <a:r>
              <a:rPr lang="ru-RU" sz="2000" i="1" dirty="0" smtClean="0"/>
              <a:t>. В конце XIX века зданием владела Софья Васильевна </a:t>
            </a:r>
            <a:r>
              <a:rPr lang="ru-RU" sz="2000" i="1" dirty="0" err="1" smtClean="0"/>
              <a:t>Линдес</a:t>
            </a:r>
            <a:r>
              <a:rPr lang="ru-RU" sz="2000" i="1" dirty="0" smtClean="0"/>
              <a:t>, по её приглашению особняк перестроил архитектор </a:t>
            </a:r>
            <a:r>
              <a:rPr lang="ru-RU" sz="2000" i="1" dirty="0" smtClean="0">
                <a:hlinkClick r:id="rId3" tooltip="Шрётер, Виктор Александрович"/>
              </a:rPr>
              <a:t>Виктор </a:t>
            </a:r>
            <a:r>
              <a:rPr lang="ru-RU" sz="2000" i="1" dirty="0" err="1" smtClean="0">
                <a:hlinkClick r:id="rId3" tooltip="Шрётер, Виктор Александрович"/>
              </a:rPr>
              <a:t>Шрётер</a:t>
            </a:r>
            <a:r>
              <a:rPr lang="ru-RU" sz="2000" i="1" dirty="0" smtClean="0"/>
              <a:t>. С 1913-го дом принадлежит </a:t>
            </a:r>
            <a:r>
              <a:rPr lang="ru-RU" sz="2000" i="1" dirty="0" smtClean="0">
                <a:hlinkClick r:id="rId4" tooltip="Швеция"/>
              </a:rPr>
              <a:t>шведскому</a:t>
            </a:r>
            <a:r>
              <a:rPr lang="ru-RU" sz="2000" i="1" dirty="0" smtClean="0"/>
              <a:t> посольству.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/>
          <a:lstStyle/>
          <a:p>
            <a:r>
              <a:rPr lang="ru-RU" dirty="0" smtClean="0"/>
              <a:t>Дом №68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357298"/>
            <a:ext cx="2600356" cy="500066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Особняк барона А. Л. </a:t>
            </a:r>
            <a:r>
              <a:rPr lang="ru-RU" sz="2000" i="1" dirty="0" err="1" smtClean="0"/>
              <a:t>Штиглица</a:t>
            </a:r>
            <a:r>
              <a:rPr lang="ru-RU" sz="2000" i="1" dirty="0" smtClean="0"/>
              <a:t> — Дворец великого князя </a:t>
            </a:r>
            <a:r>
              <a:rPr lang="ru-RU" sz="2000" i="1" dirty="0" smtClean="0">
                <a:hlinkClick r:id="rId2" tooltip="Павел Александрович"/>
              </a:rPr>
              <a:t>Павла Александровича</a:t>
            </a:r>
            <a:r>
              <a:rPr lang="ru-RU" sz="2000" i="1" dirty="0" smtClean="0"/>
              <a:t>. С начала 1990-х годов пустует и не используется</a:t>
            </a:r>
            <a:endParaRPr lang="ru-RU" sz="2000" dirty="0" smtClean="0"/>
          </a:p>
          <a:p>
            <a:r>
              <a:rPr lang="ru-RU" sz="2000" i="1" dirty="0" smtClean="0"/>
              <a:t>Еще одна архитектурная достопримечательность находится почти в самом конце Английской набережной.</a:t>
            </a:r>
            <a:endParaRPr lang="ru-RU" sz="2000" dirty="0"/>
          </a:p>
        </p:txBody>
      </p:sp>
      <p:pic>
        <p:nvPicPr>
          <p:cNvPr id="5" name="Содержимое 4" descr="IMG_E192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86116" y="685800"/>
            <a:ext cx="5214973" cy="56721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9718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Каждое здание с своей интересной историей, здесь можно увидеть совершенно разные стили архитектуры, но при этом, чувствуется гармония и целостность…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Английская набережная никого не оставит равнодушным…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286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Английская набережная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81000" y="1643050"/>
            <a:ext cx="2362200" cy="47149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Английская набережная находится в </a:t>
            </a:r>
            <a:r>
              <a:rPr lang="ru-RU" b="1" dirty="0" smtClean="0"/>
              <a:t>Адмиралтейском районе Санкт-Петербурга</a:t>
            </a:r>
            <a:r>
              <a:rPr lang="ru-RU" dirty="0" smtClean="0"/>
              <a:t>. Улица берет начало у Сенатской площади, простирается вдоль левого берега Большой Невы и заканчивается у Ново-Адмиралтейского канала. Длина Английской набережной составляет 1260 метров, прогулка по ней займет не более 20 минут.</a:t>
            </a:r>
            <a:endParaRPr lang="ru-RU" dirty="0"/>
          </a:p>
        </p:txBody>
      </p:sp>
      <p:pic>
        <p:nvPicPr>
          <p:cNvPr id="5" name="Содержимое 4" descr="b1ffd96c1bd3b0c0944556142d91373f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eccb1e68fbc80c0c525ba4c35cdd6c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40192"/>
            <a:ext cx="8504238" cy="3945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Правая часть набережной, где находится Английская церковь</a:t>
            </a:r>
            <a:endParaRPr lang="ru-RU" sz="1800" dirty="0"/>
          </a:p>
        </p:txBody>
      </p:sp>
      <p:pic>
        <p:nvPicPr>
          <p:cNvPr id="5" name="Рисунок 4" descr="f32a00193c8db2a9cf7a40c4bf5b2f2a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96" r="43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2"/>
            <a:ext cx="2605118" cy="578647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Набережная называется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Английской», потому что…</a:t>
            </a:r>
          </a:p>
          <a:p>
            <a:pPr algn="ctr"/>
            <a:r>
              <a:rPr lang="ru-RU" sz="1800" dirty="0" smtClean="0"/>
              <a:t>С 1738 года набережная именовалась </a:t>
            </a:r>
            <a:r>
              <a:rPr lang="ru-RU" sz="1800" b="1" dirty="0" smtClean="0"/>
              <a:t>Береговой Нижней, затем Галерной, а в конце XVIII века – Английской</a:t>
            </a:r>
            <a:r>
              <a:rPr lang="ru-RU" sz="1800" dirty="0" smtClean="0"/>
              <a:t>, так как здесь селились, в основном, английские подданные. Позже здесь же находились Английское посольство и английская церковь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57150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>
                <a:solidFill>
                  <a:schemeClr val="tx1"/>
                </a:solidFill>
              </a:rPr>
              <a:t>Набережная возникла в начале </a:t>
            </a:r>
            <a:r>
              <a:rPr lang="ru-RU" sz="2000" i="1" u="sng" dirty="0" smtClean="0">
                <a:solidFill>
                  <a:schemeClr val="tx1"/>
                </a:solidFill>
                <a:hlinkClick r:id="rId2" tooltip="XVIII век"/>
              </a:rPr>
              <a:t>XVIII века</a:t>
            </a:r>
            <a:r>
              <a:rPr lang="ru-RU" sz="2000" i="1" dirty="0" smtClean="0">
                <a:solidFill>
                  <a:schemeClr val="tx1"/>
                </a:solidFill>
              </a:rPr>
              <a:t> в нижнем течении </a:t>
            </a:r>
            <a:r>
              <a:rPr lang="ru-RU" sz="2000" i="1" u="sng" dirty="0" smtClean="0">
                <a:solidFill>
                  <a:schemeClr val="tx1"/>
                </a:solidFill>
                <a:hlinkClick r:id="rId3" tooltip="Большая Нева"/>
              </a:rPr>
              <a:t>Большой Невы</a:t>
            </a:r>
            <a:r>
              <a:rPr lang="ru-RU" sz="2000" i="1" dirty="0" smtClean="0">
                <a:solidFill>
                  <a:schemeClr val="tx1"/>
                </a:solidFill>
              </a:rPr>
              <a:t>. Отсюда произошло её первое название — Береговая Нижняя набережная улица.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English_Embankment_in_Saint_Petersburg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142976" y="1714488"/>
            <a:ext cx="7143799" cy="45005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Английская набережная  будет особенно интересна ценителям архитектуры.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Дома на Английской набережной построены таким образом, что образуют единый фасад. Подобный способ застройки позволял сэкономить драгоценные метры земли, которая с начала XVIII века значительно возросла в цене.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MG_E16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142985"/>
            <a:ext cx="5638800" cy="48577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2819400"/>
            <a:ext cx="7715304" cy="3681434"/>
          </a:xfrm>
        </p:spPr>
        <p:txBody>
          <a:bodyPr>
            <a:normAutofit/>
          </a:bodyPr>
          <a:lstStyle/>
          <a:p>
            <a:r>
              <a:rPr lang="ru-RU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Сегодня сложно представить, что когда-то Английская набережная считалась не престижным промышленным районом, а ведь до 1714 года здесь жили исключительно бедняки. Все изменил указ Петра I, согласно которому земля для жилых домов на набережной выделялась богатым людям, а внешний облик зданий обязательно согласовывался. Закончить проект император не успел, но его дело продолжила Анна  Иоанновна.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200" i="1" dirty="0" smtClean="0"/>
              <a:t>Гуляя по Английской набережной вы увидите великолепные образцы разных архитектурных стилей — классицизма, барокко, модерна, эклектики. Практически каждый дом здесь считается памятником архитектуры.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№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981200"/>
            <a:ext cx="2857520" cy="4144963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Правительствующий Сенат, в настоящее время —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tooltip="Конституционный суд Российской Федерации"/>
              </a:rPr>
              <a:t>Конституционный суд Российской Федерации</a:t>
            </a:r>
            <a:r>
              <a:rPr lang="ru-RU" sz="2000" i="1" dirty="0" smtClean="0">
                <a:solidFill>
                  <a:schemeClr val="tx1"/>
                </a:solidFill>
              </a:rPr>
              <a:t> (</a:t>
            </a:r>
            <a:r>
              <a:rPr lang="ru-RU" sz="2000" i="1" dirty="0" smtClean="0">
                <a:solidFill>
                  <a:schemeClr val="tx1"/>
                </a:solidFill>
                <a:hlinkClick r:id="rId3" tooltip="КС России"/>
              </a:rPr>
              <a:t>КС России</a:t>
            </a:r>
            <a:r>
              <a:rPr lang="ru-RU" sz="2000" i="1" dirty="0" smtClean="0">
                <a:solidFill>
                  <a:schemeClr val="tx1"/>
                </a:solidFill>
              </a:rPr>
              <a:t>), 1829—1834 гг., архитектор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  <a:hlinkClick r:id="rId4" tooltip="Росси, Карл Иванович"/>
              </a:rPr>
              <a:t>К. И. Росси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E1652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124200" y="1804987"/>
            <a:ext cx="5638800" cy="3171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14336"/>
          </a:xfrm>
        </p:spPr>
        <p:txBody>
          <a:bodyPr/>
          <a:lstStyle/>
          <a:p>
            <a:r>
              <a:rPr lang="ru-RU" dirty="0" smtClean="0"/>
              <a:t>Дом №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2457480" cy="4697427"/>
          </a:xfrm>
        </p:spPr>
        <p:txBody>
          <a:bodyPr/>
          <a:lstStyle/>
          <a:p>
            <a:r>
              <a:rPr lang="ru-RU" i="1" dirty="0" smtClean="0"/>
              <a:t>Особняк графини </a:t>
            </a:r>
            <a:r>
              <a:rPr lang="ru-RU" i="1" dirty="0" smtClean="0">
                <a:hlinkClick r:id="rId2" tooltip="Лаваль, Иван Степанович"/>
              </a:rPr>
              <a:t>А. Г. Лаваль</a:t>
            </a:r>
            <a:r>
              <a:rPr lang="ru-RU" i="1" dirty="0" smtClean="0"/>
              <a:t>. В конце XIX века здание принадлежало </a:t>
            </a:r>
            <a:r>
              <a:rPr lang="ru-RU" i="1" dirty="0" smtClean="0">
                <a:hlinkClick r:id="rId3" tooltip="Поляков, Самуил Соломонович"/>
              </a:rPr>
              <a:t>Самуилу Полякову</a:t>
            </a:r>
            <a:r>
              <a:rPr lang="ru-RU" i="1" dirty="0" smtClean="0"/>
              <a:t> из династии железнодорожных концессионеров и банкиров </a:t>
            </a:r>
            <a:r>
              <a:rPr lang="ru-RU" i="1" dirty="0" smtClean="0">
                <a:hlinkClick r:id="rId4" tooltip="Поляковы"/>
              </a:rPr>
              <a:t>Поляковых</a:t>
            </a:r>
            <a:r>
              <a:rPr lang="ru-RU" i="1" dirty="0" smtClean="0"/>
              <a:t>. Братья Самуила Соломоновича владели домами № 12 и № 62 на Английской набережной.</a:t>
            </a:r>
            <a:endParaRPr lang="ru-RU" dirty="0"/>
          </a:p>
        </p:txBody>
      </p:sp>
      <p:pic>
        <p:nvPicPr>
          <p:cNvPr id="5" name="Содержимое 4" descr="IMG_E1650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286125" y="1850529"/>
            <a:ext cx="5476875" cy="30807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357298"/>
            <a:ext cx="4040188" cy="899676"/>
          </a:xfrm>
        </p:spPr>
        <p:txBody>
          <a:bodyPr/>
          <a:lstStyle/>
          <a:p>
            <a:r>
              <a:rPr lang="ru-RU" dirty="0" smtClean="0"/>
              <a:t>Особняк П.Г.Дервиза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357298"/>
            <a:ext cx="4041775" cy="898222"/>
          </a:xfrm>
        </p:spPr>
        <p:txBody>
          <a:bodyPr/>
          <a:lstStyle/>
          <a:p>
            <a:r>
              <a:rPr lang="ru-RU" dirty="0" smtClean="0"/>
              <a:t>Дворец бракосочетания № 1</a:t>
            </a:r>
            <a:endParaRPr lang="ru-RU" dirty="0"/>
          </a:p>
        </p:txBody>
      </p:sp>
      <p:pic>
        <p:nvPicPr>
          <p:cNvPr id="7" name="Содержимое 6" descr="IMG_E17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48717" y="2786058"/>
            <a:ext cx="2147590" cy="350361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Дом №28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Содержимое 11" descr="0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3036935"/>
            <a:ext cx="4038600" cy="269071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</TotalTime>
  <Words>222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«Путешествие в Англию. Английская набережная»</vt:lpstr>
      <vt:lpstr>Английская набережная</vt:lpstr>
      <vt:lpstr>Правая часть набережной, где находится Английская церковь</vt:lpstr>
      <vt:lpstr>   Набережная возникла в начале XVIII века в нижнем течении Большой Невы. Отсюда произошло её первое название — Береговая Нижняя набережная улица. </vt:lpstr>
      <vt:lpstr>Английская набережная  будет особенно интересна ценителям архитектуры.</vt:lpstr>
      <vt:lpstr>         Гуляя по Английской набережной вы увидите великолепные образцы разных архитектурных стилей — классицизма, барокко, модерна, эклектики. Практически каждый дом здесь считается памятником архитектуры.    </vt:lpstr>
      <vt:lpstr>Дом № 2</vt:lpstr>
      <vt:lpstr>Дом № 4</vt:lpstr>
      <vt:lpstr>Дом №28</vt:lpstr>
      <vt:lpstr>Дом № 32</vt:lpstr>
      <vt:lpstr>Львы у служебного входа в театр </vt:lpstr>
      <vt:lpstr>Дом №44</vt:lpstr>
      <vt:lpstr>Известно, что в 1859—1862 гг. аристократическая семья сдавала дом князю Отто фон Бисмарку. </vt:lpstr>
      <vt:lpstr>Дом № 54</vt:lpstr>
      <vt:lpstr>О тех временах напоминает сохранившийся храмовый интерьер и английский орган XIX века. В данное время внутри церкви идет реставрация. </vt:lpstr>
      <vt:lpstr>Дом № 60</vt:lpstr>
      <vt:lpstr>По украшению здания можно увидеть связь с Швецией…</vt:lpstr>
      <vt:lpstr>Дом №68</vt:lpstr>
      <vt:lpstr>Английская набережная никого не оставит равнодушным…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Англию. Английская набережная»</dc:title>
  <dc:creator>user</dc:creator>
  <cp:lastModifiedBy>user</cp:lastModifiedBy>
  <cp:revision>14</cp:revision>
  <dcterms:created xsi:type="dcterms:W3CDTF">2022-11-17T17:42:03Z</dcterms:created>
  <dcterms:modified xsi:type="dcterms:W3CDTF">2022-11-17T19:46:01Z</dcterms:modified>
</cp:coreProperties>
</file>