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0124"/>
    <a:srgbClr val="6B0101"/>
    <a:srgbClr val="6C0029"/>
    <a:srgbClr val="660033"/>
    <a:srgbClr val="360000"/>
    <a:srgbClr val="6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4660"/>
  </p:normalViewPr>
  <p:slideViewPr>
    <p:cSldViewPr snapToGrid="0">
      <p:cViewPr varScale="1">
        <p:scale>
          <a:sx n="65" d="100"/>
          <a:sy n="65" d="100"/>
        </p:scale>
        <p:origin x="9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A5786-415F-4C25-9D89-D990AACCFC35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99233-08BE-45F7-8B2B-379F1B71E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329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99233-08BE-45F7-8B2B-379F1B71E48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674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99233-08BE-45F7-8B2B-379F1B71E48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457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99233-08BE-45F7-8B2B-379F1B71E48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414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99233-08BE-45F7-8B2B-379F1B71E48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015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99233-08BE-45F7-8B2B-379F1B71E48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69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99233-08BE-45F7-8B2B-379F1B71E48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15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99233-08BE-45F7-8B2B-379F1B71E48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960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0EDFC43-C7CA-47CA-942C-66C0EB075F20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1955977-E4E6-490A-9DF6-3C76D668E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44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FC43-C7CA-47CA-942C-66C0EB075F20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5977-E4E6-490A-9DF6-3C76D668E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703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FC43-C7CA-47CA-942C-66C0EB075F20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5977-E4E6-490A-9DF6-3C76D668E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33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FC43-C7CA-47CA-942C-66C0EB075F20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5977-E4E6-490A-9DF6-3C76D668E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679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FC43-C7CA-47CA-942C-66C0EB075F20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5977-E4E6-490A-9DF6-3C76D668E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14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FC43-C7CA-47CA-942C-66C0EB075F20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5977-E4E6-490A-9DF6-3C76D668E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29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FC43-C7CA-47CA-942C-66C0EB075F20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5977-E4E6-490A-9DF6-3C76D668E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00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FC43-C7CA-47CA-942C-66C0EB075F20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5977-E4E6-490A-9DF6-3C76D668E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97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FC43-C7CA-47CA-942C-66C0EB075F20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5977-E4E6-490A-9DF6-3C76D668E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22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FC43-C7CA-47CA-942C-66C0EB075F20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1955977-E4E6-490A-9DF6-3C76D668E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31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0EDFC43-C7CA-47CA-942C-66C0EB075F20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1955977-E4E6-490A-9DF6-3C76D668E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474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0EDFC43-C7CA-47CA-942C-66C0EB075F20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F1955977-E4E6-490A-9DF6-3C76D668E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17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504" y="780977"/>
            <a:ext cx="10782300" cy="2939685"/>
          </a:xfrm>
        </p:spPr>
        <p:txBody>
          <a:bodyPr/>
          <a:lstStyle/>
          <a:p>
            <a:pPr algn="ctr"/>
            <a:r>
              <a:rPr lang="ru-RU" sz="4400" dirty="0">
                <a:latin typeface="Georgia" panose="02040502050405020303" pitchFamily="18" charset="0"/>
              </a:rPr>
              <a:t>Семинар</a:t>
            </a:r>
            <a:br>
              <a:rPr lang="ru-RU" sz="4400" dirty="0">
                <a:latin typeface="Georgia" panose="02040502050405020303" pitchFamily="18" charset="0"/>
              </a:rPr>
            </a:br>
            <a:r>
              <a:rPr lang="ru-RU" sz="4400" dirty="0">
                <a:latin typeface="Georgia" panose="02040502050405020303" pitchFamily="18" charset="0"/>
              </a:rPr>
              <a:t/>
            </a:r>
            <a:br>
              <a:rPr lang="ru-RU" sz="4400" dirty="0">
                <a:latin typeface="Georgia" panose="02040502050405020303" pitchFamily="18" charset="0"/>
              </a:rPr>
            </a:br>
            <a:r>
              <a:rPr lang="ru-RU" sz="4400" dirty="0" smtClean="0">
                <a:latin typeface="Georgia" panose="02040502050405020303" pitchFamily="18" charset="0"/>
              </a:rPr>
              <a:t>Методика </a:t>
            </a:r>
            <a:r>
              <a:rPr lang="ru-RU" sz="4400" dirty="0">
                <a:latin typeface="Georgia" panose="02040502050405020303" pitchFamily="18" charset="0"/>
              </a:rPr>
              <a:t>организации наблюдения за погодными явлениями в дошкольном образовании.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57603" y="4238407"/>
            <a:ext cx="9228201" cy="164592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>
                <a:latin typeface="Georgia" panose="02040502050405020303" pitchFamily="18" charset="0"/>
              </a:rPr>
              <a:t>Подготовила:</a:t>
            </a:r>
          </a:p>
          <a:p>
            <a:pPr algn="r"/>
            <a:r>
              <a:rPr lang="ru-RU" dirty="0">
                <a:latin typeface="Georgia" panose="02040502050405020303" pitchFamily="18" charset="0"/>
              </a:rPr>
              <a:t>Воспитатель средней группы №11 «Радуга»</a:t>
            </a:r>
          </a:p>
          <a:p>
            <a:pPr algn="r"/>
            <a:r>
              <a:rPr lang="ru-RU" dirty="0">
                <a:latin typeface="Georgia" panose="02040502050405020303" pitchFamily="18" charset="0"/>
              </a:rPr>
              <a:t>ГБДОУ №14 Василеостровского района</a:t>
            </a:r>
          </a:p>
          <a:p>
            <a:pPr algn="r"/>
            <a:r>
              <a:rPr lang="ru-RU" dirty="0">
                <a:latin typeface="Georgia" panose="02040502050405020303" pitchFamily="18" charset="0"/>
              </a:rPr>
              <a:t>Головкова Екатерина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255646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8827" y="199697"/>
            <a:ext cx="4340772" cy="819808"/>
          </a:xfrm>
        </p:spPr>
        <p:txBody>
          <a:bodyPr/>
          <a:lstStyle/>
          <a:p>
            <a:r>
              <a:rPr lang="ru-RU" sz="3200" spc="0" dirty="0" smtClean="0">
                <a:latin typeface="Georgia" panose="02040502050405020303" pitchFamily="18" charset="0"/>
              </a:rPr>
              <a:t>Пример работы с календарем</a:t>
            </a:r>
            <a:endParaRPr lang="ru-RU" sz="3200" spc="0" dirty="0">
              <a:latin typeface="Georgia" panose="02040502050405020303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322064" y="3025876"/>
            <a:ext cx="86888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Одежда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64110" y="490229"/>
            <a:ext cx="4229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«Как одеться по погоде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569316" y="3515944"/>
            <a:ext cx="6761651" cy="2619076"/>
            <a:chOff x="569316" y="3413862"/>
            <a:chExt cx="6761651" cy="261907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26295" y="3417382"/>
              <a:ext cx="6704672" cy="2615556"/>
            </a:xfrm>
            <a:prstGeom prst="rect">
              <a:avLst/>
            </a:prstGeom>
            <a:ln w="76200"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69316" y="3413862"/>
              <a:ext cx="2321027" cy="2619076"/>
            </a:xfrm>
            <a:prstGeom prst="rect">
              <a:avLst/>
            </a:prstGeom>
            <a:ln w="76200"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890345" y="3413863"/>
              <a:ext cx="2264050" cy="2619075"/>
            </a:xfrm>
            <a:prstGeom prst="rect">
              <a:avLst/>
            </a:prstGeom>
            <a:ln w="76200"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56095" y="3454625"/>
              <a:ext cx="2204450" cy="3680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Верхняя одежда</a:t>
              </a:r>
              <a:endParaRPr lang="ru-RU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004302" y="3457383"/>
              <a:ext cx="2036135" cy="3680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Головной убор</a:t>
              </a:r>
              <a:endParaRPr lang="ru-RU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664145" y="3454625"/>
              <a:ext cx="926857" cy="3680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Обувь</a:t>
              </a:r>
              <a:endParaRPr lang="ru-RU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69316" y="1126165"/>
            <a:ext cx="6704672" cy="1852972"/>
            <a:chOff x="626295" y="1055315"/>
            <a:chExt cx="6704672" cy="185297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26295" y="1055315"/>
              <a:ext cx="6704672" cy="1852972"/>
            </a:xfrm>
            <a:prstGeom prst="rect">
              <a:avLst/>
            </a:prstGeom>
            <a:ln w="76200"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56095" y="1063489"/>
              <a:ext cx="3519208" cy="1836623"/>
            </a:xfrm>
            <a:prstGeom prst="rect">
              <a:avLst/>
            </a:prstGeom>
            <a:ln w="76200"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727601" y="1150976"/>
              <a:ext cx="1579279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07000"/>
                </a:lnSpc>
              </a:pPr>
              <a:r>
                <a:rPr lang="ru-RU" b="1" dirty="0" smtClean="0">
                  <a:solidFill>
                    <a:srgbClr val="162F33">
                      <a:lumMod val="90000"/>
                      <a:lumOff val="10000"/>
                    </a:srgbClr>
                  </a:solidFill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Время года</a:t>
              </a:r>
              <a:endParaRPr lang="ru-RU" sz="1200" b="1" dirty="0">
                <a:solidFill>
                  <a:srgbClr val="162F33">
                    <a:lumMod val="90000"/>
                    <a:lumOff val="10000"/>
                  </a:srgb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378386" y="1150976"/>
              <a:ext cx="2768707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07000"/>
                </a:lnSpc>
              </a:pPr>
              <a:r>
                <a:rPr lang="ru-RU" b="1" dirty="0" smtClean="0">
                  <a:solidFill>
                    <a:srgbClr val="162F33">
                      <a:lumMod val="90000"/>
                      <a:lumOff val="10000"/>
                    </a:srgbClr>
                  </a:solidFill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Природные явления</a:t>
              </a:r>
              <a:endParaRPr lang="ru-RU" sz="1200" b="1" dirty="0">
                <a:solidFill>
                  <a:srgbClr val="162F33">
                    <a:lumMod val="90000"/>
                    <a:lumOff val="10000"/>
                  </a:srgb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75115" b="65847"/>
          <a:stretch/>
        </p:blipFill>
        <p:spPr>
          <a:xfrm>
            <a:off x="10265228" y="1365763"/>
            <a:ext cx="1477666" cy="13138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438" y="1301644"/>
            <a:ext cx="2653790" cy="14420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75508" b="66898"/>
          <a:stretch/>
        </p:blipFill>
        <p:spPr>
          <a:xfrm>
            <a:off x="8232814" y="3025875"/>
            <a:ext cx="1411038" cy="13480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l="375" t="-1" r="74418" b="67255"/>
          <a:stretch/>
        </p:blipFill>
        <p:spPr>
          <a:xfrm>
            <a:off x="10382908" y="3425986"/>
            <a:ext cx="1458685" cy="133955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2" t="32972" r="50211" b="33890"/>
          <a:stretch/>
        </p:blipFill>
        <p:spPr>
          <a:xfrm>
            <a:off x="8714501" y="5018086"/>
            <a:ext cx="1382486" cy="134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3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-0.5375 0.0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75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-0.43789 0.033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1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-0.59609 0.155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05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57357 0.110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85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-0.25976 -0.1173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95" y="-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815" y="215755"/>
            <a:ext cx="11462792" cy="667115"/>
          </a:xfrm>
        </p:spPr>
        <p:txBody>
          <a:bodyPr>
            <a:normAutofit/>
          </a:bodyPr>
          <a:lstStyle/>
          <a:p>
            <a:pPr algn="ctr"/>
            <a:r>
              <a:rPr lang="ru-RU" sz="3200" b="1" spc="0" dirty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Почему выбран формат магнитного календаря?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814" y="1030014"/>
            <a:ext cx="8582957" cy="520262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Самое главное преимущество магнитного календаря — это то, что он всегда будет на </a:t>
            </a: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виду.</a:t>
            </a:r>
            <a:b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</a:b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Магнит 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с изображениями можно прикрепить на офисную доску. Его преимущества — </a:t>
            </a: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в пластичности 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и гибкости. Благодаря карточкам на магните, легко можно поменять </a:t>
            </a: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нужные изображения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, (в отличии от бумажного варианта с кармашками). А так же, </a:t>
            </a: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магнитный календарь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, на более длительный срок, сохраняет цвета и устойчив к воздействию </a:t>
            </a: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солнечного ультрафиолета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. Календарь «Как одеться по погоде» привлекателен для детей, т.к. содержит </a:t>
            </a: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в себе 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игровой элемент!</a:t>
            </a:r>
          </a:p>
        </p:txBody>
      </p:sp>
      <p:pic>
        <p:nvPicPr>
          <p:cNvPr id="3074" name="Picture 2" descr="https://cdn131.picsart.com/3157644473932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772" y="1327716"/>
            <a:ext cx="2770656" cy="502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7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8608" y="371074"/>
            <a:ext cx="10782300" cy="658940"/>
          </a:xfrm>
        </p:spPr>
        <p:txBody>
          <a:bodyPr/>
          <a:lstStyle/>
          <a:p>
            <a:pPr algn="ctr"/>
            <a:r>
              <a:rPr lang="ru-RU" sz="4400" dirty="0" smtClean="0">
                <a:latin typeface="Georgia" panose="02040502050405020303" pitchFamily="18" charset="0"/>
              </a:rPr>
              <a:t>Итог:</a:t>
            </a:r>
            <a:endParaRPr lang="ru-RU" sz="4400" dirty="0"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676" y="1030014"/>
            <a:ext cx="11252164" cy="2785241"/>
          </a:xfrm>
        </p:spPr>
        <p:txBody>
          <a:bodyPr>
            <a:normAutofit/>
          </a:bodyPr>
          <a:lstStyle/>
          <a:p>
            <a:r>
              <a:rPr lang="ru-RU" sz="2800" spc="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spc="100" dirty="0">
                <a:solidFill>
                  <a:schemeClr val="accent1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Введение такого календаря имеет большое значение для всестороннего развития детей.</a:t>
            </a:r>
          </a:p>
          <a:p>
            <a:r>
              <a:rPr lang="ru-RU" sz="2800" spc="100" dirty="0">
                <a:solidFill>
                  <a:schemeClr val="accent1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Посредством календаря происходит знакомство детей с природными явлениями и </a:t>
            </a:r>
            <a:r>
              <a:rPr lang="ru-RU" sz="2800" spc="1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основными элементами </a:t>
            </a:r>
            <a:r>
              <a:rPr lang="ru-RU" sz="2800" spc="100" dirty="0">
                <a:solidFill>
                  <a:schemeClr val="accent1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одежды; устанавливаются определенные логические связи; </a:t>
            </a:r>
            <a:r>
              <a:rPr lang="ru-RU" sz="2800" spc="1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увеличивается словарный </a:t>
            </a:r>
            <a:r>
              <a:rPr lang="ru-RU" sz="2800" spc="100" dirty="0">
                <a:solidFill>
                  <a:schemeClr val="accent1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запас.</a:t>
            </a:r>
          </a:p>
        </p:txBody>
      </p:sp>
      <p:pic>
        <p:nvPicPr>
          <p:cNvPr id="6146" name="Picture 2" descr="https://pazlyigra.ru/uploads/posts/2021-05/1622096338_1596559182_174-1745105_child-clip-art-happy-children-vector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082" y="3815255"/>
            <a:ext cx="5554717" cy="301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catherineasquithgallery.com/uploads/posts/2021-02/1614545971_17-p-solntse-na-belom-fone-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10" y="3537857"/>
            <a:ext cx="3209687" cy="257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papik.pro/uploads/posts/2022-01/1641158309_50-papik-pro-p-tuchka-detskii-risunok-5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497" y="3001082"/>
            <a:ext cx="3448503" cy="211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53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atherineasquithgallery.com/uploads/posts/2021-03/1614571953_1-p-sneg-na-belom-fone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53" y="-165585"/>
            <a:ext cx="5908523" cy="221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5185" y="2087649"/>
            <a:ext cx="11284154" cy="2878007"/>
          </a:xfrm>
        </p:spPr>
        <p:txBody>
          <a:bodyPr>
            <a:normAutofit/>
          </a:bodyPr>
          <a:lstStyle/>
          <a:p>
            <a:pPr algn="ctr"/>
            <a:r>
              <a:rPr lang="ru-RU" sz="4000" spc="100" dirty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Календарь «Как одеться по погоде» очень доступен для понимания детей, дает представления </a:t>
            </a:r>
            <a:r>
              <a:rPr lang="ru-RU" sz="4000" spc="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об окружающем </a:t>
            </a:r>
            <a:r>
              <a:rPr lang="ru-RU" sz="4000" spc="100" dirty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их мире природы.</a:t>
            </a:r>
            <a:endParaRPr lang="ru-RU" sz="4000" spc="100" dirty="0">
              <a:solidFill>
                <a:schemeClr val="accent1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2" descr="https://catherineasquithgallery.com/uploads/posts/2021-03/1614571953_1-p-sneg-na-belom-fone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816" y="-123202"/>
            <a:ext cx="5908523" cy="221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31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Спасибо за внимание!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23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924" y="531064"/>
            <a:ext cx="11130455" cy="1658198"/>
          </a:xfrm>
        </p:spPr>
        <p:txBody>
          <a:bodyPr>
            <a:normAutofit/>
          </a:bodyPr>
          <a:lstStyle/>
          <a:p>
            <a:pPr algn="ctr"/>
            <a:r>
              <a:rPr lang="ru-RU" sz="3600" b="1" spc="0" dirty="0" smtClean="0">
                <a:latin typeface="Georgia" panose="02040502050405020303" pitchFamily="18" charset="0"/>
              </a:rPr>
              <a:t>Цель</a:t>
            </a:r>
            <a:r>
              <a:rPr lang="ru-RU" sz="3600" b="1" spc="0" dirty="0">
                <a:latin typeface="Georgia" panose="02040502050405020303" pitchFamily="18" charset="0"/>
              </a:rPr>
              <a:t>: </a:t>
            </a:r>
            <a:r>
              <a:rPr lang="ru-RU" sz="2800" spc="0" dirty="0" smtClean="0">
                <a:solidFill>
                  <a:schemeClr val="tx2"/>
                </a:solidFill>
                <a:latin typeface="Georgia" panose="02040502050405020303" pitchFamily="18" charset="0"/>
              </a:rPr>
              <a:t>формирование </a:t>
            </a:r>
            <a:r>
              <a:rPr lang="ru-RU" sz="2800" spc="0" dirty="0">
                <a:solidFill>
                  <a:schemeClr val="tx2"/>
                </a:solidFill>
                <a:latin typeface="Georgia" panose="02040502050405020303" pitchFamily="18" charset="0"/>
              </a:rPr>
              <a:t>основных представлений </a:t>
            </a:r>
            <a:r>
              <a:rPr lang="ru-RU" sz="2800" spc="0" dirty="0" smtClean="0">
                <a:solidFill>
                  <a:schemeClr val="tx2"/>
                </a:solidFill>
                <a:latin typeface="Georgia" panose="02040502050405020303" pitchFamily="18" charset="0"/>
              </a:rPr>
              <a:t/>
            </a:r>
            <a:br>
              <a:rPr lang="ru-RU" sz="2800" spc="0" dirty="0" smtClean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2800" spc="0" dirty="0" smtClean="0">
                <a:solidFill>
                  <a:schemeClr val="tx2"/>
                </a:solidFill>
                <a:latin typeface="Georgia" panose="02040502050405020303" pitchFamily="18" charset="0"/>
              </a:rPr>
              <a:t>о </a:t>
            </a:r>
            <a:r>
              <a:rPr lang="ru-RU" sz="2800" spc="0" dirty="0">
                <a:solidFill>
                  <a:schemeClr val="tx2"/>
                </a:solidFill>
                <a:latin typeface="Georgia" panose="02040502050405020303" pitchFamily="18" charset="0"/>
              </a:rPr>
              <a:t>погодных явлениях</a:t>
            </a:r>
            <a:r>
              <a:rPr lang="ru-RU" sz="2800" spc="0" dirty="0" smtClean="0">
                <a:solidFill>
                  <a:schemeClr val="tx2"/>
                </a:solidFill>
                <a:latin typeface="Georgia" panose="02040502050405020303" pitchFamily="18" charset="0"/>
              </a:rPr>
              <a:t>.</a:t>
            </a:r>
            <a:endParaRPr lang="ru-RU" sz="3200" spc="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2011680"/>
            <a:ext cx="10695537" cy="429452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/>
                </a:solidFill>
                <a:latin typeface="Georgia" panose="02040502050405020303" pitchFamily="18" charset="0"/>
              </a:rPr>
              <a:t>Задачи: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>
                <a:latin typeface="Georgia" panose="02040502050405020303" pitchFamily="18" charset="0"/>
              </a:rPr>
              <a:t>с помощью календаря дети наглядно и в игровой форме научаться  </a:t>
            </a:r>
            <a:r>
              <a:rPr lang="ru-RU" dirty="0" smtClean="0">
                <a:latin typeface="Georgia" panose="02040502050405020303" pitchFamily="18" charset="0"/>
              </a:rPr>
              <a:t>  определять </a:t>
            </a:r>
            <a:r>
              <a:rPr lang="ru-RU" dirty="0">
                <a:latin typeface="Georgia" panose="02040502050405020303" pitchFamily="18" charset="0"/>
              </a:rPr>
              <a:t>время </a:t>
            </a:r>
            <a:r>
              <a:rPr lang="ru-RU" dirty="0" smtClean="0">
                <a:latin typeface="Georgia" panose="02040502050405020303" pitchFamily="18" charset="0"/>
              </a:rPr>
              <a:t>года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Georgia" panose="02040502050405020303" pitchFamily="18" charset="0"/>
              </a:rPr>
              <a:t>познакомятся </a:t>
            </a:r>
            <a:r>
              <a:rPr lang="ru-RU" dirty="0">
                <a:latin typeface="Georgia" panose="02040502050405020303" pitchFamily="18" charset="0"/>
              </a:rPr>
              <a:t>с природными явлениями и основными видами одежды и </a:t>
            </a:r>
            <a:r>
              <a:rPr lang="ru-RU" dirty="0" smtClean="0">
                <a:latin typeface="Georgia" panose="02040502050405020303" pitchFamily="18" charset="0"/>
              </a:rPr>
              <a:t>обуви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>
                <a:latin typeface="Georgia" panose="02040502050405020303" pitchFamily="18" charset="0"/>
              </a:rPr>
              <a:t>устанавливать определенные логические </a:t>
            </a:r>
            <a:r>
              <a:rPr lang="ru-RU" dirty="0" smtClean="0">
                <a:latin typeface="Georgia" panose="02040502050405020303" pitchFamily="18" charset="0"/>
              </a:rPr>
              <a:t>связи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>
                <a:latin typeface="Georgia" panose="02040502050405020303" pitchFamily="18" charset="0"/>
              </a:rPr>
              <a:t>обогащать словарный </a:t>
            </a:r>
            <a:r>
              <a:rPr lang="ru-RU" dirty="0" smtClean="0">
                <a:latin typeface="Georgia" panose="02040502050405020303" pitchFamily="18" charset="0"/>
              </a:rPr>
              <a:t>запас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>
                <a:latin typeface="Georgia" panose="02040502050405020303" pitchFamily="18" charset="0"/>
              </a:rPr>
              <a:t>развивать наблюдательность и устойчивый познавательный </a:t>
            </a:r>
            <a:r>
              <a:rPr lang="ru-RU" dirty="0" smtClean="0">
                <a:latin typeface="Georgia" panose="02040502050405020303" pitchFamily="18" charset="0"/>
              </a:rPr>
              <a:t>интерес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>
                <a:latin typeface="Georgia" panose="02040502050405020303" pitchFamily="18" charset="0"/>
              </a:rPr>
              <a:t>формировать представления об экологии</a:t>
            </a:r>
          </a:p>
        </p:txBody>
      </p:sp>
    </p:spTree>
    <p:extLst>
      <p:ext uri="{BB962C8B-B14F-4D97-AF65-F5344CB8AC3E}">
        <p14:creationId xmlns:p14="http://schemas.microsoft.com/office/powerpoint/2010/main" val="24709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8827" y="199697"/>
            <a:ext cx="4340772" cy="819808"/>
          </a:xfrm>
        </p:spPr>
        <p:txBody>
          <a:bodyPr/>
          <a:lstStyle/>
          <a:p>
            <a:r>
              <a:rPr lang="ru-RU" sz="3200" spc="0" dirty="0">
                <a:latin typeface="Georgia" panose="02040502050405020303" pitchFamily="18" charset="0"/>
              </a:rPr>
              <a:t>Описание </a:t>
            </a:r>
            <a:r>
              <a:rPr lang="ru-RU" sz="3200" spc="0" dirty="0" smtClean="0">
                <a:latin typeface="Georgia" panose="02040502050405020303" pitchFamily="18" charset="0"/>
              </a:rPr>
              <a:t>календаря</a:t>
            </a:r>
            <a:endParaRPr lang="ru-RU" sz="3200" spc="0" dirty="0">
              <a:latin typeface="Georgia" panose="02040502050405020303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40717" y="1345324"/>
            <a:ext cx="4056993" cy="5023945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В </a:t>
            </a: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процессе ознакомления дошкольников с природными явлениями можно использовать </a:t>
            </a: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разные модели</a:t>
            </a: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, одним из них является- календарь природы. </a:t>
            </a:r>
            <a:endParaRPr lang="ru-RU" sz="2400" dirty="0" smtClean="0">
              <a:solidFill>
                <a:schemeClr val="accent6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На </a:t>
            </a: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его основе, в средней группе «Радуга</a:t>
            </a:r>
            <a:b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</a:b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ГБДОУ №14, будет создан свой календарь «Как одеться по погоде».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322064" y="3025876"/>
            <a:ext cx="86888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Одежда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64110" y="490229"/>
            <a:ext cx="4229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«Как одеться по погоде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569316" y="3515944"/>
            <a:ext cx="6761651" cy="2619076"/>
            <a:chOff x="569316" y="3413862"/>
            <a:chExt cx="6761651" cy="261907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26295" y="3417382"/>
              <a:ext cx="6704672" cy="2615556"/>
            </a:xfrm>
            <a:prstGeom prst="rect">
              <a:avLst/>
            </a:prstGeom>
            <a:ln w="76200"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69316" y="3413862"/>
              <a:ext cx="2321027" cy="2619076"/>
            </a:xfrm>
            <a:prstGeom prst="rect">
              <a:avLst/>
            </a:prstGeom>
            <a:ln w="76200"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890345" y="3413863"/>
              <a:ext cx="2264050" cy="2619075"/>
            </a:xfrm>
            <a:prstGeom prst="rect">
              <a:avLst/>
            </a:prstGeom>
            <a:ln w="76200"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56095" y="3454625"/>
              <a:ext cx="2204450" cy="3680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Верхняя одежда</a:t>
              </a:r>
              <a:endParaRPr lang="ru-RU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004302" y="3457383"/>
              <a:ext cx="2036135" cy="3680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Головной убор</a:t>
              </a:r>
              <a:endParaRPr lang="ru-RU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664145" y="3454625"/>
              <a:ext cx="926857" cy="3680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Обувь</a:t>
              </a:r>
              <a:endParaRPr lang="ru-RU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26295" y="1055315"/>
            <a:ext cx="6704672" cy="1852972"/>
            <a:chOff x="626295" y="1055315"/>
            <a:chExt cx="6704672" cy="185297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26295" y="1055315"/>
              <a:ext cx="6704672" cy="1852972"/>
            </a:xfrm>
            <a:prstGeom prst="rect">
              <a:avLst/>
            </a:prstGeom>
            <a:ln w="76200"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56095" y="1063489"/>
              <a:ext cx="3519208" cy="1836623"/>
            </a:xfrm>
            <a:prstGeom prst="rect">
              <a:avLst/>
            </a:prstGeom>
            <a:ln w="76200"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727601" y="1150976"/>
              <a:ext cx="1579279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07000"/>
                </a:lnSpc>
              </a:pPr>
              <a:r>
                <a:rPr lang="ru-RU" b="1" dirty="0" smtClean="0">
                  <a:solidFill>
                    <a:srgbClr val="162F33">
                      <a:lumMod val="90000"/>
                      <a:lumOff val="10000"/>
                    </a:srgbClr>
                  </a:solidFill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Время года</a:t>
              </a:r>
              <a:endParaRPr lang="ru-RU" sz="1200" b="1" dirty="0">
                <a:solidFill>
                  <a:srgbClr val="162F33">
                    <a:lumMod val="90000"/>
                    <a:lumOff val="10000"/>
                  </a:srgb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378386" y="1150976"/>
              <a:ext cx="2768707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07000"/>
                </a:lnSpc>
              </a:pPr>
              <a:r>
                <a:rPr lang="ru-RU" b="1" dirty="0" smtClean="0">
                  <a:solidFill>
                    <a:srgbClr val="162F33">
                      <a:lumMod val="90000"/>
                      <a:lumOff val="10000"/>
                    </a:srgbClr>
                  </a:solidFill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Природные явления</a:t>
              </a:r>
              <a:endParaRPr lang="ru-RU" sz="1200" b="1" dirty="0">
                <a:solidFill>
                  <a:srgbClr val="162F33">
                    <a:lumMod val="90000"/>
                    <a:lumOff val="10000"/>
                  </a:srgb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70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656" y="531064"/>
            <a:ext cx="10884723" cy="1297736"/>
          </a:xfrm>
        </p:spPr>
        <p:txBody>
          <a:bodyPr>
            <a:normAutofit/>
          </a:bodyPr>
          <a:lstStyle/>
          <a:p>
            <a:pPr algn="ctr"/>
            <a:r>
              <a:rPr lang="ru-RU" sz="3200" spc="0" dirty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Календарь имеет вид магнитного листа </a:t>
            </a:r>
            <a:r>
              <a:rPr lang="ru-RU" sz="3200" spc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А</a:t>
            </a:r>
            <a:r>
              <a:rPr lang="ru-RU" sz="3200" spc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4</a:t>
            </a:r>
            <a:r>
              <a:rPr lang="ru-RU" sz="3200" spc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ru-RU" sz="3200" spc="0" dirty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который включает в себя несколько разделов: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1828800"/>
            <a:ext cx="10695537" cy="4294527"/>
          </a:xfrm>
        </p:spPr>
        <p:txBody>
          <a:bodyPr>
            <a:normAutofit/>
          </a:bodyPr>
          <a:lstStyle/>
          <a:p>
            <a:pPr>
              <a:lnSpc>
                <a:spcPct val="65000"/>
              </a:lnSpc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r>
              <a:rPr lang="ru-RU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времена </a:t>
            </a:r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года</a:t>
            </a: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endParaRPr lang="ru-RU" sz="3200" dirty="0" smtClean="0">
              <a:solidFill>
                <a:schemeClr val="tx2">
                  <a:lumMod val="90000"/>
                  <a:lumOff val="10000"/>
                </a:schemeClr>
              </a:solidFill>
              <a:latin typeface="Georgia" panose="02040502050405020303" pitchFamily="18" charset="0"/>
            </a:endParaRPr>
          </a:p>
          <a:p>
            <a:pPr>
              <a:lnSpc>
                <a:spcPct val="65000"/>
              </a:lnSpc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погодные явления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одежда</a:t>
            </a:r>
          </a:p>
          <a:p>
            <a:pPr marL="893763" lvl="2" indent="-54768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800" i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головной </a:t>
            </a:r>
            <a:r>
              <a:rPr lang="ru-RU" sz="2800" i="0" dirty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убор</a:t>
            </a:r>
          </a:p>
          <a:p>
            <a:pPr marL="893763" lvl="2" indent="-54768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800" i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верхняя </a:t>
            </a:r>
            <a:r>
              <a:rPr lang="ru-RU" sz="2800" i="0" dirty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одежда</a:t>
            </a:r>
          </a:p>
          <a:p>
            <a:pPr marL="893763" lvl="2" indent="-54768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800" i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обувь</a:t>
            </a:r>
          </a:p>
          <a:p>
            <a:pPr>
              <a:lnSpc>
                <a:spcPct val="100000"/>
              </a:lnSpc>
            </a:pP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А также карточки </a:t>
            </a:r>
            <a:r>
              <a:rPr lang="ru-RU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соответствующие этим разделам</a:t>
            </a:r>
            <a:endParaRPr lang="ru-RU" sz="2000" dirty="0">
              <a:solidFill>
                <a:schemeClr val="tx2">
                  <a:lumMod val="90000"/>
                  <a:lumOff val="1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8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8608" y="371074"/>
            <a:ext cx="10782300" cy="658940"/>
          </a:xfrm>
        </p:spPr>
        <p:txBody>
          <a:bodyPr/>
          <a:lstStyle/>
          <a:p>
            <a:pPr algn="ctr"/>
            <a:r>
              <a:rPr lang="ru-RU" sz="4400" dirty="0" smtClean="0">
                <a:latin typeface="Georgia" panose="02040502050405020303" pitchFamily="18" charset="0"/>
              </a:rPr>
              <a:t>Примеры карточек</a:t>
            </a:r>
            <a:endParaRPr lang="ru-RU" sz="4400" dirty="0"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58290" y="1295510"/>
            <a:ext cx="2882935" cy="953703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atin typeface="Georgia" panose="02040502050405020303" pitchFamily="18" charset="0"/>
              </a:rPr>
              <a:t>Времена года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8194" name="Picture 2" descr="https://adaiklim.com/public/img/16331650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4" y="2137326"/>
            <a:ext cx="6132302" cy="262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catherineasquithgallery.com/uploads/posts/2021-03/1614573664_61-p-zima-na-belom-fone-7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151" y="4577820"/>
            <a:ext cx="3788229" cy="205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75" y="1880505"/>
            <a:ext cx="4533060" cy="45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4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8608" y="371074"/>
            <a:ext cx="10782300" cy="658940"/>
          </a:xfrm>
        </p:spPr>
        <p:txBody>
          <a:bodyPr/>
          <a:lstStyle/>
          <a:p>
            <a:pPr algn="ctr"/>
            <a:r>
              <a:rPr lang="ru-RU" sz="4400" dirty="0" smtClean="0">
                <a:latin typeface="Georgia" panose="02040502050405020303" pitchFamily="18" charset="0"/>
              </a:rPr>
              <a:t>Примеры карточек</a:t>
            </a:r>
            <a:endParaRPr lang="ru-RU" sz="4400" dirty="0"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3537" y="1137855"/>
            <a:ext cx="4212441" cy="95370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Погодные явления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17" t="7352" r="1544" b="47365"/>
          <a:stretch/>
        </p:blipFill>
        <p:spPr>
          <a:xfrm>
            <a:off x="0" y="1755230"/>
            <a:ext cx="6156298" cy="3951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 t="53334" r="2453" b="1482"/>
          <a:stretch/>
        </p:blipFill>
        <p:spPr>
          <a:xfrm>
            <a:off x="6156298" y="2688344"/>
            <a:ext cx="5941109" cy="384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8608" y="371074"/>
            <a:ext cx="10782300" cy="658940"/>
          </a:xfrm>
        </p:spPr>
        <p:txBody>
          <a:bodyPr/>
          <a:lstStyle/>
          <a:p>
            <a:pPr algn="ctr"/>
            <a:r>
              <a:rPr lang="ru-RU" sz="4400" dirty="0" smtClean="0">
                <a:latin typeface="Georgia" panose="02040502050405020303" pitchFamily="18" charset="0"/>
              </a:rPr>
              <a:t>Примеры карточек</a:t>
            </a:r>
            <a:endParaRPr lang="ru-RU" sz="4400" dirty="0"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58290" y="1295510"/>
            <a:ext cx="2882935" cy="95370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Одежда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99" y="2249213"/>
            <a:ext cx="5761209" cy="40733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308" y="2249212"/>
            <a:ext cx="5785516" cy="408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7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edia.baamboozle.com/uploads/images/42593/1617102731_1287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464" y="1229710"/>
            <a:ext cx="4426258" cy="535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815" y="215755"/>
            <a:ext cx="11462792" cy="6671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spc="0" dirty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Правила работы с календарем «Как одеться по погоде»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815" y="1030014"/>
            <a:ext cx="8299178" cy="520262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Поинтересуйтесь, знают ли ребята, какое сейчас время года. Можно обсудить с детьми, </a:t>
            </a:r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что обычно </a:t>
            </a:r>
            <a:r>
              <a:rPr lang="ru-RU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делают в этот период, например: «летом – многие отдыхают на даче или на </a:t>
            </a:r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море, зимой </a:t>
            </a:r>
            <a:r>
              <a:rPr lang="ru-RU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– лепят снеговиков, катаются на коньках и т.д.».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Посмотрите в окно, спросите детей, что они там видят. Может быть, светит яркое солнце, </a:t>
            </a:r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или все </a:t>
            </a:r>
            <a:r>
              <a:rPr lang="ru-RU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небо затянуто тучами и моросит мелкий дождик? Спросите, что вы видели сегодня </a:t>
            </a:r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на прогулке</a:t>
            </a:r>
            <a:r>
              <a:rPr lang="ru-RU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: пушистые снежинки или радугу. </a:t>
            </a:r>
            <a:endParaRPr lang="ru-RU" sz="3200" dirty="0" smtClean="0">
              <a:solidFill>
                <a:schemeClr val="tx2">
                  <a:lumMod val="90000"/>
                  <a:lumOff val="1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Расскажите</a:t>
            </a:r>
            <a:r>
              <a:rPr lang="ru-RU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, как образуются облака, почему </a:t>
            </a:r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идет снег</a:t>
            </a:r>
            <a:r>
              <a:rPr lang="ru-RU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, откуда берется ветер</a:t>
            </a:r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.</a:t>
            </a:r>
            <a:endParaRPr lang="ru-RU" sz="3200" dirty="0">
              <a:solidFill>
                <a:schemeClr val="tx2">
                  <a:lumMod val="90000"/>
                  <a:lumOff val="1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09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edia.baamboozle.com/uploads/images/42593/1617102731_1287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464" y="1229710"/>
            <a:ext cx="4426258" cy="535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815" y="215755"/>
            <a:ext cx="11462792" cy="6671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spc="0" dirty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Правила работы с календарем «Как одеться по погоде»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815" y="1030014"/>
            <a:ext cx="7952337" cy="520262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Спросите детей, в какой одежде они сегодня пришли в детский сад. </a:t>
            </a:r>
            <a:endParaRPr lang="ru-RU" dirty="0" smtClean="0">
              <a:solidFill>
                <a:schemeClr val="tx2">
                  <a:lumMod val="90000"/>
                  <a:lumOff val="1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Обсудите 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с ними, что такое верхняя одежда, головной убор, какая бывает обувь.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После этого разместите магнитные карточки в соответствующих полях на магнитном календаре «Как одеться по погоде</a:t>
            </a: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».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И не забудьте повторить эту процедуру на следующий день.</a:t>
            </a:r>
          </a:p>
        </p:txBody>
      </p:sp>
    </p:spTree>
    <p:extLst>
      <p:ext uri="{BB962C8B-B14F-4D97-AF65-F5344CB8AC3E}">
        <p14:creationId xmlns:p14="http://schemas.microsoft.com/office/powerpoint/2010/main" val="245426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7313</TotalTime>
  <Words>453</Words>
  <Application>Microsoft Office PowerPoint</Application>
  <PresentationFormat>Широкоэкранный</PresentationFormat>
  <Paragraphs>68</Paragraphs>
  <Slides>14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Times New Roman</vt:lpstr>
      <vt:lpstr>Wingdings</vt:lpstr>
      <vt:lpstr>Метрополия</vt:lpstr>
      <vt:lpstr>Семинар  Методика организации наблюдения за погодными явлениями в дошкольном образовании.</vt:lpstr>
      <vt:lpstr>Цель: формирование основных представлений  о погодных явлениях.</vt:lpstr>
      <vt:lpstr>Описание календаря</vt:lpstr>
      <vt:lpstr>Календарь имеет вид магнитного листа А4, который включает в себя несколько разделов:</vt:lpstr>
      <vt:lpstr>Примеры карточек</vt:lpstr>
      <vt:lpstr>Примеры карточек</vt:lpstr>
      <vt:lpstr>Примеры карточек</vt:lpstr>
      <vt:lpstr>Правила работы с календарем «Как одеться по погоде»</vt:lpstr>
      <vt:lpstr>Правила работы с календарем «Как одеться по погоде»</vt:lpstr>
      <vt:lpstr>Пример работы с календарем</vt:lpstr>
      <vt:lpstr>Почему выбран формат магнитного календаря?</vt:lpstr>
      <vt:lpstr>Итог: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xiaominotebook13.3air@outlook.com</dc:creator>
  <cp:lastModifiedBy>Саша</cp:lastModifiedBy>
  <cp:revision>23</cp:revision>
  <dcterms:created xsi:type="dcterms:W3CDTF">2022-04-30T17:50:55Z</dcterms:created>
  <dcterms:modified xsi:type="dcterms:W3CDTF">2022-11-08T13:10:48Z</dcterms:modified>
</cp:coreProperties>
</file>