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6"/>
  </p:notesMasterIdLst>
  <p:sldIdLst>
    <p:sldId id="256" r:id="rId2"/>
    <p:sldId id="289" r:id="rId3"/>
    <p:sldId id="280" r:id="rId4"/>
    <p:sldId id="281" r:id="rId5"/>
    <p:sldId id="257" r:id="rId6"/>
    <p:sldId id="260" r:id="rId7"/>
    <p:sldId id="258" r:id="rId8"/>
    <p:sldId id="277" r:id="rId9"/>
    <p:sldId id="259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5" r:id="rId24"/>
    <p:sldId id="278" r:id="rId25"/>
    <p:sldId id="279" r:id="rId26"/>
    <p:sldId id="274" r:id="rId27"/>
    <p:sldId id="276" r:id="rId28"/>
    <p:sldId id="282" r:id="rId29"/>
    <p:sldId id="283" r:id="rId30"/>
    <p:sldId id="284" r:id="rId31"/>
    <p:sldId id="285" r:id="rId32"/>
    <p:sldId id="286" r:id="rId33"/>
    <p:sldId id="287" r:id="rId34"/>
    <p:sldId id="288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A0B3C0-CFAB-4679-87EA-5D0ADDE565B4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8E85B7B-2E38-4312-865C-6B538A9A6420}">
      <dgm:prSet phldrT="[Текст]"/>
      <dgm:spPr/>
      <dgm:t>
        <a:bodyPr/>
        <a:lstStyle/>
        <a:p>
          <a:r>
            <a:rPr lang="ru-RU" dirty="0"/>
            <a:t>Информационные источники для педагога</a:t>
          </a:r>
        </a:p>
      </dgm:t>
    </dgm:pt>
    <dgm:pt modelId="{179E9011-9E82-4502-AD1F-B57E18D29F3D}" type="parTrans" cxnId="{263A427C-F794-4F4E-9B0D-B9407B4506EB}">
      <dgm:prSet/>
      <dgm:spPr/>
      <dgm:t>
        <a:bodyPr/>
        <a:lstStyle/>
        <a:p>
          <a:endParaRPr lang="ru-RU"/>
        </a:p>
      </dgm:t>
    </dgm:pt>
    <dgm:pt modelId="{12D816BD-74FB-4D65-848D-6778ACAA2C5F}" type="sibTrans" cxnId="{263A427C-F794-4F4E-9B0D-B9407B4506EB}">
      <dgm:prSet/>
      <dgm:spPr/>
      <dgm:t>
        <a:bodyPr/>
        <a:lstStyle/>
        <a:p>
          <a:endParaRPr lang="ru-RU"/>
        </a:p>
      </dgm:t>
    </dgm:pt>
    <dgm:pt modelId="{7EF1CC4F-0504-400B-810E-B61027C4BE45}">
      <dgm:prSet phldrT="[Текст]"/>
      <dgm:spPr/>
      <dgm:t>
        <a:bodyPr/>
        <a:lstStyle/>
        <a:p>
          <a:r>
            <a:rPr lang="ru-RU" dirty="0"/>
            <a:t>Информационные источники для родителей</a:t>
          </a:r>
        </a:p>
      </dgm:t>
    </dgm:pt>
    <dgm:pt modelId="{0C8E306E-78C5-4BDF-9AE3-C790145C9F98}" type="parTrans" cxnId="{2313D818-ECCC-42E1-94C3-CF934D4ABBB9}">
      <dgm:prSet/>
      <dgm:spPr/>
      <dgm:t>
        <a:bodyPr/>
        <a:lstStyle/>
        <a:p>
          <a:endParaRPr lang="ru-RU"/>
        </a:p>
      </dgm:t>
    </dgm:pt>
    <dgm:pt modelId="{BE4BBA4E-9D53-4B6F-AC1C-31D4BA6D5C11}" type="sibTrans" cxnId="{2313D818-ECCC-42E1-94C3-CF934D4ABBB9}">
      <dgm:prSet/>
      <dgm:spPr/>
      <dgm:t>
        <a:bodyPr/>
        <a:lstStyle/>
        <a:p>
          <a:endParaRPr lang="ru-RU"/>
        </a:p>
      </dgm:t>
    </dgm:pt>
    <dgm:pt modelId="{D27BBA40-3376-425E-80E8-9DE8A94DD885}">
      <dgm:prSet phldrT="[Текст]"/>
      <dgm:spPr/>
      <dgm:t>
        <a:bodyPr/>
        <a:lstStyle/>
        <a:p>
          <a:r>
            <a:rPr lang="ru-RU" dirty="0"/>
            <a:t>Информационные источники для учащихся</a:t>
          </a:r>
        </a:p>
      </dgm:t>
    </dgm:pt>
    <dgm:pt modelId="{477A8B79-CE9D-4409-B827-040D591D455B}" type="parTrans" cxnId="{B5A2035F-A026-467E-A4EB-3C8493FF0B11}">
      <dgm:prSet/>
      <dgm:spPr/>
      <dgm:t>
        <a:bodyPr/>
        <a:lstStyle/>
        <a:p>
          <a:endParaRPr lang="ru-RU"/>
        </a:p>
      </dgm:t>
    </dgm:pt>
    <dgm:pt modelId="{60DB61FF-4819-4F31-8CE4-4AF7F23609DA}" type="sibTrans" cxnId="{B5A2035F-A026-467E-A4EB-3C8493FF0B11}">
      <dgm:prSet/>
      <dgm:spPr/>
      <dgm:t>
        <a:bodyPr/>
        <a:lstStyle/>
        <a:p>
          <a:endParaRPr lang="ru-RU"/>
        </a:p>
      </dgm:t>
    </dgm:pt>
    <dgm:pt modelId="{5A77B1F3-B4FB-439A-9559-6A93B2502710}" type="pres">
      <dgm:prSet presAssocID="{57A0B3C0-CFAB-4679-87EA-5D0ADDE565B4}" presName="diagram" presStyleCnt="0">
        <dgm:presLayoutVars>
          <dgm:dir/>
          <dgm:resizeHandles val="exact"/>
        </dgm:presLayoutVars>
      </dgm:prSet>
      <dgm:spPr/>
    </dgm:pt>
    <dgm:pt modelId="{F433B2F0-5054-43EF-9841-FE9754AECDF5}" type="pres">
      <dgm:prSet presAssocID="{E8E85B7B-2E38-4312-865C-6B538A9A6420}" presName="node" presStyleLbl="node1" presStyleIdx="0" presStyleCnt="3">
        <dgm:presLayoutVars>
          <dgm:bulletEnabled val="1"/>
        </dgm:presLayoutVars>
      </dgm:prSet>
      <dgm:spPr/>
    </dgm:pt>
    <dgm:pt modelId="{B7789684-302C-4F4F-91A8-E1F6F1E23F7F}" type="pres">
      <dgm:prSet presAssocID="{12D816BD-74FB-4D65-848D-6778ACAA2C5F}" presName="sibTrans" presStyleCnt="0"/>
      <dgm:spPr/>
    </dgm:pt>
    <dgm:pt modelId="{DFEC8F64-1AE0-4E1A-ABD7-9DDA45A74B84}" type="pres">
      <dgm:prSet presAssocID="{7EF1CC4F-0504-400B-810E-B61027C4BE45}" presName="node" presStyleLbl="node1" presStyleIdx="1" presStyleCnt="3">
        <dgm:presLayoutVars>
          <dgm:bulletEnabled val="1"/>
        </dgm:presLayoutVars>
      </dgm:prSet>
      <dgm:spPr/>
    </dgm:pt>
    <dgm:pt modelId="{E6FB1F74-2AD0-4D02-A848-69B17661CAA8}" type="pres">
      <dgm:prSet presAssocID="{BE4BBA4E-9D53-4B6F-AC1C-31D4BA6D5C11}" presName="sibTrans" presStyleCnt="0"/>
      <dgm:spPr/>
    </dgm:pt>
    <dgm:pt modelId="{3088572D-B535-41D8-8D5A-91346BB04575}" type="pres">
      <dgm:prSet presAssocID="{D27BBA40-3376-425E-80E8-9DE8A94DD885}" presName="node" presStyleLbl="node1" presStyleIdx="2" presStyleCnt="3">
        <dgm:presLayoutVars>
          <dgm:bulletEnabled val="1"/>
        </dgm:presLayoutVars>
      </dgm:prSet>
      <dgm:spPr/>
    </dgm:pt>
  </dgm:ptLst>
  <dgm:cxnLst>
    <dgm:cxn modelId="{2313D818-ECCC-42E1-94C3-CF934D4ABBB9}" srcId="{57A0B3C0-CFAB-4679-87EA-5D0ADDE565B4}" destId="{7EF1CC4F-0504-400B-810E-B61027C4BE45}" srcOrd="1" destOrd="0" parTransId="{0C8E306E-78C5-4BDF-9AE3-C790145C9F98}" sibTransId="{BE4BBA4E-9D53-4B6F-AC1C-31D4BA6D5C11}"/>
    <dgm:cxn modelId="{B5A2035F-A026-467E-A4EB-3C8493FF0B11}" srcId="{57A0B3C0-CFAB-4679-87EA-5D0ADDE565B4}" destId="{D27BBA40-3376-425E-80E8-9DE8A94DD885}" srcOrd="2" destOrd="0" parTransId="{477A8B79-CE9D-4409-B827-040D591D455B}" sibTransId="{60DB61FF-4819-4F31-8CE4-4AF7F23609DA}"/>
    <dgm:cxn modelId="{B587546C-D60E-4DE7-AF6F-F219D9DEC6C5}" type="presOf" srcId="{57A0B3C0-CFAB-4679-87EA-5D0ADDE565B4}" destId="{5A77B1F3-B4FB-439A-9559-6A93B2502710}" srcOrd="0" destOrd="0" presId="urn:microsoft.com/office/officeart/2005/8/layout/default"/>
    <dgm:cxn modelId="{263A427C-F794-4F4E-9B0D-B9407B4506EB}" srcId="{57A0B3C0-CFAB-4679-87EA-5D0ADDE565B4}" destId="{E8E85B7B-2E38-4312-865C-6B538A9A6420}" srcOrd="0" destOrd="0" parTransId="{179E9011-9E82-4502-AD1F-B57E18D29F3D}" sibTransId="{12D816BD-74FB-4D65-848D-6778ACAA2C5F}"/>
    <dgm:cxn modelId="{2F6ADEAD-E066-483F-BA8A-CE833F66B264}" type="presOf" srcId="{E8E85B7B-2E38-4312-865C-6B538A9A6420}" destId="{F433B2F0-5054-43EF-9841-FE9754AECDF5}" srcOrd="0" destOrd="0" presId="urn:microsoft.com/office/officeart/2005/8/layout/default"/>
    <dgm:cxn modelId="{04AA61CB-4814-41B8-BA45-077929B268E8}" type="presOf" srcId="{7EF1CC4F-0504-400B-810E-B61027C4BE45}" destId="{DFEC8F64-1AE0-4E1A-ABD7-9DDA45A74B84}" srcOrd="0" destOrd="0" presId="urn:microsoft.com/office/officeart/2005/8/layout/default"/>
    <dgm:cxn modelId="{5D4ECCCD-123C-4E60-9778-C3F3841B2318}" type="presOf" srcId="{D27BBA40-3376-425E-80E8-9DE8A94DD885}" destId="{3088572D-B535-41D8-8D5A-91346BB04575}" srcOrd="0" destOrd="0" presId="urn:microsoft.com/office/officeart/2005/8/layout/default"/>
    <dgm:cxn modelId="{695F7B05-1AA8-420D-B426-BE05FD81EE62}" type="presParOf" srcId="{5A77B1F3-B4FB-439A-9559-6A93B2502710}" destId="{F433B2F0-5054-43EF-9841-FE9754AECDF5}" srcOrd="0" destOrd="0" presId="urn:microsoft.com/office/officeart/2005/8/layout/default"/>
    <dgm:cxn modelId="{6D62A40F-0707-419A-96DC-B3B2239A5311}" type="presParOf" srcId="{5A77B1F3-B4FB-439A-9559-6A93B2502710}" destId="{B7789684-302C-4F4F-91A8-E1F6F1E23F7F}" srcOrd="1" destOrd="0" presId="urn:microsoft.com/office/officeart/2005/8/layout/default"/>
    <dgm:cxn modelId="{56E4548A-8825-4CA6-9A41-BF276D720875}" type="presParOf" srcId="{5A77B1F3-B4FB-439A-9559-6A93B2502710}" destId="{DFEC8F64-1AE0-4E1A-ABD7-9DDA45A74B84}" srcOrd="2" destOrd="0" presId="urn:microsoft.com/office/officeart/2005/8/layout/default"/>
    <dgm:cxn modelId="{54150A2A-959E-41B9-8D65-70456208BDBD}" type="presParOf" srcId="{5A77B1F3-B4FB-439A-9559-6A93B2502710}" destId="{E6FB1F74-2AD0-4D02-A848-69B17661CAA8}" srcOrd="3" destOrd="0" presId="urn:microsoft.com/office/officeart/2005/8/layout/default"/>
    <dgm:cxn modelId="{9E1328E9-1408-44FE-8FE1-AAEA5603036E}" type="presParOf" srcId="{5A77B1F3-B4FB-439A-9559-6A93B2502710}" destId="{3088572D-B535-41D8-8D5A-91346BB04575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4B9DF7-F302-4A1F-A43A-2AEB75360F66}" type="doc">
      <dgm:prSet loTypeId="urn:microsoft.com/office/officeart/2005/8/layout/hierarchy3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25F6AE-8295-4036-9721-F93EE2C90718}">
      <dgm:prSet phldrT="[Текст]"/>
      <dgm:spPr/>
      <dgm:t>
        <a:bodyPr/>
        <a:lstStyle/>
        <a:p>
          <a:r>
            <a:rPr lang="ru-RU" dirty="0"/>
            <a:t>Платное</a:t>
          </a:r>
        </a:p>
      </dgm:t>
    </dgm:pt>
    <dgm:pt modelId="{3BC06E45-B7B2-40C2-8801-13D748498620}" type="parTrans" cxnId="{9A85882B-E2B4-4918-AFCA-988547E562A1}">
      <dgm:prSet/>
      <dgm:spPr/>
      <dgm:t>
        <a:bodyPr/>
        <a:lstStyle/>
        <a:p>
          <a:endParaRPr lang="ru-RU"/>
        </a:p>
      </dgm:t>
    </dgm:pt>
    <dgm:pt modelId="{6FF6AF88-5254-4624-A037-ACB8FAC28500}" type="sibTrans" cxnId="{9A85882B-E2B4-4918-AFCA-988547E562A1}">
      <dgm:prSet/>
      <dgm:spPr/>
      <dgm:t>
        <a:bodyPr/>
        <a:lstStyle/>
        <a:p>
          <a:endParaRPr lang="ru-RU"/>
        </a:p>
      </dgm:t>
    </dgm:pt>
    <dgm:pt modelId="{BF5C1A74-0B59-4AC9-BB87-FC7BACE78C38}">
      <dgm:prSet phldrT="[Текст]"/>
      <dgm:spPr/>
      <dgm:t>
        <a:bodyPr/>
        <a:lstStyle/>
        <a:p>
          <a:r>
            <a:rPr lang="ru-RU" b="1" i="1" dirty="0"/>
            <a:t>ДОПОЛНИТЕЛЬНАЯ ОБЩЕОБРАЗОВАТЕЛЬНАЯ ПРОГРАММА</a:t>
          </a:r>
          <a:endParaRPr lang="ru-RU" dirty="0"/>
        </a:p>
      </dgm:t>
    </dgm:pt>
    <dgm:pt modelId="{109577A2-8B23-4235-B8F7-638FED8FA87A}" type="parTrans" cxnId="{678E727C-BB72-4622-9002-5906B65E4E9E}">
      <dgm:prSet/>
      <dgm:spPr/>
      <dgm:t>
        <a:bodyPr/>
        <a:lstStyle/>
        <a:p>
          <a:endParaRPr lang="ru-RU"/>
        </a:p>
      </dgm:t>
    </dgm:pt>
    <dgm:pt modelId="{89033D33-DF51-4B70-A41D-14B31B1F727E}" type="sibTrans" cxnId="{678E727C-BB72-4622-9002-5906B65E4E9E}">
      <dgm:prSet/>
      <dgm:spPr/>
      <dgm:t>
        <a:bodyPr/>
        <a:lstStyle/>
        <a:p>
          <a:endParaRPr lang="ru-RU"/>
        </a:p>
      </dgm:t>
    </dgm:pt>
    <dgm:pt modelId="{C62FB131-B29E-40FA-B204-4C019B4DDF68}">
      <dgm:prSet phldrT="[Текст]"/>
      <dgm:spPr/>
      <dgm:t>
        <a:bodyPr/>
        <a:lstStyle/>
        <a:p>
          <a:r>
            <a:rPr lang="ru-RU" b="1" i="1" dirty="0"/>
            <a:t>РАБОЧАЯ ПРОГРАММА</a:t>
          </a:r>
        </a:p>
      </dgm:t>
    </dgm:pt>
    <dgm:pt modelId="{BC4D7608-50DF-4357-9078-AE4C9D88AF1D}" type="parTrans" cxnId="{8D56DBB5-5F7E-4B4D-8BC6-538EB5879D53}">
      <dgm:prSet/>
      <dgm:spPr/>
      <dgm:t>
        <a:bodyPr/>
        <a:lstStyle/>
        <a:p>
          <a:endParaRPr lang="ru-RU"/>
        </a:p>
      </dgm:t>
    </dgm:pt>
    <dgm:pt modelId="{730D2FD8-67BF-4EC0-9AF6-576F55858284}" type="sibTrans" cxnId="{8D56DBB5-5F7E-4B4D-8BC6-538EB5879D53}">
      <dgm:prSet/>
      <dgm:spPr/>
      <dgm:t>
        <a:bodyPr/>
        <a:lstStyle/>
        <a:p>
          <a:endParaRPr lang="ru-RU"/>
        </a:p>
      </dgm:t>
    </dgm:pt>
    <dgm:pt modelId="{350D2783-A6CE-4554-BA60-1EB6A754EC92}">
      <dgm:prSet phldrT="[Текст]"/>
      <dgm:spPr/>
      <dgm:t>
        <a:bodyPr/>
        <a:lstStyle/>
        <a:p>
          <a:r>
            <a:rPr lang="ru-RU" dirty="0"/>
            <a:t>Бесплатное</a:t>
          </a:r>
        </a:p>
      </dgm:t>
    </dgm:pt>
    <dgm:pt modelId="{AE2D9497-2261-4516-8BA9-98954216B5E1}" type="parTrans" cxnId="{84F89CC4-C7E0-4E65-9D9D-9B0DCDA9A7E5}">
      <dgm:prSet/>
      <dgm:spPr/>
      <dgm:t>
        <a:bodyPr/>
        <a:lstStyle/>
        <a:p>
          <a:endParaRPr lang="ru-RU"/>
        </a:p>
      </dgm:t>
    </dgm:pt>
    <dgm:pt modelId="{B85F1724-8A29-4E1E-9002-D1A7F57E9C46}" type="sibTrans" cxnId="{84F89CC4-C7E0-4E65-9D9D-9B0DCDA9A7E5}">
      <dgm:prSet/>
      <dgm:spPr/>
      <dgm:t>
        <a:bodyPr/>
        <a:lstStyle/>
        <a:p>
          <a:endParaRPr lang="ru-RU"/>
        </a:p>
      </dgm:t>
    </dgm:pt>
    <dgm:pt modelId="{BA6009EE-B259-4E83-A8A4-7D79084055B1}">
      <dgm:prSet phldrT="[Текст]"/>
      <dgm:spPr/>
      <dgm:t>
        <a:bodyPr/>
        <a:lstStyle/>
        <a:p>
          <a:r>
            <a:rPr lang="ru-RU" b="1" i="1" dirty="0"/>
            <a:t>ОСНОВНАЯ или АДАПТИРОВАННАЯ ОБРАЗОВАТЕЛЬНАЯ ПРОГРАММА ДОШКОЛЬНОГО ОБРАЗОВАНИЯ</a:t>
          </a:r>
        </a:p>
      </dgm:t>
    </dgm:pt>
    <dgm:pt modelId="{0E487D49-9632-4AF3-9CB2-FBFD482A2878}" type="parTrans" cxnId="{682F1705-8CD5-4E71-B87B-DF1B2BF563D2}">
      <dgm:prSet/>
      <dgm:spPr/>
      <dgm:t>
        <a:bodyPr/>
        <a:lstStyle/>
        <a:p>
          <a:endParaRPr lang="ru-RU"/>
        </a:p>
      </dgm:t>
    </dgm:pt>
    <dgm:pt modelId="{C276E1D7-5DEC-4C40-A656-640A8AABA817}" type="sibTrans" cxnId="{682F1705-8CD5-4E71-B87B-DF1B2BF563D2}">
      <dgm:prSet/>
      <dgm:spPr/>
      <dgm:t>
        <a:bodyPr/>
        <a:lstStyle/>
        <a:p>
          <a:endParaRPr lang="ru-RU"/>
        </a:p>
      </dgm:t>
    </dgm:pt>
    <dgm:pt modelId="{30C03133-6640-48EC-8FB2-743C72C4923F}">
      <dgm:prSet phldrT="[Текст]"/>
      <dgm:spPr/>
      <dgm:t>
        <a:bodyPr/>
        <a:lstStyle/>
        <a:p>
          <a:r>
            <a:rPr lang="ru-RU" b="1" i="1" dirty="0"/>
            <a:t>РАБОЧАЯ ПРОГРАММА</a:t>
          </a:r>
        </a:p>
      </dgm:t>
    </dgm:pt>
    <dgm:pt modelId="{EA71FBBF-27CA-4990-AD87-8D0D7DDCF7DD}" type="parTrans" cxnId="{700B2B3C-F648-4B70-BC8C-787DD1687D33}">
      <dgm:prSet/>
      <dgm:spPr/>
      <dgm:t>
        <a:bodyPr/>
        <a:lstStyle/>
        <a:p>
          <a:endParaRPr lang="ru-RU"/>
        </a:p>
      </dgm:t>
    </dgm:pt>
    <dgm:pt modelId="{A7C7082F-F203-46BA-ADE4-B95388961EB1}" type="sibTrans" cxnId="{700B2B3C-F648-4B70-BC8C-787DD1687D33}">
      <dgm:prSet/>
      <dgm:spPr/>
      <dgm:t>
        <a:bodyPr/>
        <a:lstStyle/>
        <a:p>
          <a:endParaRPr lang="ru-RU"/>
        </a:p>
      </dgm:t>
    </dgm:pt>
    <dgm:pt modelId="{0F6366FF-80F8-49DD-B803-02B5FD18105E}">
      <dgm:prSet phldrT="[Текст]"/>
      <dgm:spPr/>
      <dgm:t>
        <a:bodyPr/>
        <a:lstStyle/>
        <a:p>
          <a:r>
            <a:rPr lang="ru-RU" b="1" i="1" dirty="0"/>
            <a:t>Календарно-тематическое планирование (отдельное как у специалиста)</a:t>
          </a:r>
        </a:p>
      </dgm:t>
    </dgm:pt>
    <dgm:pt modelId="{F6A7E26B-DA47-42EB-B363-0345BD433DE9}" type="parTrans" cxnId="{E16B0542-5508-4DEA-AAE1-59F5CD3B9D67}">
      <dgm:prSet/>
      <dgm:spPr/>
      <dgm:t>
        <a:bodyPr/>
        <a:lstStyle/>
        <a:p>
          <a:endParaRPr lang="ru-RU"/>
        </a:p>
      </dgm:t>
    </dgm:pt>
    <dgm:pt modelId="{FC82F16A-FBB6-478F-B4DC-F45DDB4C783F}" type="sibTrans" cxnId="{E16B0542-5508-4DEA-AAE1-59F5CD3B9D67}">
      <dgm:prSet/>
      <dgm:spPr/>
      <dgm:t>
        <a:bodyPr/>
        <a:lstStyle/>
        <a:p>
          <a:endParaRPr lang="ru-RU"/>
        </a:p>
      </dgm:t>
    </dgm:pt>
    <dgm:pt modelId="{FB1EF252-20DD-4410-BC19-5F8A8FB796AC}">
      <dgm:prSet phldrT="[Текст]"/>
      <dgm:spPr/>
      <dgm:t>
        <a:bodyPr/>
        <a:lstStyle/>
        <a:p>
          <a:r>
            <a:rPr lang="ru-RU" b="1" i="1" dirty="0"/>
            <a:t>Календарно-тематическое планирование (включено в планирование воспитателя)</a:t>
          </a:r>
        </a:p>
      </dgm:t>
    </dgm:pt>
    <dgm:pt modelId="{33E8CD43-0774-4E7E-815F-8F32FB028DB7}" type="parTrans" cxnId="{21E4FE57-619F-4486-B0EE-0A3CDADB3B7C}">
      <dgm:prSet/>
      <dgm:spPr/>
      <dgm:t>
        <a:bodyPr/>
        <a:lstStyle/>
        <a:p>
          <a:endParaRPr lang="ru-RU"/>
        </a:p>
      </dgm:t>
    </dgm:pt>
    <dgm:pt modelId="{57CA8B1B-7A6F-43B3-B7E8-039B90960008}" type="sibTrans" cxnId="{21E4FE57-619F-4486-B0EE-0A3CDADB3B7C}">
      <dgm:prSet/>
      <dgm:spPr/>
      <dgm:t>
        <a:bodyPr/>
        <a:lstStyle/>
        <a:p>
          <a:endParaRPr lang="ru-RU"/>
        </a:p>
      </dgm:t>
    </dgm:pt>
    <dgm:pt modelId="{0CE6F763-7F55-487A-A145-0253E5311471}" type="pres">
      <dgm:prSet presAssocID="{2B4B9DF7-F302-4A1F-A43A-2AEB75360F6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C1A9375-82E1-4DE7-8016-E268FF429C6E}" type="pres">
      <dgm:prSet presAssocID="{CC25F6AE-8295-4036-9721-F93EE2C90718}" presName="root" presStyleCnt="0"/>
      <dgm:spPr/>
    </dgm:pt>
    <dgm:pt modelId="{BDA0972C-12C5-456C-B392-894F052AACF5}" type="pres">
      <dgm:prSet presAssocID="{CC25F6AE-8295-4036-9721-F93EE2C90718}" presName="rootComposite" presStyleCnt="0"/>
      <dgm:spPr/>
    </dgm:pt>
    <dgm:pt modelId="{4A407A9E-63F9-4686-9C93-F1C173774310}" type="pres">
      <dgm:prSet presAssocID="{CC25F6AE-8295-4036-9721-F93EE2C90718}" presName="rootText" presStyleLbl="node1" presStyleIdx="0" presStyleCnt="2"/>
      <dgm:spPr/>
    </dgm:pt>
    <dgm:pt modelId="{E0156A88-E95C-46AF-AB04-149B8D1FDB0D}" type="pres">
      <dgm:prSet presAssocID="{CC25F6AE-8295-4036-9721-F93EE2C90718}" presName="rootConnector" presStyleLbl="node1" presStyleIdx="0" presStyleCnt="2"/>
      <dgm:spPr/>
    </dgm:pt>
    <dgm:pt modelId="{B5E48A19-97FC-458E-9235-1EE37D281399}" type="pres">
      <dgm:prSet presAssocID="{CC25F6AE-8295-4036-9721-F93EE2C90718}" presName="childShape" presStyleCnt="0"/>
      <dgm:spPr/>
    </dgm:pt>
    <dgm:pt modelId="{CC032191-93B4-4323-AF63-6EEE1777B054}" type="pres">
      <dgm:prSet presAssocID="{109577A2-8B23-4235-B8F7-638FED8FA87A}" presName="Name13" presStyleLbl="parChTrans1D2" presStyleIdx="0" presStyleCnt="6"/>
      <dgm:spPr/>
    </dgm:pt>
    <dgm:pt modelId="{EFA47D4E-98D8-4103-9B15-31C5FA8601F7}" type="pres">
      <dgm:prSet presAssocID="{BF5C1A74-0B59-4AC9-BB87-FC7BACE78C38}" presName="childText" presStyleLbl="bgAcc1" presStyleIdx="0" presStyleCnt="6" custScaleX="198744">
        <dgm:presLayoutVars>
          <dgm:bulletEnabled val="1"/>
        </dgm:presLayoutVars>
      </dgm:prSet>
      <dgm:spPr/>
    </dgm:pt>
    <dgm:pt modelId="{95DFEF96-FFB0-411F-B671-5BAD802756A1}" type="pres">
      <dgm:prSet presAssocID="{BC4D7608-50DF-4357-9078-AE4C9D88AF1D}" presName="Name13" presStyleLbl="parChTrans1D2" presStyleIdx="1" presStyleCnt="6"/>
      <dgm:spPr/>
    </dgm:pt>
    <dgm:pt modelId="{5FB188A5-2935-41ED-B74C-AB938DD5125D}" type="pres">
      <dgm:prSet presAssocID="{C62FB131-B29E-40FA-B204-4C019B4DDF68}" presName="childText" presStyleLbl="bgAcc1" presStyleIdx="1" presStyleCnt="6" custScaleX="189943">
        <dgm:presLayoutVars>
          <dgm:bulletEnabled val="1"/>
        </dgm:presLayoutVars>
      </dgm:prSet>
      <dgm:spPr/>
    </dgm:pt>
    <dgm:pt modelId="{77F26A0C-C2A4-4131-A3A5-4EA164B236E5}" type="pres">
      <dgm:prSet presAssocID="{F6A7E26B-DA47-42EB-B363-0345BD433DE9}" presName="Name13" presStyleLbl="parChTrans1D2" presStyleIdx="2" presStyleCnt="6"/>
      <dgm:spPr/>
    </dgm:pt>
    <dgm:pt modelId="{16B34842-6EFF-4319-A2F9-2529DA94333C}" type="pres">
      <dgm:prSet presAssocID="{0F6366FF-80F8-49DD-B803-02B5FD18105E}" presName="childText" presStyleLbl="bgAcc1" presStyleIdx="2" presStyleCnt="6" custScaleX="192735">
        <dgm:presLayoutVars>
          <dgm:bulletEnabled val="1"/>
        </dgm:presLayoutVars>
      </dgm:prSet>
      <dgm:spPr/>
    </dgm:pt>
    <dgm:pt modelId="{3F542CB2-5128-4191-BA57-4F834711EF65}" type="pres">
      <dgm:prSet presAssocID="{350D2783-A6CE-4554-BA60-1EB6A754EC92}" presName="root" presStyleCnt="0"/>
      <dgm:spPr/>
    </dgm:pt>
    <dgm:pt modelId="{4A7CE6F5-75AB-465C-A1DC-D607DC06B145}" type="pres">
      <dgm:prSet presAssocID="{350D2783-A6CE-4554-BA60-1EB6A754EC92}" presName="rootComposite" presStyleCnt="0"/>
      <dgm:spPr/>
    </dgm:pt>
    <dgm:pt modelId="{92BE700E-3EB9-417F-9A0F-8385D1494D81}" type="pres">
      <dgm:prSet presAssocID="{350D2783-A6CE-4554-BA60-1EB6A754EC92}" presName="rootText" presStyleLbl="node1" presStyleIdx="1" presStyleCnt="2"/>
      <dgm:spPr/>
    </dgm:pt>
    <dgm:pt modelId="{A17FDD66-7462-4D64-81BB-17DCB2FFFCF5}" type="pres">
      <dgm:prSet presAssocID="{350D2783-A6CE-4554-BA60-1EB6A754EC92}" presName="rootConnector" presStyleLbl="node1" presStyleIdx="1" presStyleCnt="2"/>
      <dgm:spPr/>
    </dgm:pt>
    <dgm:pt modelId="{4390D0A3-22DA-43D6-88DE-3A48C9D25DF0}" type="pres">
      <dgm:prSet presAssocID="{350D2783-A6CE-4554-BA60-1EB6A754EC92}" presName="childShape" presStyleCnt="0"/>
      <dgm:spPr/>
    </dgm:pt>
    <dgm:pt modelId="{580C9D04-C07D-412F-8E5F-07FBD260BCB2}" type="pres">
      <dgm:prSet presAssocID="{0E487D49-9632-4AF3-9CB2-FBFD482A2878}" presName="Name13" presStyleLbl="parChTrans1D2" presStyleIdx="3" presStyleCnt="6"/>
      <dgm:spPr/>
    </dgm:pt>
    <dgm:pt modelId="{1E55B309-6E09-44DC-B301-2C178A0F44A9}" type="pres">
      <dgm:prSet presAssocID="{BA6009EE-B259-4E83-A8A4-7D79084055B1}" presName="childText" presStyleLbl="bgAcc1" presStyleIdx="3" presStyleCnt="6" custScaleX="232690">
        <dgm:presLayoutVars>
          <dgm:bulletEnabled val="1"/>
        </dgm:presLayoutVars>
      </dgm:prSet>
      <dgm:spPr/>
    </dgm:pt>
    <dgm:pt modelId="{9741522F-1A01-4971-8E74-5D3B37F546BE}" type="pres">
      <dgm:prSet presAssocID="{EA71FBBF-27CA-4990-AD87-8D0D7DDCF7DD}" presName="Name13" presStyleLbl="parChTrans1D2" presStyleIdx="4" presStyleCnt="6"/>
      <dgm:spPr/>
    </dgm:pt>
    <dgm:pt modelId="{965BF371-65B0-4A3C-A5DB-9C4058D9B485}" type="pres">
      <dgm:prSet presAssocID="{30C03133-6640-48EC-8FB2-743C72C4923F}" presName="childText" presStyleLbl="bgAcc1" presStyleIdx="4" presStyleCnt="6" custScaleX="226507">
        <dgm:presLayoutVars>
          <dgm:bulletEnabled val="1"/>
        </dgm:presLayoutVars>
      </dgm:prSet>
      <dgm:spPr/>
    </dgm:pt>
    <dgm:pt modelId="{5628C230-8AF6-4094-8D59-6733A109C075}" type="pres">
      <dgm:prSet presAssocID="{33E8CD43-0774-4E7E-815F-8F32FB028DB7}" presName="Name13" presStyleLbl="parChTrans1D2" presStyleIdx="5" presStyleCnt="6"/>
      <dgm:spPr/>
    </dgm:pt>
    <dgm:pt modelId="{0C2F66D3-8B65-4CFC-820F-4619B0D0FB60}" type="pres">
      <dgm:prSet presAssocID="{FB1EF252-20DD-4410-BC19-5F8A8FB796AC}" presName="childText" presStyleLbl="bgAcc1" presStyleIdx="5" presStyleCnt="6" custScaleX="226680">
        <dgm:presLayoutVars>
          <dgm:bulletEnabled val="1"/>
        </dgm:presLayoutVars>
      </dgm:prSet>
      <dgm:spPr/>
    </dgm:pt>
  </dgm:ptLst>
  <dgm:cxnLst>
    <dgm:cxn modelId="{45482100-3A13-450A-A5FE-B6EFFF761CFF}" type="presOf" srcId="{2B4B9DF7-F302-4A1F-A43A-2AEB75360F66}" destId="{0CE6F763-7F55-487A-A145-0253E5311471}" srcOrd="0" destOrd="0" presId="urn:microsoft.com/office/officeart/2005/8/layout/hierarchy3"/>
    <dgm:cxn modelId="{682F1705-8CD5-4E71-B87B-DF1B2BF563D2}" srcId="{350D2783-A6CE-4554-BA60-1EB6A754EC92}" destId="{BA6009EE-B259-4E83-A8A4-7D79084055B1}" srcOrd="0" destOrd="0" parTransId="{0E487D49-9632-4AF3-9CB2-FBFD482A2878}" sibTransId="{C276E1D7-5DEC-4C40-A656-640A8AABA817}"/>
    <dgm:cxn modelId="{1B25750A-CB1C-4B89-B2C4-B2E16AB87334}" type="presOf" srcId="{CC25F6AE-8295-4036-9721-F93EE2C90718}" destId="{4A407A9E-63F9-4686-9C93-F1C173774310}" srcOrd="0" destOrd="0" presId="urn:microsoft.com/office/officeart/2005/8/layout/hierarchy3"/>
    <dgm:cxn modelId="{BCFCD72A-68A4-47A7-9A36-82F3459E07FD}" type="presOf" srcId="{FB1EF252-20DD-4410-BC19-5F8A8FB796AC}" destId="{0C2F66D3-8B65-4CFC-820F-4619B0D0FB60}" srcOrd="0" destOrd="0" presId="urn:microsoft.com/office/officeart/2005/8/layout/hierarchy3"/>
    <dgm:cxn modelId="{9A85882B-E2B4-4918-AFCA-988547E562A1}" srcId="{2B4B9DF7-F302-4A1F-A43A-2AEB75360F66}" destId="{CC25F6AE-8295-4036-9721-F93EE2C90718}" srcOrd="0" destOrd="0" parTransId="{3BC06E45-B7B2-40C2-8801-13D748498620}" sibTransId="{6FF6AF88-5254-4624-A037-ACB8FAC28500}"/>
    <dgm:cxn modelId="{700B2B3C-F648-4B70-BC8C-787DD1687D33}" srcId="{350D2783-A6CE-4554-BA60-1EB6A754EC92}" destId="{30C03133-6640-48EC-8FB2-743C72C4923F}" srcOrd="1" destOrd="0" parTransId="{EA71FBBF-27CA-4990-AD87-8D0D7DDCF7DD}" sibTransId="{A7C7082F-F203-46BA-ADE4-B95388961EB1}"/>
    <dgm:cxn modelId="{30D1B95B-9C10-487B-8601-361A90C5436F}" type="presOf" srcId="{CC25F6AE-8295-4036-9721-F93EE2C90718}" destId="{E0156A88-E95C-46AF-AB04-149B8D1FDB0D}" srcOrd="1" destOrd="0" presId="urn:microsoft.com/office/officeart/2005/8/layout/hierarchy3"/>
    <dgm:cxn modelId="{E16B0542-5508-4DEA-AAE1-59F5CD3B9D67}" srcId="{CC25F6AE-8295-4036-9721-F93EE2C90718}" destId="{0F6366FF-80F8-49DD-B803-02B5FD18105E}" srcOrd="2" destOrd="0" parTransId="{F6A7E26B-DA47-42EB-B363-0345BD433DE9}" sibTransId="{FC82F16A-FBB6-478F-B4DC-F45DDB4C783F}"/>
    <dgm:cxn modelId="{D5ADF347-0EE1-4149-A1ED-8B73F9E4C649}" type="presOf" srcId="{109577A2-8B23-4235-B8F7-638FED8FA87A}" destId="{CC032191-93B4-4323-AF63-6EEE1777B054}" srcOrd="0" destOrd="0" presId="urn:microsoft.com/office/officeart/2005/8/layout/hierarchy3"/>
    <dgm:cxn modelId="{462C5E4B-EA91-4E42-90BB-E32CE0C21DB3}" type="presOf" srcId="{F6A7E26B-DA47-42EB-B363-0345BD433DE9}" destId="{77F26A0C-C2A4-4131-A3A5-4EA164B236E5}" srcOrd="0" destOrd="0" presId="urn:microsoft.com/office/officeart/2005/8/layout/hierarchy3"/>
    <dgm:cxn modelId="{1E0DC84F-52B4-4CDF-AD65-DA9EF3058898}" type="presOf" srcId="{350D2783-A6CE-4554-BA60-1EB6A754EC92}" destId="{92BE700E-3EB9-417F-9A0F-8385D1494D81}" srcOrd="0" destOrd="0" presId="urn:microsoft.com/office/officeart/2005/8/layout/hierarchy3"/>
    <dgm:cxn modelId="{8C5BE270-5B4A-49E9-B557-8F82B7D9B2E8}" type="presOf" srcId="{350D2783-A6CE-4554-BA60-1EB6A754EC92}" destId="{A17FDD66-7462-4D64-81BB-17DCB2FFFCF5}" srcOrd="1" destOrd="0" presId="urn:microsoft.com/office/officeart/2005/8/layout/hierarchy3"/>
    <dgm:cxn modelId="{16C02D52-6067-44CE-B090-8BBBCB364593}" type="presOf" srcId="{30C03133-6640-48EC-8FB2-743C72C4923F}" destId="{965BF371-65B0-4A3C-A5DB-9C4058D9B485}" srcOrd="0" destOrd="0" presId="urn:microsoft.com/office/officeart/2005/8/layout/hierarchy3"/>
    <dgm:cxn modelId="{21E4FE57-619F-4486-B0EE-0A3CDADB3B7C}" srcId="{350D2783-A6CE-4554-BA60-1EB6A754EC92}" destId="{FB1EF252-20DD-4410-BC19-5F8A8FB796AC}" srcOrd="2" destOrd="0" parTransId="{33E8CD43-0774-4E7E-815F-8F32FB028DB7}" sibTransId="{57CA8B1B-7A6F-43B3-B7E8-039B90960008}"/>
    <dgm:cxn modelId="{CB7BEC59-8B77-49F3-8182-549F80272F5F}" type="presOf" srcId="{BC4D7608-50DF-4357-9078-AE4C9D88AF1D}" destId="{95DFEF96-FFB0-411F-B671-5BAD802756A1}" srcOrd="0" destOrd="0" presId="urn:microsoft.com/office/officeart/2005/8/layout/hierarchy3"/>
    <dgm:cxn modelId="{678E727C-BB72-4622-9002-5906B65E4E9E}" srcId="{CC25F6AE-8295-4036-9721-F93EE2C90718}" destId="{BF5C1A74-0B59-4AC9-BB87-FC7BACE78C38}" srcOrd="0" destOrd="0" parTransId="{109577A2-8B23-4235-B8F7-638FED8FA87A}" sibTransId="{89033D33-DF51-4B70-A41D-14B31B1F727E}"/>
    <dgm:cxn modelId="{F4F1F486-8E2E-467D-8E6E-496FBD3F4216}" type="presOf" srcId="{0E487D49-9632-4AF3-9CB2-FBFD482A2878}" destId="{580C9D04-C07D-412F-8E5F-07FBD260BCB2}" srcOrd="0" destOrd="0" presId="urn:microsoft.com/office/officeart/2005/8/layout/hierarchy3"/>
    <dgm:cxn modelId="{9EC3BA8E-FD36-4390-A434-D2F9EC37E492}" type="presOf" srcId="{BF5C1A74-0B59-4AC9-BB87-FC7BACE78C38}" destId="{EFA47D4E-98D8-4103-9B15-31C5FA8601F7}" srcOrd="0" destOrd="0" presId="urn:microsoft.com/office/officeart/2005/8/layout/hierarchy3"/>
    <dgm:cxn modelId="{FE675A9F-89B4-4D52-B056-F9A26ACD99F2}" type="presOf" srcId="{0F6366FF-80F8-49DD-B803-02B5FD18105E}" destId="{16B34842-6EFF-4319-A2F9-2529DA94333C}" srcOrd="0" destOrd="0" presId="urn:microsoft.com/office/officeart/2005/8/layout/hierarchy3"/>
    <dgm:cxn modelId="{8D56DBB5-5F7E-4B4D-8BC6-538EB5879D53}" srcId="{CC25F6AE-8295-4036-9721-F93EE2C90718}" destId="{C62FB131-B29E-40FA-B204-4C019B4DDF68}" srcOrd="1" destOrd="0" parTransId="{BC4D7608-50DF-4357-9078-AE4C9D88AF1D}" sibTransId="{730D2FD8-67BF-4EC0-9AF6-576F55858284}"/>
    <dgm:cxn modelId="{84F89CC4-C7E0-4E65-9D9D-9B0DCDA9A7E5}" srcId="{2B4B9DF7-F302-4A1F-A43A-2AEB75360F66}" destId="{350D2783-A6CE-4554-BA60-1EB6A754EC92}" srcOrd="1" destOrd="0" parTransId="{AE2D9497-2261-4516-8BA9-98954216B5E1}" sibTransId="{B85F1724-8A29-4E1E-9002-D1A7F57E9C46}"/>
    <dgm:cxn modelId="{46EAD9C8-7CA2-485F-93FF-73BBB5CF623F}" type="presOf" srcId="{C62FB131-B29E-40FA-B204-4C019B4DDF68}" destId="{5FB188A5-2935-41ED-B74C-AB938DD5125D}" srcOrd="0" destOrd="0" presId="urn:microsoft.com/office/officeart/2005/8/layout/hierarchy3"/>
    <dgm:cxn modelId="{2E5031DF-928E-4AC3-A40A-E2AAFEB7202F}" type="presOf" srcId="{EA71FBBF-27CA-4990-AD87-8D0D7DDCF7DD}" destId="{9741522F-1A01-4971-8E74-5D3B37F546BE}" srcOrd="0" destOrd="0" presId="urn:microsoft.com/office/officeart/2005/8/layout/hierarchy3"/>
    <dgm:cxn modelId="{F5FC93E9-4905-4D0C-939C-FAFB9EABE9AB}" type="presOf" srcId="{BA6009EE-B259-4E83-A8A4-7D79084055B1}" destId="{1E55B309-6E09-44DC-B301-2C178A0F44A9}" srcOrd="0" destOrd="0" presId="urn:microsoft.com/office/officeart/2005/8/layout/hierarchy3"/>
    <dgm:cxn modelId="{2C4610F5-BF3A-4451-93D0-4B5AB32DB7DA}" type="presOf" srcId="{33E8CD43-0774-4E7E-815F-8F32FB028DB7}" destId="{5628C230-8AF6-4094-8D59-6733A109C075}" srcOrd="0" destOrd="0" presId="urn:microsoft.com/office/officeart/2005/8/layout/hierarchy3"/>
    <dgm:cxn modelId="{61967C28-E209-445D-B258-7141D3BBEA4D}" type="presParOf" srcId="{0CE6F763-7F55-487A-A145-0253E5311471}" destId="{DC1A9375-82E1-4DE7-8016-E268FF429C6E}" srcOrd="0" destOrd="0" presId="urn:microsoft.com/office/officeart/2005/8/layout/hierarchy3"/>
    <dgm:cxn modelId="{9A7106B9-6611-470C-838B-225350618D8E}" type="presParOf" srcId="{DC1A9375-82E1-4DE7-8016-E268FF429C6E}" destId="{BDA0972C-12C5-456C-B392-894F052AACF5}" srcOrd="0" destOrd="0" presId="urn:microsoft.com/office/officeart/2005/8/layout/hierarchy3"/>
    <dgm:cxn modelId="{E0E9B752-5514-46E9-85B5-BA42B56912A9}" type="presParOf" srcId="{BDA0972C-12C5-456C-B392-894F052AACF5}" destId="{4A407A9E-63F9-4686-9C93-F1C173774310}" srcOrd="0" destOrd="0" presId="urn:microsoft.com/office/officeart/2005/8/layout/hierarchy3"/>
    <dgm:cxn modelId="{66979039-0A40-4BBF-911D-036E84863EF8}" type="presParOf" srcId="{BDA0972C-12C5-456C-B392-894F052AACF5}" destId="{E0156A88-E95C-46AF-AB04-149B8D1FDB0D}" srcOrd="1" destOrd="0" presId="urn:microsoft.com/office/officeart/2005/8/layout/hierarchy3"/>
    <dgm:cxn modelId="{44D0F9FF-F9B5-47E0-AC0C-84CD9ECF603E}" type="presParOf" srcId="{DC1A9375-82E1-4DE7-8016-E268FF429C6E}" destId="{B5E48A19-97FC-458E-9235-1EE37D281399}" srcOrd="1" destOrd="0" presId="urn:microsoft.com/office/officeart/2005/8/layout/hierarchy3"/>
    <dgm:cxn modelId="{6E33D354-D3EC-4925-B0DE-0FFED8A55786}" type="presParOf" srcId="{B5E48A19-97FC-458E-9235-1EE37D281399}" destId="{CC032191-93B4-4323-AF63-6EEE1777B054}" srcOrd="0" destOrd="0" presId="urn:microsoft.com/office/officeart/2005/8/layout/hierarchy3"/>
    <dgm:cxn modelId="{2BA8D113-B4B3-48E0-B0B9-A05636B568D5}" type="presParOf" srcId="{B5E48A19-97FC-458E-9235-1EE37D281399}" destId="{EFA47D4E-98D8-4103-9B15-31C5FA8601F7}" srcOrd="1" destOrd="0" presId="urn:microsoft.com/office/officeart/2005/8/layout/hierarchy3"/>
    <dgm:cxn modelId="{4C20B201-B732-4087-B92D-29F0153D25DA}" type="presParOf" srcId="{B5E48A19-97FC-458E-9235-1EE37D281399}" destId="{95DFEF96-FFB0-411F-B671-5BAD802756A1}" srcOrd="2" destOrd="0" presId="urn:microsoft.com/office/officeart/2005/8/layout/hierarchy3"/>
    <dgm:cxn modelId="{89DACB76-4D05-4D19-8492-98043E78E158}" type="presParOf" srcId="{B5E48A19-97FC-458E-9235-1EE37D281399}" destId="{5FB188A5-2935-41ED-B74C-AB938DD5125D}" srcOrd="3" destOrd="0" presId="urn:microsoft.com/office/officeart/2005/8/layout/hierarchy3"/>
    <dgm:cxn modelId="{AB380BB3-0C87-45B3-BC25-987043072BF3}" type="presParOf" srcId="{B5E48A19-97FC-458E-9235-1EE37D281399}" destId="{77F26A0C-C2A4-4131-A3A5-4EA164B236E5}" srcOrd="4" destOrd="0" presId="urn:microsoft.com/office/officeart/2005/8/layout/hierarchy3"/>
    <dgm:cxn modelId="{DAF66C9C-91F8-4DF4-BA1B-7F5F726A6F8E}" type="presParOf" srcId="{B5E48A19-97FC-458E-9235-1EE37D281399}" destId="{16B34842-6EFF-4319-A2F9-2529DA94333C}" srcOrd="5" destOrd="0" presId="urn:microsoft.com/office/officeart/2005/8/layout/hierarchy3"/>
    <dgm:cxn modelId="{3C7657B9-A7F2-4A89-81A4-2D2CD2125354}" type="presParOf" srcId="{0CE6F763-7F55-487A-A145-0253E5311471}" destId="{3F542CB2-5128-4191-BA57-4F834711EF65}" srcOrd="1" destOrd="0" presId="urn:microsoft.com/office/officeart/2005/8/layout/hierarchy3"/>
    <dgm:cxn modelId="{B87EB0AD-6702-4AEA-A073-A0E178A336AA}" type="presParOf" srcId="{3F542CB2-5128-4191-BA57-4F834711EF65}" destId="{4A7CE6F5-75AB-465C-A1DC-D607DC06B145}" srcOrd="0" destOrd="0" presId="urn:microsoft.com/office/officeart/2005/8/layout/hierarchy3"/>
    <dgm:cxn modelId="{3F5BD646-01E8-4D77-85B4-1B3A97572F2E}" type="presParOf" srcId="{4A7CE6F5-75AB-465C-A1DC-D607DC06B145}" destId="{92BE700E-3EB9-417F-9A0F-8385D1494D81}" srcOrd="0" destOrd="0" presId="urn:microsoft.com/office/officeart/2005/8/layout/hierarchy3"/>
    <dgm:cxn modelId="{D5D9860C-FC4E-4D4D-BA3B-731C5EEA2A00}" type="presParOf" srcId="{4A7CE6F5-75AB-465C-A1DC-D607DC06B145}" destId="{A17FDD66-7462-4D64-81BB-17DCB2FFFCF5}" srcOrd="1" destOrd="0" presId="urn:microsoft.com/office/officeart/2005/8/layout/hierarchy3"/>
    <dgm:cxn modelId="{9EC471C7-00D9-4F8E-8272-1081EF408A4E}" type="presParOf" srcId="{3F542CB2-5128-4191-BA57-4F834711EF65}" destId="{4390D0A3-22DA-43D6-88DE-3A48C9D25DF0}" srcOrd="1" destOrd="0" presId="urn:microsoft.com/office/officeart/2005/8/layout/hierarchy3"/>
    <dgm:cxn modelId="{5CB32546-3CAD-4E84-84BF-0086CFA74E4C}" type="presParOf" srcId="{4390D0A3-22DA-43D6-88DE-3A48C9D25DF0}" destId="{580C9D04-C07D-412F-8E5F-07FBD260BCB2}" srcOrd="0" destOrd="0" presId="urn:microsoft.com/office/officeart/2005/8/layout/hierarchy3"/>
    <dgm:cxn modelId="{B97F22D0-679B-4FA4-8EB2-5A0DE1D55282}" type="presParOf" srcId="{4390D0A3-22DA-43D6-88DE-3A48C9D25DF0}" destId="{1E55B309-6E09-44DC-B301-2C178A0F44A9}" srcOrd="1" destOrd="0" presId="urn:microsoft.com/office/officeart/2005/8/layout/hierarchy3"/>
    <dgm:cxn modelId="{3920BC12-B64A-43DA-AD5B-62EC1A8729FC}" type="presParOf" srcId="{4390D0A3-22DA-43D6-88DE-3A48C9D25DF0}" destId="{9741522F-1A01-4971-8E74-5D3B37F546BE}" srcOrd="2" destOrd="0" presId="urn:microsoft.com/office/officeart/2005/8/layout/hierarchy3"/>
    <dgm:cxn modelId="{F3D05AFA-55BF-4800-B79D-F95E24B8737C}" type="presParOf" srcId="{4390D0A3-22DA-43D6-88DE-3A48C9D25DF0}" destId="{965BF371-65B0-4A3C-A5DB-9C4058D9B485}" srcOrd="3" destOrd="0" presId="urn:microsoft.com/office/officeart/2005/8/layout/hierarchy3"/>
    <dgm:cxn modelId="{C9015ED2-087B-495A-82BD-3CB24D2B3314}" type="presParOf" srcId="{4390D0A3-22DA-43D6-88DE-3A48C9D25DF0}" destId="{5628C230-8AF6-4094-8D59-6733A109C075}" srcOrd="4" destOrd="0" presId="urn:microsoft.com/office/officeart/2005/8/layout/hierarchy3"/>
    <dgm:cxn modelId="{6D2AB192-EAD1-4B75-813D-5387F9D140D5}" type="presParOf" srcId="{4390D0A3-22DA-43D6-88DE-3A48C9D25DF0}" destId="{0C2F66D3-8B65-4CFC-820F-4619B0D0FB60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33B2F0-5054-43EF-9841-FE9754AECDF5}">
      <dsp:nvSpPr>
        <dsp:cNvPr id="0" name=""/>
        <dsp:cNvSpPr/>
      </dsp:nvSpPr>
      <dsp:spPr>
        <a:xfrm>
          <a:off x="1164573" y="881"/>
          <a:ext cx="2984364" cy="179061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/>
            <a:t>Информационные источники для педагога</a:t>
          </a:r>
        </a:p>
      </dsp:txBody>
      <dsp:txXfrm>
        <a:off x="1164573" y="881"/>
        <a:ext cx="2984364" cy="1790618"/>
      </dsp:txXfrm>
    </dsp:sp>
    <dsp:sp modelId="{DFEC8F64-1AE0-4E1A-ABD7-9DDA45A74B84}">
      <dsp:nvSpPr>
        <dsp:cNvPr id="0" name=""/>
        <dsp:cNvSpPr/>
      </dsp:nvSpPr>
      <dsp:spPr>
        <a:xfrm>
          <a:off x="4447374" y="881"/>
          <a:ext cx="2984364" cy="179061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/>
            <a:t>Информационные источники для родителей</a:t>
          </a:r>
        </a:p>
      </dsp:txBody>
      <dsp:txXfrm>
        <a:off x="4447374" y="881"/>
        <a:ext cx="2984364" cy="1790618"/>
      </dsp:txXfrm>
    </dsp:sp>
    <dsp:sp modelId="{3088572D-B535-41D8-8D5A-91346BB04575}">
      <dsp:nvSpPr>
        <dsp:cNvPr id="0" name=""/>
        <dsp:cNvSpPr/>
      </dsp:nvSpPr>
      <dsp:spPr>
        <a:xfrm>
          <a:off x="2805973" y="2089936"/>
          <a:ext cx="2984364" cy="179061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/>
            <a:t>Информационные источники для учащихся</a:t>
          </a:r>
        </a:p>
      </dsp:txBody>
      <dsp:txXfrm>
        <a:off x="2805973" y="2089936"/>
        <a:ext cx="2984364" cy="17906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407A9E-63F9-4686-9C93-F1C173774310}">
      <dsp:nvSpPr>
        <dsp:cNvPr id="0" name=""/>
        <dsp:cNvSpPr/>
      </dsp:nvSpPr>
      <dsp:spPr>
        <a:xfrm>
          <a:off x="1266227" y="1494"/>
          <a:ext cx="2067417" cy="10337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Платное</a:t>
          </a:r>
        </a:p>
      </dsp:txBody>
      <dsp:txXfrm>
        <a:off x="1296503" y="31770"/>
        <a:ext cx="2006865" cy="973156"/>
      </dsp:txXfrm>
    </dsp:sp>
    <dsp:sp modelId="{CC032191-93B4-4323-AF63-6EEE1777B054}">
      <dsp:nvSpPr>
        <dsp:cNvPr id="0" name=""/>
        <dsp:cNvSpPr/>
      </dsp:nvSpPr>
      <dsp:spPr>
        <a:xfrm>
          <a:off x="1472968" y="1035202"/>
          <a:ext cx="206741" cy="7752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5281"/>
              </a:lnTo>
              <a:lnTo>
                <a:pt x="206741" y="77528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A47D4E-98D8-4103-9B15-31C5FA8601F7}">
      <dsp:nvSpPr>
        <dsp:cNvPr id="0" name=""/>
        <dsp:cNvSpPr/>
      </dsp:nvSpPr>
      <dsp:spPr>
        <a:xfrm>
          <a:off x="1679710" y="1293630"/>
          <a:ext cx="3287094" cy="10337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i="1" kern="1200" dirty="0"/>
            <a:t>ДОПОЛНИТЕЛЬНАЯ ОБЩЕОБРАЗОВАТЕЛЬНАЯ ПРОГРАММА</a:t>
          </a:r>
          <a:endParaRPr lang="ru-RU" sz="1700" kern="1200" dirty="0"/>
        </a:p>
      </dsp:txBody>
      <dsp:txXfrm>
        <a:off x="1709986" y="1323906"/>
        <a:ext cx="3226542" cy="973156"/>
      </dsp:txXfrm>
    </dsp:sp>
    <dsp:sp modelId="{95DFEF96-FFB0-411F-B671-5BAD802756A1}">
      <dsp:nvSpPr>
        <dsp:cNvPr id="0" name=""/>
        <dsp:cNvSpPr/>
      </dsp:nvSpPr>
      <dsp:spPr>
        <a:xfrm>
          <a:off x="1472968" y="1035202"/>
          <a:ext cx="206741" cy="2067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7417"/>
              </a:lnTo>
              <a:lnTo>
                <a:pt x="206741" y="206741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188A5-2935-41ED-B74C-AB938DD5125D}">
      <dsp:nvSpPr>
        <dsp:cNvPr id="0" name=""/>
        <dsp:cNvSpPr/>
      </dsp:nvSpPr>
      <dsp:spPr>
        <a:xfrm>
          <a:off x="1679710" y="2585766"/>
          <a:ext cx="3141531" cy="10337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i="1" kern="1200" dirty="0"/>
            <a:t>РАБОЧАЯ ПРОГРАММА</a:t>
          </a:r>
        </a:p>
      </dsp:txBody>
      <dsp:txXfrm>
        <a:off x="1709986" y="2616042"/>
        <a:ext cx="3080979" cy="973156"/>
      </dsp:txXfrm>
    </dsp:sp>
    <dsp:sp modelId="{77F26A0C-C2A4-4131-A3A5-4EA164B236E5}">
      <dsp:nvSpPr>
        <dsp:cNvPr id="0" name=""/>
        <dsp:cNvSpPr/>
      </dsp:nvSpPr>
      <dsp:spPr>
        <a:xfrm>
          <a:off x="1472968" y="1035202"/>
          <a:ext cx="206741" cy="3359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9553"/>
              </a:lnTo>
              <a:lnTo>
                <a:pt x="206741" y="335955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B34842-6EFF-4319-A2F9-2529DA94333C}">
      <dsp:nvSpPr>
        <dsp:cNvPr id="0" name=""/>
        <dsp:cNvSpPr/>
      </dsp:nvSpPr>
      <dsp:spPr>
        <a:xfrm>
          <a:off x="1679710" y="3877902"/>
          <a:ext cx="3187709" cy="10337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i="1" kern="1200" dirty="0"/>
            <a:t>Календарно-тематическое планирование (отдельное как у специалиста)</a:t>
          </a:r>
        </a:p>
      </dsp:txBody>
      <dsp:txXfrm>
        <a:off x="1709986" y="3908178"/>
        <a:ext cx="3127157" cy="973156"/>
      </dsp:txXfrm>
    </dsp:sp>
    <dsp:sp modelId="{92BE700E-3EB9-417F-9A0F-8385D1494D81}">
      <dsp:nvSpPr>
        <dsp:cNvPr id="0" name=""/>
        <dsp:cNvSpPr/>
      </dsp:nvSpPr>
      <dsp:spPr>
        <a:xfrm>
          <a:off x="5070176" y="1494"/>
          <a:ext cx="2067417" cy="10337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Бесплатное</a:t>
          </a:r>
        </a:p>
      </dsp:txBody>
      <dsp:txXfrm>
        <a:off x="5100452" y="31770"/>
        <a:ext cx="2006865" cy="973156"/>
      </dsp:txXfrm>
    </dsp:sp>
    <dsp:sp modelId="{580C9D04-C07D-412F-8E5F-07FBD260BCB2}">
      <dsp:nvSpPr>
        <dsp:cNvPr id="0" name=""/>
        <dsp:cNvSpPr/>
      </dsp:nvSpPr>
      <dsp:spPr>
        <a:xfrm>
          <a:off x="5276917" y="1035202"/>
          <a:ext cx="206741" cy="7752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5281"/>
              </a:lnTo>
              <a:lnTo>
                <a:pt x="206741" y="77528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55B309-6E09-44DC-B301-2C178A0F44A9}">
      <dsp:nvSpPr>
        <dsp:cNvPr id="0" name=""/>
        <dsp:cNvSpPr/>
      </dsp:nvSpPr>
      <dsp:spPr>
        <a:xfrm>
          <a:off x="5483659" y="1293630"/>
          <a:ext cx="3848539" cy="10337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i="1" kern="1200" dirty="0"/>
            <a:t>ОСНОВНАЯ или АДАПТИРОВАННАЯ ОБРАЗОВАТЕЛЬНАЯ ПРОГРАММА ДОШКОЛЬНОГО ОБРАЗОВАНИЯ</a:t>
          </a:r>
        </a:p>
      </dsp:txBody>
      <dsp:txXfrm>
        <a:off x="5513935" y="1323906"/>
        <a:ext cx="3787987" cy="973156"/>
      </dsp:txXfrm>
    </dsp:sp>
    <dsp:sp modelId="{9741522F-1A01-4971-8E74-5D3B37F546BE}">
      <dsp:nvSpPr>
        <dsp:cNvPr id="0" name=""/>
        <dsp:cNvSpPr/>
      </dsp:nvSpPr>
      <dsp:spPr>
        <a:xfrm>
          <a:off x="5276917" y="1035202"/>
          <a:ext cx="206741" cy="2067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7417"/>
              </a:lnTo>
              <a:lnTo>
                <a:pt x="206741" y="206741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5BF371-65B0-4A3C-A5DB-9C4058D9B485}">
      <dsp:nvSpPr>
        <dsp:cNvPr id="0" name=""/>
        <dsp:cNvSpPr/>
      </dsp:nvSpPr>
      <dsp:spPr>
        <a:xfrm>
          <a:off x="5483659" y="2585766"/>
          <a:ext cx="3746276" cy="10337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i="1" kern="1200" dirty="0"/>
            <a:t>РАБОЧАЯ ПРОГРАММА</a:t>
          </a:r>
        </a:p>
      </dsp:txBody>
      <dsp:txXfrm>
        <a:off x="5513935" y="2616042"/>
        <a:ext cx="3685724" cy="973156"/>
      </dsp:txXfrm>
    </dsp:sp>
    <dsp:sp modelId="{5628C230-8AF6-4094-8D59-6733A109C075}">
      <dsp:nvSpPr>
        <dsp:cNvPr id="0" name=""/>
        <dsp:cNvSpPr/>
      </dsp:nvSpPr>
      <dsp:spPr>
        <a:xfrm>
          <a:off x="5276917" y="1035202"/>
          <a:ext cx="206741" cy="3359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9553"/>
              </a:lnTo>
              <a:lnTo>
                <a:pt x="206741" y="335955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2F66D3-8B65-4CFC-820F-4619B0D0FB60}">
      <dsp:nvSpPr>
        <dsp:cNvPr id="0" name=""/>
        <dsp:cNvSpPr/>
      </dsp:nvSpPr>
      <dsp:spPr>
        <a:xfrm>
          <a:off x="5483659" y="3877902"/>
          <a:ext cx="3749137" cy="10337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i="1" kern="1200" dirty="0"/>
            <a:t>Календарно-тематическое планирование (включено в планирование воспитателя)</a:t>
          </a:r>
        </a:p>
      </dsp:txBody>
      <dsp:txXfrm>
        <a:off x="5513935" y="3908178"/>
        <a:ext cx="3688585" cy="973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9EA216-D291-4E3B-91B8-8CB30536B10D}" type="datetimeFigureOut">
              <a:rPr lang="ru-RU" smtClean="0"/>
              <a:t>12.06.2019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3EF76-FB84-4D78-8F4B-9A5DE1C3B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237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33EF76-FB84-4D78-8F4B-9A5DE1C3B43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814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5F01-A511-4025-B21C-BC89068783BE}" type="datetimeFigureOut">
              <a:rPr lang="ru-RU" smtClean="0"/>
              <a:t>12.06.2019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4C54-20A8-4DFE-9765-CBBE5E049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083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5F01-A511-4025-B21C-BC89068783BE}" type="datetimeFigureOut">
              <a:rPr lang="ru-RU" smtClean="0"/>
              <a:t>12.06.2019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4C54-20A8-4DFE-9765-CBBE5E049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44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5F01-A511-4025-B21C-BC89068783BE}" type="datetimeFigureOut">
              <a:rPr lang="ru-RU" smtClean="0"/>
              <a:t>12.06.2019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4C54-20A8-4DFE-9765-CBBE5E0496E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2915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5F01-A511-4025-B21C-BC89068783BE}" type="datetimeFigureOut">
              <a:rPr lang="ru-RU" smtClean="0"/>
              <a:t>12.06.2019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4C54-20A8-4DFE-9765-CBBE5E049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637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5F01-A511-4025-B21C-BC89068783BE}" type="datetimeFigureOut">
              <a:rPr lang="ru-RU" smtClean="0"/>
              <a:t>12.06.2019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4C54-20A8-4DFE-9765-CBBE5E0496E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03291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5F01-A511-4025-B21C-BC89068783BE}" type="datetimeFigureOut">
              <a:rPr lang="ru-RU" smtClean="0"/>
              <a:t>12.06.2019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4C54-20A8-4DFE-9765-CBBE5E049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797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5F01-A511-4025-B21C-BC89068783BE}" type="datetimeFigureOut">
              <a:rPr lang="ru-RU" smtClean="0"/>
              <a:t>12.06.2019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4C54-20A8-4DFE-9765-CBBE5E049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047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5F01-A511-4025-B21C-BC89068783BE}" type="datetimeFigureOut">
              <a:rPr lang="ru-RU" smtClean="0"/>
              <a:t>12.06.2019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4C54-20A8-4DFE-9765-CBBE5E049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846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5F01-A511-4025-B21C-BC89068783BE}" type="datetimeFigureOut">
              <a:rPr lang="ru-RU" smtClean="0"/>
              <a:t>12.06.2019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4C54-20A8-4DFE-9765-CBBE5E049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417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5F01-A511-4025-B21C-BC89068783BE}" type="datetimeFigureOut">
              <a:rPr lang="ru-RU" smtClean="0"/>
              <a:t>12.06.2019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4C54-20A8-4DFE-9765-CBBE5E049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801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5F01-A511-4025-B21C-BC89068783BE}" type="datetimeFigureOut">
              <a:rPr lang="ru-RU" smtClean="0"/>
              <a:t>12.06.2019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4C54-20A8-4DFE-9765-CBBE5E049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33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5F01-A511-4025-B21C-BC89068783BE}" type="datetimeFigureOut">
              <a:rPr lang="ru-RU" smtClean="0"/>
              <a:t>12.06.2019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4C54-20A8-4DFE-9765-CBBE5E049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28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5F01-A511-4025-B21C-BC89068783BE}" type="datetimeFigureOut">
              <a:rPr lang="ru-RU" smtClean="0"/>
              <a:t>12.06.2019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4C54-20A8-4DFE-9765-CBBE5E049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25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5F01-A511-4025-B21C-BC89068783BE}" type="datetimeFigureOut">
              <a:rPr lang="ru-RU" smtClean="0"/>
              <a:t>12.06.2019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4C54-20A8-4DFE-9765-CBBE5E049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378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5F01-A511-4025-B21C-BC89068783BE}" type="datetimeFigureOut">
              <a:rPr lang="ru-RU" smtClean="0"/>
              <a:t>12.06.2019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4C54-20A8-4DFE-9765-CBBE5E049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814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4C54-20A8-4DFE-9765-CBBE5E0496E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5F01-A511-4025-B21C-BC89068783BE}" type="datetimeFigureOut">
              <a:rPr lang="ru-RU" smtClean="0"/>
              <a:t>12.06.2019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0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55F01-A511-4025-B21C-BC89068783BE}" type="datetimeFigureOut">
              <a:rPr lang="ru-RU" smtClean="0"/>
              <a:t>12.06.2019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1354C54-20A8-4DFE-9765-CBBE5E049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5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pandia.ru/text/category/organizatcii_kontrolya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7FA863-F5F6-4580-8617-4E4134AFCD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dirty="0"/>
              <a:t>Как написать рабочую программу и учебный план по краеведческому образованию?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CB13DBD-3631-490F-9247-A5EB275F5D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/>
              <a:t>Лекция 5</a:t>
            </a:r>
          </a:p>
        </p:txBody>
      </p:sp>
    </p:spTree>
    <p:extLst>
      <p:ext uri="{BB962C8B-B14F-4D97-AF65-F5344CB8AC3E}">
        <p14:creationId xmlns:p14="http://schemas.microsoft.com/office/powerpoint/2010/main" val="3755252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CA659DF-807C-4127-8827-5300A5F090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363" t="37279" r="40459" b="9388"/>
          <a:stretch/>
        </p:blipFill>
        <p:spPr>
          <a:xfrm>
            <a:off x="998375" y="998874"/>
            <a:ext cx="7847045" cy="5859126"/>
          </a:xfrm>
          <a:prstGeom prst="rect">
            <a:avLst/>
          </a:prstGeom>
        </p:spPr>
      </p:pic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64AF27C0-4DAB-44A4-AFB7-E94A77388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563" y="227044"/>
            <a:ext cx="8596668" cy="1320800"/>
          </a:xfrm>
        </p:spPr>
        <p:txBody>
          <a:bodyPr/>
          <a:lstStyle/>
          <a:p>
            <a:r>
              <a:rPr lang="ru-RU" dirty="0"/>
              <a:t>Учебный план комплексной программы</a:t>
            </a: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1C0603AD-B1EF-4716-AE1C-F90CFB676C82}"/>
              </a:ext>
            </a:extLst>
          </p:cNvPr>
          <p:cNvCxnSpPr/>
          <p:nvPr/>
        </p:nvCxnSpPr>
        <p:spPr>
          <a:xfrm flipH="1">
            <a:off x="3582955" y="5682343"/>
            <a:ext cx="5840963" cy="47586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5567207-F09D-42A9-B9AA-E196692714B7}"/>
              </a:ext>
            </a:extLst>
          </p:cNvPr>
          <p:cNvSpPr txBox="1"/>
          <p:nvPr/>
        </p:nvSpPr>
        <p:spPr>
          <a:xfrm>
            <a:off x="9535886" y="5374433"/>
            <a:ext cx="2360645" cy="3693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Петербурговедение</a:t>
            </a:r>
          </a:p>
        </p:txBody>
      </p:sp>
    </p:spTree>
    <p:extLst>
      <p:ext uri="{BB962C8B-B14F-4D97-AF65-F5344CB8AC3E}">
        <p14:creationId xmlns:p14="http://schemas.microsoft.com/office/powerpoint/2010/main" val="4110926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4CB4956D-05A4-4E2F-95F9-344CC0AAD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Формы контроля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EE68EB6-969C-48D4-BF51-BB06F773F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ru-RU" b="1" i="1" u="sng" dirty="0"/>
              <a:t>Задачи контроля</a:t>
            </a:r>
            <a:endParaRPr lang="ru-RU" dirty="0"/>
          </a:p>
          <a:p>
            <a:pPr fontAlgn="base"/>
            <a:r>
              <a:rPr lang="ru-RU" dirty="0"/>
              <a:t>•  Определение фактического состояния объекта в данный момент времени.</a:t>
            </a:r>
          </a:p>
          <a:p>
            <a:pPr fontAlgn="base"/>
            <a:r>
              <a:rPr lang="ru-RU" dirty="0"/>
              <a:t>•  Прогнозирование состояния объекта на заданный будущий период времени.</a:t>
            </a:r>
          </a:p>
          <a:p>
            <a:pPr fontAlgn="base"/>
            <a:r>
              <a:rPr lang="ru-RU" dirty="0"/>
              <a:t>•  Определение причин выявленных отклонений объекта от заданных параметров.</a:t>
            </a:r>
          </a:p>
          <a:p>
            <a:pPr fontAlgn="base"/>
            <a:r>
              <a:rPr lang="ru-RU" dirty="0"/>
              <a:t>•  Обеспечение устойчивого состояния объекта.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4453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4CB4956D-05A4-4E2F-95F9-344CC0AAD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Формы контроля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EE68EB6-969C-48D4-BF51-BB06F773F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8253"/>
            <a:ext cx="9614330" cy="5281127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b="1" i="1" u="sng" dirty="0"/>
              <a:t>Функции контроля</a:t>
            </a:r>
            <a:endParaRPr lang="ru-RU" dirty="0"/>
          </a:p>
          <a:p>
            <a:pPr fontAlgn="base"/>
            <a:r>
              <a:rPr lang="ru-RU" dirty="0"/>
              <a:t>•  </a:t>
            </a:r>
            <a:r>
              <a:rPr lang="ru-RU" i="1" dirty="0"/>
              <a:t>Ориентирующая </a:t>
            </a:r>
            <a:r>
              <a:rPr lang="ru-RU" dirty="0"/>
              <a:t>(направлен на преодоление пробелов и недочётов в ЗУН).</a:t>
            </a:r>
          </a:p>
          <a:p>
            <a:pPr fontAlgn="base"/>
            <a:r>
              <a:rPr lang="ru-RU" dirty="0"/>
              <a:t>•  </a:t>
            </a:r>
            <a:r>
              <a:rPr lang="ru-RU" i="1" dirty="0"/>
              <a:t>Обучающая </a:t>
            </a:r>
            <a:r>
              <a:rPr lang="ru-RU" dirty="0"/>
              <a:t>(приобретаются, уточняются, закрепляются ЗУН).</a:t>
            </a:r>
          </a:p>
          <a:p>
            <a:pPr fontAlgn="base"/>
            <a:r>
              <a:rPr lang="ru-RU" dirty="0"/>
              <a:t>•  </a:t>
            </a:r>
            <a:r>
              <a:rPr lang="ru-RU" i="1" dirty="0"/>
              <a:t>Диагностическая </a:t>
            </a:r>
            <a:r>
              <a:rPr lang="ru-RU" dirty="0"/>
              <a:t>(выявляются причины).</a:t>
            </a:r>
          </a:p>
          <a:p>
            <a:pPr fontAlgn="base"/>
            <a:r>
              <a:rPr lang="ru-RU" dirty="0"/>
              <a:t>•  </a:t>
            </a:r>
            <a:r>
              <a:rPr lang="ru-RU" i="1" dirty="0"/>
              <a:t>Развивающая </a:t>
            </a:r>
            <a:r>
              <a:rPr lang="ru-RU" dirty="0"/>
              <a:t>(сами распоряжаются своими знаниями).</a:t>
            </a:r>
          </a:p>
          <a:p>
            <a:pPr fontAlgn="base"/>
            <a:r>
              <a:rPr lang="ru-RU" dirty="0"/>
              <a:t>•  </a:t>
            </a:r>
            <a:r>
              <a:rPr lang="ru-RU" i="1" dirty="0"/>
              <a:t>Воспитательная </a:t>
            </a:r>
            <a:r>
              <a:rPr lang="ru-RU" dirty="0"/>
              <a:t>(дисциплинирует, воспитывает чувство ответственности за свою работу).</a:t>
            </a:r>
          </a:p>
          <a:p>
            <a:pPr fontAlgn="base"/>
            <a:r>
              <a:rPr lang="ru-RU" dirty="0"/>
              <a:t>•  </a:t>
            </a:r>
            <a:r>
              <a:rPr lang="ru-RU" i="1" dirty="0"/>
              <a:t>Контролирующая </a:t>
            </a:r>
            <a:r>
              <a:rPr lang="ru-RU" dirty="0"/>
              <a:t>(определяет результат обучения и развития; соответствие уровня).</a:t>
            </a:r>
          </a:p>
          <a:p>
            <a:pPr fontAlgn="base"/>
            <a:r>
              <a:rPr lang="ru-RU" dirty="0"/>
              <a:t>•  </a:t>
            </a:r>
            <a:r>
              <a:rPr lang="ru-RU" i="1" dirty="0"/>
              <a:t>Стимулирующая </a:t>
            </a:r>
            <a:r>
              <a:rPr lang="ru-RU" dirty="0"/>
              <a:t>(полная развёрнутая оценка результата работы).</a:t>
            </a:r>
          </a:p>
          <a:p>
            <a:pPr fontAlgn="base"/>
            <a:r>
              <a:rPr lang="ru-RU" dirty="0"/>
              <a:t>•  </a:t>
            </a:r>
            <a:r>
              <a:rPr lang="ru-RU" i="1" dirty="0"/>
              <a:t>Управляющая </a:t>
            </a:r>
            <a:r>
              <a:rPr lang="ru-RU" dirty="0"/>
              <a:t>(осуществляет точный, правильный выбор содержания, форм, методов, приёмов обучения).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0386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4CB4956D-05A4-4E2F-95F9-344CC0AAD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Формы контроля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EE68EB6-969C-48D4-BF51-BB06F773F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8253"/>
            <a:ext cx="9614330" cy="5281127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ru-RU" b="1" i="1" u="sng" dirty="0"/>
              <a:t>Требования к </a:t>
            </a:r>
            <a:r>
              <a:rPr lang="ru-RU" b="1" i="1" dirty="0">
                <a:hlinkClick r:id="rId2" tooltip="Организации контроля"/>
              </a:rPr>
              <a:t>организации контроля</a:t>
            </a:r>
            <a:r>
              <a:rPr lang="ru-RU" b="1" i="1" u="sng" dirty="0"/>
              <a:t>:</a:t>
            </a:r>
            <a:endParaRPr lang="ru-RU" dirty="0"/>
          </a:p>
          <a:p>
            <a:pPr fontAlgn="base"/>
            <a:r>
              <a:rPr lang="ru-RU" dirty="0"/>
              <a:t>•  контроль должен быть систематическим и всеохватывающим, мотивированным и стимулирующим;</a:t>
            </a:r>
          </a:p>
          <a:p>
            <a:pPr fontAlgn="base"/>
            <a:r>
              <a:rPr lang="ru-RU" dirty="0"/>
              <a:t>•  контролю следует подвергать все без исключения важнейшие действия каждого ученика;</a:t>
            </a:r>
          </a:p>
          <a:p>
            <a:pPr fontAlgn="base"/>
            <a:r>
              <a:rPr lang="ru-RU" dirty="0"/>
              <a:t>•  оценивание результатов контроля должно проводиться в сочетании личностного и нормативного критериев;</a:t>
            </a:r>
          </a:p>
          <a:p>
            <a:pPr fontAlgn="base"/>
            <a:r>
              <a:rPr lang="ru-RU" dirty="0"/>
              <a:t>•  учёт результатов контроля должен быть гласным;</a:t>
            </a:r>
          </a:p>
          <a:p>
            <a:pPr fontAlgn="base"/>
            <a:r>
              <a:rPr lang="ru-RU" dirty="0"/>
              <a:t>•  по мере взросления учащихся контроль педагога должен постепенно заменяться взаимоконтролем и самоконтролем, для чего при изучении каждого действия следует указывать способы его контроля;</a:t>
            </a:r>
          </a:p>
          <a:p>
            <a:pPr fontAlgn="base"/>
            <a:r>
              <a:rPr lang="ru-RU" dirty="0"/>
              <a:t>•  критерии, используемые для оценки, должны достаточно полно отражать состояние объекта;</a:t>
            </a:r>
          </a:p>
          <a:p>
            <a:pPr fontAlgn="base"/>
            <a:r>
              <a:rPr lang="ru-RU" dirty="0"/>
              <a:t>•  формы контроля должны быть разнообразными;</a:t>
            </a:r>
          </a:p>
          <a:p>
            <a:pPr fontAlgn="base"/>
            <a:r>
              <a:rPr lang="ru-RU" dirty="0"/>
              <a:t>•  важно устанавливать двусторонние отношения для открытого обсуждения проблем, возникающих в процессе контроля;</a:t>
            </a:r>
          </a:p>
          <a:p>
            <a:pPr fontAlgn="base"/>
            <a:r>
              <a:rPr lang="ru-RU" dirty="0"/>
              <a:t>•  контроль должен выступать как элемент методической помощи учащимся.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6886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4CB4956D-05A4-4E2F-95F9-344CC0AAD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Формы контроля (алгоритм)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EE68EB6-969C-48D4-BF51-BB06F773F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8253"/>
            <a:ext cx="9614330" cy="5281127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ru-RU" dirty="0"/>
              <a:t>1.  Определение объекта и субъекта контроля, т. е. определение того, что необходимо проконтролировать: знания, умения, навыки ученика или умение ими пользоваться в различных ситуациях, а также кто будет осуществлять контроль.</a:t>
            </a:r>
          </a:p>
          <a:p>
            <a:pPr marL="0" indent="0" fontAlgn="base">
              <a:buNone/>
            </a:pPr>
            <a:r>
              <a:rPr lang="ru-RU" dirty="0"/>
              <a:t>2.  Определение цели или результата контроля: оценку деятельности учащегося, отметку, оценку деятельности педагога, оценку выбранного метода обучения, достаточность содержания учебного материала, предложенного к усвоению, правильность определения форм организации обучения и т. п.</a:t>
            </a:r>
          </a:p>
          <a:p>
            <a:pPr marL="0" indent="0" fontAlgn="base">
              <a:buNone/>
            </a:pPr>
            <a:r>
              <a:rPr lang="ru-RU" dirty="0"/>
              <a:t>3.  Определение технологии контроля или последовательность его операций, этапов проведения контроля.</a:t>
            </a:r>
          </a:p>
          <a:p>
            <a:pPr marL="0" indent="0" fontAlgn="base">
              <a:buNone/>
            </a:pPr>
            <a:r>
              <a:rPr lang="ru-RU" dirty="0"/>
              <a:t>4.  Определение средств контроля, с помощью чего осуществляется контроль: экзаменационные билеты, карточки, тесты, контрольные задания, использование технических средств обучения и т. п.</a:t>
            </a:r>
          </a:p>
          <a:p>
            <a:pPr marL="0" indent="0" fontAlgn="base">
              <a:buNone/>
            </a:pPr>
            <a:r>
              <a:rPr lang="ru-RU" dirty="0"/>
              <a:t>5.  Собственно контроль - осуществление намеченной технологии контроля.</a:t>
            </a:r>
          </a:p>
          <a:p>
            <a:pPr marL="0" indent="0" fontAlgn="base">
              <a:buNone/>
            </a:pPr>
            <a:r>
              <a:rPr lang="ru-RU" dirty="0"/>
              <a:t>6.  Оценка результатов контроля, соотнесение их с намеченной целью контроля.</a:t>
            </a:r>
          </a:p>
          <a:p>
            <a:pPr marL="0" indent="0" fontAlgn="base">
              <a:buNone/>
            </a:pPr>
            <a:r>
              <a:rPr lang="ru-RU" dirty="0"/>
              <a:t>7.  Разработка педагогических мер по повышению качества обучения.</a:t>
            </a:r>
          </a:p>
          <a:p>
            <a:pPr marL="0" indent="0" fontAlgn="base">
              <a:buNone/>
            </a:pPr>
            <a:r>
              <a:rPr lang="ru-RU" dirty="0"/>
              <a:t>8.  Оценка действительности используемых мер.</a:t>
            </a:r>
          </a:p>
          <a:p>
            <a:pPr marL="0" indent="0" fontAlgn="base">
              <a:buNone/>
            </a:pPr>
            <a:r>
              <a:rPr lang="ru-RU" dirty="0"/>
              <a:t>9.  Корректировка организации контроля с целью его оптимизации.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3118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4CB4956D-05A4-4E2F-95F9-344CC0AAD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Формы контроля 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EE68EB6-969C-48D4-BF51-BB06F773F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8253"/>
            <a:ext cx="9614330" cy="5281127"/>
          </a:xfrm>
        </p:spPr>
        <p:txBody>
          <a:bodyPr>
            <a:normAutofit/>
          </a:bodyPr>
          <a:lstStyle/>
          <a:p>
            <a:pPr fontAlgn="base"/>
            <a:r>
              <a:rPr lang="ru-RU" b="1" i="1" dirty="0"/>
              <a:t>-предварительный </a:t>
            </a:r>
            <a:r>
              <a:rPr lang="ru-RU" dirty="0"/>
              <a:t>(выявляет исходный уровень подготовки);</a:t>
            </a:r>
          </a:p>
          <a:p>
            <a:pPr fontAlgn="base"/>
            <a:r>
              <a:rPr lang="ru-RU" i="1" dirty="0"/>
              <a:t>-</a:t>
            </a:r>
            <a:r>
              <a:rPr lang="ru-RU" b="1" i="1" dirty="0"/>
              <a:t>текущий</a:t>
            </a:r>
            <a:r>
              <a:rPr lang="ru-RU" i="1" dirty="0"/>
              <a:t> </a:t>
            </a:r>
            <a:r>
              <a:rPr lang="ru-RU" dirty="0"/>
              <a:t>(выявляет степень усвоения учебного материала, уровень подготовки к занятиям, заинтересованность);</a:t>
            </a:r>
          </a:p>
          <a:p>
            <a:pPr fontAlgn="base"/>
            <a:r>
              <a:rPr lang="ru-RU" b="1" i="1" dirty="0"/>
              <a:t>-итоговый </a:t>
            </a:r>
            <a:r>
              <a:rPr lang="ru-RU" dirty="0"/>
              <a:t>(выявляет степень достижения результатов, закрепление знаний).</a:t>
            </a:r>
          </a:p>
          <a:p>
            <a:pPr fontAlgn="base"/>
            <a:r>
              <a:rPr lang="ru-RU" b="1" i="1" dirty="0"/>
              <a:t>-прогнозирующий </a:t>
            </a:r>
            <a:r>
              <a:rPr lang="ru-RU" dirty="0"/>
              <a:t>(выявляет процесс получения опережающей информации о перспективах воспитанников).</a:t>
            </a:r>
          </a:p>
          <a:p>
            <a:pPr marL="0" indent="0" fontAlgn="base">
              <a:buNone/>
            </a:pPr>
            <a:r>
              <a:rPr lang="ru-RU" dirty="0"/>
              <a:t>В зависимости от цели:</a:t>
            </a:r>
          </a:p>
          <a:p>
            <a:pPr fontAlgn="base"/>
            <a:r>
              <a:rPr lang="ru-RU" b="1" i="1" dirty="0"/>
              <a:t>-диагностический </a:t>
            </a:r>
            <a:r>
              <a:rPr lang="ru-RU" dirty="0"/>
              <a:t>(выявляет уровень развития у учащихся психического процесса, умений, навыков и т. п.);</a:t>
            </a:r>
          </a:p>
          <a:p>
            <a:pPr fontAlgn="base"/>
            <a:r>
              <a:rPr lang="ru-RU" b="1" i="1" dirty="0"/>
              <a:t>-констатирующий </a:t>
            </a:r>
            <a:r>
              <a:rPr lang="ru-RU" dirty="0"/>
              <a:t>(выявляет факт выполнения задания, наличие каких-либо навыков в форме ответов «да» - «нет» или «+»-«-»); </a:t>
            </a:r>
            <a:r>
              <a:rPr lang="ru-RU" b="1" i="1" dirty="0"/>
              <a:t>-проверяющий </a:t>
            </a:r>
            <a:r>
              <a:rPr lang="ru-RU" dirty="0"/>
              <a:t>(выявляет, как овладели знаниями, умениями, навыками).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4727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7BDAD2-414A-4EEF-ACD4-03896D1AE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Формы контроля ЗУН (от А до Я)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6EEE85-77BD-49F2-B919-3D8736D99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ru-RU" dirty="0"/>
              <a:t>Беседа (опрос-игра)  </a:t>
            </a:r>
          </a:p>
          <a:p>
            <a:pPr fontAlgn="base"/>
            <a:r>
              <a:rPr lang="ru-RU" dirty="0"/>
              <a:t>Выставка.</a:t>
            </a:r>
          </a:p>
          <a:p>
            <a:pPr fontAlgn="base"/>
            <a:r>
              <a:rPr lang="ru-RU" dirty="0"/>
              <a:t>Игры (Пятью пять, Крестики-нолики, Морской бой, Брейн-ринг и др.).</a:t>
            </a:r>
          </a:p>
          <a:p>
            <a:pPr fontAlgn="base"/>
            <a:r>
              <a:rPr lang="ru-RU" dirty="0"/>
              <a:t>Конкурс творческих работ.</a:t>
            </a:r>
          </a:p>
          <a:p>
            <a:pPr fontAlgn="base"/>
            <a:r>
              <a:rPr lang="ru-RU" dirty="0"/>
              <a:t>Кроссворд, чайнворд.</a:t>
            </a:r>
          </a:p>
          <a:p>
            <a:pPr fontAlgn="base"/>
            <a:r>
              <a:rPr lang="ru-RU" dirty="0"/>
              <a:t>Культурные практики.</a:t>
            </a:r>
          </a:p>
          <a:p>
            <a:pPr fontAlgn="base"/>
            <a:r>
              <a:rPr lang="ru-RU" dirty="0"/>
              <a:t>Наблюдение</a:t>
            </a:r>
          </a:p>
          <a:p>
            <a:pPr fontAlgn="base"/>
            <a:r>
              <a:rPr lang="ru-RU" dirty="0"/>
              <a:t>Олимпиада (игра по станциям)</a:t>
            </a:r>
          </a:p>
          <a:p>
            <a:pPr fontAlgn="base"/>
            <a:r>
              <a:rPr lang="ru-RU" dirty="0"/>
              <a:t>Открытые мероприятия</a:t>
            </a:r>
          </a:p>
          <a:p>
            <a:pPr fontAlgn="base"/>
            <a:r>
              <a:rPr lang="ru-RU" dirty="0"/>
              <a:t>Портфолио</a:t>
            </a:r>
          </a:p>
          <a:p>
            <a:pPr fontAlgn="base"/>
            <a:r>
              <a:rPr lang="ru-RU" dirty="0"/>
              <a:t>Продуктивная деятельность</a:t>
            </a:r>
          </a:p>
          <a:p>
            <a:pPr fontAlgn="base"/>
            <a:r>
              <a:rPr lang="ru-RU" dirty="0"/>
              <a:t>Шарады, ребусы и пр.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8276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A2A7F5-7E16-45F7-B2CD-F526D1AFD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Задание: составить учебный план по программе на 1 год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335CA9-928E-4A92-8791-5CBD46B28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Требования:</a:t>
            </a:r>
          </a:p>
          <a:p>
            <a:pPr>
              <a:buAutoNum type="arabicParenR"/>
            </a:pPr>
            <a:r>
              <a:rPr lang="ru-RU" dirty="0"/>
              <a:t>Тематический год «Ближайшее окружение» (Василеостровский район).</a:t>
            </a:r>
          </a:p>
          <a:p>
            <a:pPr>
              <a:buAutoNum type="arabicParenR"/>
            </a:pPr>
            <a:r>
              <a:rPr lang="ru-RU" dirty="0"/>
              <a:t>Расчет: 1 занятие в неделю</a:t>
            </a:r>
          </a:p>
          <a:p>
            <a:pPr>
              <a:buAutoNum type="arabicParenR"/>
            </a:pPr>
            <a:r>
              <a:rPr lang="ru-RU" dirty="0"/>
              <a:t>Количество практики и теории (примерно 50%)</a:t>
            </a:r>
          </a:p>
          <a:p>
            <a:pPr>
              <a:buAutoNum type="arabicParenR"/>
            </a:pPr>
            <a:r>
              <a:rPr lang="ru-RU" dirty="0"/>
              <a:t>Возраст учащихся – по выбору педагога в пределах от 4 до 7 лет.</a:t>
            </a:r>
          </a:p>
          <a:p>
            <a:pPr>
              <a:buAutoNum type="arabicParenR"/>
            </a:pPr>
            <a:r>
              <a:rPr lang="ru-RU" dirty="0"/>
              <a:t>УМК на выбор педагога. </a:t>
            </a:r>
          </a:p>
          <a:p>
            <a:pPr>
              <a:buAutoNum type="arabicParenR"/>
            </a:pPr>
            <a:r>
              <a:rPr lang="ru-RU" dirty="0"/>
              <a:t>Сетка в соответствии с Приложением 3 к Методическим рекомендациям Комитета по образованию.</a:t>
            </a:r>
          </a:p>
        </p:txBody>
      </p:sp>
    </p:spTree>
    <p:extLst>
      <p:ext uri="{BB962C8B-B14F-4D97-AF65-F5344CB8AC3E}">
        <p14:creationId xmlns:p14="http://schemas.microsoft.com/office/powerpoint/2010/main" val="1472397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8091A4-5515-4098-8EF7-EE7F72495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Сетка учебного плана</a:t>
            </a:r>
            <a:br>
              <a:rPr lang="ru-RU" dirty="0"/>
            </a:br>
            <a:r>
              <a:rPr lang="ru-RU" dirty="0"/>
              <a:t>Учебный план ____ года обучения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DE6289C-2BCF-45B5-B37D-AF4E4CE9E2F8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452670"/>
              </p:ext>
            </p:extLst>
          </p:nvPr>
        </p:nvGraphicFramePr>
        <p:xfrm>
          <a:off x="677334" y="2527660"/>
          <a:ext cx="19980197" cy="5449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Worksheet" r:id="rId3" imgW="10751643" imgH="2933661" progId="Excel.Sheet.12">
                  <p:embed/>
                </p:oleObj>
              </mc:Choice>
              <mc:Fallback>
                <p:oleObj name="Worksheet" r:id="rId3" imgW="10751643" imgH="293366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7334" y="2527660"/>
                        <a:ext cx="19980197" cy="54498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4081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6AF81B-6547-46EE-B231-A27637F41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Календарный учебный график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271348-55C5-4E25-AC76-FC12456EC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Дата начала и окончания учебного года.</a:t>
            </a:r>
          </a:p>
          <a:p>
            <a:r>
              <a:rPr lang="ru-RU" dirty="0"/>
              <a:t>Количество учебных недель, дней и часов.</a:t>
            </a:r>
          </a:p>
          <a:p>
            <a:r>
              <a:rPr lang="ru-RU" dirty="0"/>
              <a:t>Режим занятий.</a:t>
            </a:r>
          </a:p>
          <a:p>
            <a:r>
              <a:rPr lang="ru-RU" dirty="0"/>
              <a:t>Форма определена в приложение 4 к методическим рекомендациям.</a:t>
            </a:r>
          </a:p>
          <a:p>
            <a:r>
              <a:rPr lang="ru-RU" dirty="0"/>
              <a:t>Календарный учебный график составляется с учетом проведения в каникулярное время целевых прогулок и экскурсий, «летних лагерей».</a:t>
            </a:r>
          </a:p>
        </p:txBody>
      </p:sp>
    </p:spTree>
    <p:extLst>
      <p:ext uri="{BB962C8B-B14F-4D97-AF65-F5344CB8AC3E}">
        <p14:creationId xmlns:p14="http://schemas.microsoft.com/office/powerpoint/2010/main" val="2323231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A0C002-0785-4AFD-B0D2-19FD5BD60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/>
              <a:t>Разработка программно-методического обеспечения реализации дополнительной общеобразовательной программы (</a:t>
            </a:r>
            <a:r>
              <a:rPr lang="ru-RU" sz="2700" dirty="0" err="1"/>
              <a:t>профстандарт</a:t>
            </a:r>
            <a:r>
              <a:rPr lang="ru-RU" sz="2700" dirty="0"/>
              <a:t> –трудовые действия):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F1F78A-DCA7-477F-8503-5AE5907C5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5C595EF8-8613-4A37-8F44-02093DF008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249598"/>
              </p:ext>
            </p:extLst>
          </p:nvPr>
        </p:nvGraphicFramePr>
        <p:xfrm>
          <a:off x="780500" y="2245831"/>
          <a:ext cx="8596312" cy="375723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596312">
                  <a:extLst>
                    <a:ext uri="{9D8B030D-6E8A-4147-A177-3AD203B41FA5}">
                      <a16:colId xmlns:a16="http://schemas.microsoft.com/office/drawing/2014/main" val="186257841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Разработка дополнительных общеобразовательных программ (программ учебных курсов, дисциплин (модулей) и учебно-методических материалов для их реализации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extLst>
                  <a:ext uri="{0D108BD9-81ED-4DB2-BD59-A6C34878D82A}">
                    <a16:rowId xmlns:a16="http://schemas.microsoft.com/office/drawing/2014/main" val="17100048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Определение педагогических целей и задач, планирование занятий и (или) циклов занятий, направленных на освоение избранного вида деятельности (области дополнительного образования)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extLst>
                  <a:ext uri="{0D108BD9-81ED-4DB2-BD59-A6C34878D82A}">
                    <a16:rowId xmlns:a16="http://schemas.microsoft.com/office/drawing/2014/main" val="38655815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Определение педагогических целей и задач, планирование досуговой деятельности, разработка планов (сценариев) досуговых мероприятий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extLst>
                  <a:ext uri="{0D108BD9-81ED-4DB2-BD59-A6C34878D82A}">
                    <a16:rowId xmlns:a16="http://schemas.microsoft.com/office/drawing/2014/main" val="1593001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Разработка системы оценки достижения планируемых результатов освоения дополнительных общеобразовательных программ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extLst>
                  <a:ext uri="{0D108BD9-81ED-4DB2-BD59-A6C34878D82A}">
                    <a16:rowId xmlns:a16="http://schemas.microsoft.com/office/drawing/2014/main" val="22793325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Ведение документации, обеспечивающей реализацию дополнительной общеобразовательной программы (программы учебного курса, дисциплины (модуля)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extLst>
                  <a:ext uri="{0D108BD9-81ED-4DB2-BD59-A6C34878D82A}">
                    <a16:rowId xmlns:a16="http://schemas.microsoft.com/office/drawing/2014/main" val="1900460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85802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F894F9-DBE8-4F74-8FC4-7993B05E1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Сетка календарного учебного графика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E0097A7-9D07-4609-90ED-878F4BBE8A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3637824"/>
              </p:ext>
            </p:extLst>
          </p:nvPr>
        </p:nvGraphicFramePr>
        <p:xfrm>
          <a:off x="677863" y="2160588"/>
          <a:ext cx="8596314" cy="257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2719">
                  <a:extLst>
                    <a:ext uri="{9D8B030D-6E8A-4147-A177-3AD203B41FA5}">
                      <a16:colId xmlns:a16="http://schemas.microsoft.com/office/drawing/2014/main" val="3858224861"/>
                    </a:ext>
                  </a:extLst>
                </a:gridCol>
                <a:gridCol w="1432719">
                  <a:extLst>
                    <a:ext uri="{9D8B030D-6E8A-4147-A177-3AD203B41FA5}">
                      <a16:colId xmlns:a16="http://schemas.microsoft.com/office/drawing/2014/main" val="3497286393"/>
                    </a:ext>
                  </a:extLst>
                </a:gridCol>
                <a:gridCol w="1432719">
                  <a:extLst>
                    <a:ext uri="{9D8B030D-6E8A-4147-A177-3AD203B41FA5}">
                      <a16:colId xmlns:a16="http://schemas.microsoft.com/office/drawing/2014/main" val="2525737343"/>
                    </a:ext>
                  </a:extLst>
                </a:gridCol>
                <a:gridCol w="1432719">
                  <a:extLst>
                    <a:ext uri="{9D8B030D-6E8A-4147-A177-3AD203B41FA5}">
                      <a16:colId xmlns:a16="http://schemas.microsoft.com/office/drawing/2014/main" val="2173153830"/>
                    </a:ext>
                  </a:extLst>
                </a:gridCol>
                <a:gridCol w="1662241">
                  <a:extLst>
                    <a:ext uri="{9D8B030D-6E8A-4147-A177-3AD203B41FA5}">
                      <a16:colId xmlns:a16="http://schemas.microsoft.com/office/drawing/2014/main" val="3493544514"/>
                    </a:ext>
                  </a:extLst>
                </a:gridCol>
                <a:gridCol w="1203197">
                  <a:extLst>
                    <a:ext uri="{9D8B030D-6E8A-4147-A177-3AD203B41FA5}">
                      <a16:colId xmlns:a16="http://schemas.microsoft.com/office/drawing/2014/main" val="3430624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Год обучения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Дата начала обучения по программе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Дата окончания обучения по программе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Всего учебных недель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Количество учебных часов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Режим занятий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421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382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716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8724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3331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AED62E-E273-468F-A15D-06D3A3C56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0FD493C9-EB45-44BB-A196-E5FAE9D882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194172"/>
              </p:ext>
            </p:extLst>
          </p:nvPr>
        </p:nvGraphicFramePr>
        <p:xfrm>
          <a:off x="602688" y="1270000"/>
          <a:ext cx="10911978" cy="45904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9479">
                  <a:extLst>
                    <a:ext uri="{9D8B030D-6E8A-4147-A177-3AD203B41FA5}">
                      <a16:colId xmlns:a16="http://schemas.microsoft.com/office/drawing/2014/main" val="3615965899"/>
                    </a:ext>
                  </a:extLst>
                </a:gridCol>
                <a:gridCol w="1236524">
                  <a:extLst>
                    <a:ext uri="{9D8B030D-6E8A-4147-A177-3AD203B41FA5}">
                      <a16:colId xmlns:a16="http://schemas.microsoft.com/office/drawing/2014/main" val="2767015771"/>
                    </a:ext>
                  </a:extLst>
                </a:gridCol>
                <a:gridCol w="2063572">
                  <a:extLst>
                    <a:ext uri="{9D8B030D-6E8A-4147-A177-3AD203B41FA5}">
                      <a16:colId xmlns:a16="http://schemas.microsoft.com/office/drawing/2014/main" val="2132436061"/>
                    </a:ext>
                  </a:extLst>
                </a:gridCol>
                <a:gridCol w="1963608">
                  <a:extLst>
                    <a:ext uri="{9D8B030D-6E8A-4147-A177-3AD203B41FA5}">
                      <a16:colId xmlns:a16="http://schemas.microsoft.com/office/drawing/2014/main" val="2135806944"/>
                    </a:ext>
                  </a:extLst>
                </a:gridCol>
                <a:gridCol w="2148660">
                  <a:extLst>
                    <a:ext uri="{9D8B030D-6E8A-4147-A177-3AD203B41FA5}">
                      <a16:colId xmlns:a16="http://schemas.microsoft.com/office/drawing/2014/main" val="1187561431"/>
                    </a:ext>
                  </a:extLst>
                </a:gridCol>
                <a:gridCol w="1470135">
                  <a:extLst>
                    <a:ext uri="{9D8B030D-6E8A-4147-A177-3AD203B41FA5}">
                      <a16:colId xmlns:a16="http://schemas.microsoft.com/office/drawing/2014/main" val="4058554931"/>
                    </a:ext>
                  </a:extLst>
                </a:gridCol>
              </a:tblGrid>
              <a:tr h="2514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Год обучения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Дата начала обучения по программе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Дата окончания обучения по программе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Всего учебных недель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Количество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занятий / часов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Режим занятий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1403726"/>
                  </a:ext>
                </a:extLst>
              </a:tr>
              <a:tr h="1236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 год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01 октября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31 мая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32 /16 часов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 раз в неделю по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25-30 минут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1080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80999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D8E5C6-B256-4DB4-9080-06D158FD2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Рабочая программа ДООП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28C111-90BD-49BB-9FC4-9F7CA2B68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Программное содержание (цель и задачи);</a:t>
            </a:r>
          </a:p>
          <a:p>
            <a:r>
              <a:rPr lang="ru-RU" dirty="0"/>
              <a:t>Ожидаемые результаты;</a:t>
            </a:r>
          </a:p>
          <a:p>
            <a:r>
              <a:rPr lang="ru-RU" dirty="0"/>
              <a:t>Особенности каждого года обучения;</a:t>
            </a:r>
          </a:p>
          <a:p>
            <a:r>
              <a:rPr lang="ru-RU" dirty="0"/>
              <a:t>Календарно-тематическое планирование на каждый год обучения и каждую учебную группу;</a:t>
            </a:r>
          </a:p>
          <a:p>
            <a:r>
              <a:rPr lang="ru-RU" dirty="0"/>
              <a:t>Содержание обучения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21688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24A11E-9B45-4F23-938B-294427345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Требования к уровню освоения программы (методические рекомендации)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05D8114-D049-4EDE-A96B-C263DD8E19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7764801"/>
              </p:ext>
            </p:extLst>
          </p:nvPr>
        </p:nvGraphicFramePr>
        <p:xfrm>
          <a:off x="214605" y="2086015"/>
          <a:ext cx="11625943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5189">
                  <a:extLst>
                    <a:ext uri="{9D8B030D-6E8A-4147-A177-3AD203B41FA5}">
                      <a16:colId xmlns:a16="http://schemas.microsoft.com/office/drawing/2014/main" val="3444789605"/>
                    </a:ext>
                  </a:extLst>
                </a:gridCol>
                <a:gridCol w="2325189">
                  <a:extLst>
                    <a:ext uri="{9D8B030D-6E8A-4147-A177-3AD203B41FA5}">
                      <a16:colId xmlns:a16="http://schemas.microsoft.com/office/drawing/2014/main" val="1359731371"/>
                    </a:ext>
                  </a:extLst>
                </a:gridCol>
                <a:gridCol w="2698327">
                  <a:extLst>
                    <a:ext uri="{9D8B030D-6E8A-4147-A177-3AD203B41FA5}">
                      <a16:colId xmlns:a16="http://schemas.microsoft.com/office/drawing/2014/main" val="3057816826"/>
                    </a:ext>
                  </a:extLst>
                </a:gridCol>
                <a:gridCol w="2258995">
                  <a:extLst>
                    <a:ext uri="{9D8B030D-6E8A-4147-A177-3AD203B41FA5}">
                      <a16:colId xmlns:a16="http://schemas.microsoft.com/office/drawing/2014/main" val="2362962775"/>
                    </a:ext>
                  </a:extLst>
                </a:gridCol>
                <a:gridCol w="2018243">
                  <a:extLst>
                    <a:ext uri="{9D8B030D-6E8A-4147-A177-3AD203B41FA5}">
                      <a16:colId xmlns:a16="http://schemas.microsoft.com/office/drawing/2014/main" val="37623333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Уровень освоения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Срок реализации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Максимальный объем в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Целеполагание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Требования к результативности освоения программы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674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Общекультурный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1-2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До 144 часов (5 часов в неделю – при комплексной программе)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Формирование общей культуры учащихся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Освоение прогнозируемых результатов программы.</a:t>
                      </a:r>
                    </a:p>
                    <a:p>
                      <a:r>
                        <a:rPr lang="ru-RU" dirty="0"/>
                        <a:t>Презентация результатов на уровне образовательной организации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515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92958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24A11E-9B45-4F23-938B-294427345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Требования к уровню освоения программы (методические рекомендации)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05D8114-D049-4EDE-A96B-C263DD8E19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9715812"/>
              </p:ext>
            </p:extLst>
          </p:nvPr>
        </p:nvGraphicFramePr>
        <p:xfrm>
          <a:off x="283028" y="1787436"/>
          <a:ext cx="11625943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5189">
                  <a:extLst>
                    <a:ext uri="{9D8B030D-6E8A-4147-A177-3AD203B41FA5}">
                      <a16:colId xmlns:a16="http://schemas.microsoft.com/office/drawing/2014/main" val="3444789605"/>
                    </a:ext>
                  </a:extLst>
                </a:gridCol>
                <a:gridCol w="2325189">
                  <a:extLst>
                    <a:ext uri="{9D8B030D-6E8A-4147-A177-3AD203B41FA5}">
                      <a16:colId xmlns:a16="http://schemas.microsoft.com/office/drawing/2014/main" val="1359731371"/>
                    </a:ext>
                  </a:extLst>
                </a:gridCol>
                <a:gridCol w="2698327">
                  <a:extLst>
                    <a:ext uri="{9D8B030D-6E8A-4147-A177-3AD203B41FA5}">
                      <a16:colId xmlns:a16="http://schemas.microsoft.com/office/drawing/2014/main" val="3057816826"/>
                    </a:ext>
                  </a:extLst>
                </a:gridCol>
                <a:gridCol w="2258995">
                  <a:extLst>
                    <a:ext uri="{9D8B030D-6E8A-4147-A177-3AD203B41FA5}">
                      <a16:colId xmlns:a16="http://schemas.microsoft.com/office/drawing/2014/main" val="2362962775"/>
                    </a:ext>
                  </a:extLst>
                </a:gridCol>
                <a:gridCol w="2018243">
                  <a:extLst>
                    <a:ext uri="{9D8B030D-6E8A-4147-A177-3AD203B41FA5}">
                      <a16:colId xmlns:a16="http://schemas.microsoft.com/office/drawing/2014/main" val="37623333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Уровень освоения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Срок реализации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Максимальный объем в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Целеполагание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Требования к результативности освоения программы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674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Базовый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2-3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До 288 часов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Создание условий для личностного самоопределения и самореализации, обеспечение процесса социализации и адаптации к жизни в обществе, поддержка детей, проявивших особые способности.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Освоение прогнозируемых результатов программы.</a:t>
                      </a:r>
                    </a:p>
                    <a:p>
                      <a:r>
                        <a:rPr lang="ru-RU" dirty="0"/>
                        <a:t>Презентация результатов на уровне района, города (участие в конкурсах, наличие призеров)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515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0014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7E3B25-F6A8-45FB-B627-458A5C63C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годов обучения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C0949F-037B-4D0B-BF77-97674FC8E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1-й год обучения знакомит дошкольников с базовыми городскими ансамблями и достопримечательностями.</a:t>
            </a:r>
          </a:p>
          <a:p>
            <a:r>
              <a:rPr lang="ru-RU" dirty="0"/>
              <a:t>2-й год обучения помогает дошкольнику посредством культурных практик освоить «городской язык» ближайшего окружения.</a:t>
            </a:r>
          </a:p>
        </p:txBody>
      </p:sp>
    </p:spTree>
    <p:extLst>
      <p:ext uri="{BB962C8B-B14F-4D97-AF65-F5344CB8AC3E}">
        <p14:creationId xmlns:p14="http://schemas.microsoft.com/office/powerpoint/2010/main" val="12663201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69B126-B9E8-4CBE-A9D3-F22AE46F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 обучения в рабочей программе ДООП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36A8AD-027B-41C0-9338-4E1138BB9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918" y="1930400"/>
            <a:ext cx="9843796" cy="4796971"/>
          </a:xfrm>
        </p:spPr>
        <p:txBody>
          <a:bodyPr>
            <a:normAutofit fontScale="62500" lnSpcReduction="20000"/>
          </a:bodyPr>
          <a:lstStyle/>
          <a:p>
            <a:r>
              <a:rPr lang="ru-RU" sz="2500" dirty="0"/>
              <a:t>Описание разделов и тем программы в соответствии с последовательностью заданной учебным планом, включая описание теоретической и практической части.</a:t>
            </a:r>
          </a:p>
          <a:p>
            <a:r>
              <a:rPr lang="ru-RU" sz="2500" dirty="0"/>
              <a:t>Пример: </a:t>
            </a:r>
            <a:r>
              <a:rPr lang="ru-RU" sz="2500" b="1" dirty="0"/>
              <a:t>Мифы и легенды Стрелки Васильевского острова.</a:t>
            </a:r>
            <a:endParaRPr lang="ru-RU" sz="2500" dirty="0"/>
          </a:p>
          <a:p>
            <a:pPr marL="0" indent="0">
              <a:buNone/>
            </a:pPr>
            <a:r>
              <a:rPr lang="ru-RU" sz="2500" dirty="0"/>
              <a:t>Сходство между Стрелкой Васильевского острова и стрелой. Легенды о происхождении названия острова. Местоположение Стрелки Васильевского острова. Скульптура Василия. История о том, каким хотел видеть остров Петр Первый. Стрелка Васильевского острова – порт.  </a:t>
            </a:r>
            <a:r>
              <a:rPr lang="en-US" sz="2500" dirty="0"/>
              <a:t>[…] </a:t>
            </a:r>
            <a:r>
              <a:rPr lang="ru-RU" sz="2500" dirty="0"/>
              <a:t>Легенды Ростральных Колонн. Ростральные колонны – старинные маяки города. Назначение маяка. Треножники на вершинах Ростральных колонн. Легенда о назначении треножника в Древней Греции. Фигуры на рострах Ростральных колонн, их мифы и легенды. Легенды скульптур Ростральных колонн, атрибуты скульптур Ростральных колонн, их символический смысл (лавровый венок, камыш, кувшин с льющейся водой, весло, рог изобилия, якорь, перевязанный канатом груз, нос корабля). Зажигание Ростральных колонн в старину. Современная традиция зажжения факелов Ростральных колонн в праздничные дни.</a:t>
            </a:r>
          </a:p>
          <a:p>
            <a:pPr marL="0" indent="0">
              <a:buNone/>
            </a:pPr>
            <a:r>
              <a:rPr lang="ru-RU" sz="2500" b="1" dirty="0"/>
              <a:t>Сквозные линии содержания: </a:t>
            </a:r>
            <a:r>
              <a:rPr lang="ru-RU" sz="2500" dirty="0"/>
              <a:t>изображения Нептуна, Навигации, Меркурия, Цереры и их атрибутов в Санкт-Петербурге; традиции зажжения факелов в честь торжественных событий (реальные факелы и их изображения на зданиях города); гиппокампы и дельфины в скульптуре Санкт-Петербурга. </a:t>
            </a:r>
          </a:p>
          <a:p>
            <a:pPr marL="0" indent="0">
              <a:buNone/>
            </a:pPr>
            <a:r>
              <a:rPr lang="ru-RU" sz="2500" b="1" dirty="0"/>
              <a:t>Словарная работа:</a:t>
            </a:r>
            <a:r>
              <a:rPr lang="ru-RU" sz="2500" dirty="0"/>
              <a:t> Меркурий, Церера, порт, биржа, таможня, пакгауз, ростра, ростральная колонна, треножник, гиппокамп.</a:t>
            </a:r>
          </a:p>
          <a:p>
            <a:pPr marL="0" indent="0">
              <a:buNone/>
            </a:pPr>
            <a:r>
              <a:rPr lang="ru-RU" sz="25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39012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DBB4B8-633D-48A5-B854-A5BAAC25B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Оценочные и методические материалы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63C06B-0875-4DAF-816D-B4429B7FB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Основные составляющие УМК:</a:t>
            </a:r>
          </a:p>
          <a:p>
            <a:pPr>
              <a:buFontTx/>
              <a:buChar char="-"/>
            </a:pPr>
            <a:r>
              <a:rPr lang="ru-RU" dirty="0"/>
              <a:t>Педагогические методики и технологии;</a:t>
            </a:r>
          </a:p>
          <a:p>
            <a:pPr>
              <a:buFontTx/>
              <a:buChar char="-"/>
            </a:pPr>
            <a:r>
              <a:rPr lang="ru-RU" dirty="0"/>
              <a:t>Дидактические материалы;</a:t>
            </a:r>
          </a:p>
          <a:p>
            <a:pPr>
              <a:buFontTx/>
              <a:buChar char="-"/>
            </a:pPr>
            <a:r>
              <a:rPr lang="ru-RU" dirty="0"/>
              <a:t>Информационные источники, используемые при реализации программы;</a:t>
            </a:r>
          </a:p>
          <a:p>
            <a:pPr>
              <a:buFontTx/>
              <a:buChar char="-"/>
            </a:pPr>
            <a:r>
              <a:rPr lang="ru-RU" dirty="0"/>
              <a:t>Система контроля результативности обучения с описанием форм и средств выявления, фиксации и предъявления результатов обучения, а также их периодичности.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40091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DBB4B8-633D-48A5-B854-A5BAAC25B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Педагогические методики и технологии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28095DD-3ED9-4201-B23F-FF39F4F611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0712467"/>
              </p:ext>
            </p:extLst>
          </p:nvPr>
        </p:nvGraphicFramePr>
        <p:xfrm>
          <a:off x="677863" y="2160588"/>
          <a:ext cx="8596311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437">
                  <a:extLst>
                    <a:ext uri="{9D8B030D-6E8A-4147-A177-3AD203B41FA5}">
                      <a16:colId xmlns:a16="http://schemas.microsoft.com/office/drawing/2014/main" val="48842140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158934932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1761883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Город-сказка, город-быль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Город на ладошке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Первые шаги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045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Одноименная педагогическая  технология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учебная прогулка, образовательное путешествие, наблюдение, эксперимент, </a:t>
                      </a:r>
                      <a:r>
                        <a:rPr lang="ru-RU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фасилитированная</a:t>
                      </a:r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дискуссия, музейно-педагогическое занятие и т.д.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Беседы, чтение детской  художественной литературы, экскурсии, дидактические игры и т.д.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725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79630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E2980F-4703-4EFE-9A93-08F124F76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Информационные источники, используемые при реализации программы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D8C0F78B-D803-447B-9C20-AC49B08375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487512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4965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20B55D-9975-4851-8F87-C04F1EDAB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Нужно ли положение о написании ДОП в ДОУ/ОУ?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E46282-B742-4E42-BE93-30FFAE211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П.7 Методических рекомендаций: порядок создания рабочей программы, ее содержание и структура закрепляются </a:t>
            </a:r>
            <a:r>
              <a:rPr lang="ru-RU" dirty="0">
                <a:solidFill>
                  <a:srgbClr val="0070C0"/>
                </a:solidFill>
              </a:rPr>
              <a:t>локальным нормативным актом </a:t>
            </a:r>
            <a:r>
              <a:rPr lang="ru-RU" dirty="0"/>
              <a:t>образовательной организации</a:t>
            </a:r>
          </a:p>
          <a:p>
            <a:r>
              <a:rPr lang="ru-RU" dirty="0"/>
              <a:t>В тексте программы, лица осваивающие обучение, именуются «УЧАЩИЕСЯ» (п.2.ст.37 273-ФЗ)</a:t>
            </a:r>
          </a:p>
          <a:p>
            <a:r>
              <a:rPr lang="ru-RU" dirty="0"/>
              <a:t>Утверждение программы осуществляется в соответствии с Уставом образовательной организации и </a:t>
            </a:r>
            <a:r>
              <a:rPr lang="ru-RU" dirty="0">
                <a:solidFill>
                  <a:srgbClr val="0070C0"/>
                </a:solidFill>
              </a:rPr>
              <a:t>на основании локального акта образовательной организации</a:t>
            </a:r>
            <a:r>
              <a:rPr lang="ru-RU" dirty="0"/>
              <a:t>, в которой будет реализована программа.</a:t>
            </a:r>
          </a:p>
          <a:p>
            <a:r>
              <a:rPr lang="ru-RU" dirty="0"/>
              <a:t>Обучение по </a:t>
            </a:r>
            <a:r>
              <a:rPr lang="ru-RU" dirty="0">
                <a:solidFill>
                  <a:srgbClr val="0070C0"/>
                </a:solidFill>
              </a:rPr>
              <a:t>индивидуальному учебному плану, в том числе ускоренное обучение</a:t>
            </a:r>
            <a:r>
              <a:rPr lang="ru-RU" dirty="0"/>
              <a:t>, в пределах осваиваемой дополнительной общеобразовательной программы осуществляется в порядке, установленном </a:t>
            </a:r>
            <a:r>
              <a:rPr lang="ru-RU" dirty="0">
                <a:solidFill>
                  <a:srgbClr val="0070C0"/>
                </a:solidFill>
              </a:rPr>
              <a:t>локальными нормативными актами организации</a:t>
            </a:r>
            <a:r>
              <a:rPr lang="ru-RU" dirty="0"/>
              <a:t>, осуществляющей образовательную деятельность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97406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535AC5-CE3B-4DFB-8381-FFE7A8BCF6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/>
              <a:t>Как разработать календарно-тематическое планирование по краеведческому образованию?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4F83FCD-6366-4135-A7AA-867867536E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Лекция 6</a:t>
            </a:r>
          </a:p>
        </p:txBody>
      </p:sp>
    </p:spTree>
    <p:extLst>
      <p:ext uri="{BB962C8B-B14F-4D97-AF65-F5344CB8AC3E}">
        <p14:creationId xmlns:p14="http://schemas.microsoft.com/office/powerpoint/2010/main" val="10817764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FD3AE9-D9CA-482F-9BE2-5C1DCCB02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 Планирование «</a:t>
            </a:r>
            <a:r>
              <a:rPr lang="ru-RU" dirty="0" err="1"/>
              <a:t>Петербурговедения</a:t>
            </a:r>
            <a:r>
              <a:rPr lang="ru-RU" dirty="0"/>
              <a:t>»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070AFD9-4604-4F2D-A929-3612407C550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55374" y="1825624"/>
          <a:ext cx="10598426" cy="49131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D0B3B710-C09E-4EED-96A6-8DCB32BB8BA1}"/>
              </a:ext>
            </a:extLst>
          </p:cNvPr>
          <p:cNvCxnSpPr/>
          <p:nvPr/>
        </p:nvCxnSpPr>
        <p:spPr>
          <a:xfrm flipH="1">
            <a:off x="5645020" y="6214188"/>
            <a:ext cx="36389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44406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EC78F6-287B-4ADB-8CB4-376908C9E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Календарно-тематическое планирование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00E24D-CF1A-45F8-9C2F-BB587C237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Сетка планирования утверждается Положением о календарно-тематическом планировании ОО;</a:t>
            </a:r>
          </a:p>
          <a:p>
            <a:r>
              <a:rPr lang="ru-RU" dirty="0"/>
              <a:t>Работа по программе преимущественно планируется во 2-й половине дня, в совместной деятельности (возможно частично планирование в разделе культурные практики);</a:t>
            </a:r>
          </a:p>
          <a:p>
            <a:r>
              <a:rPr lang="ru-RU" dirty="0"/>
              <a:t>Праздничные мероприятия планируются в соответствии с празднично-событийным календарем.</a:t>
            </a:r>
          </a:p>
        </p:txBody>
      </p:sp>
    </p:spTree>
    <p:extLst>
      <p:ext uri="{BB962C8B-B14F-4D97-AF65-F5344CB8AC3E}">
        <p14:creationId xmlns:p14="http://schemas.microsoft.com/office/powerpoint/2010/main" val="42774139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893529-9AFB-4830-A619-02593A9C7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Описание встречи в календарно-тематическом планировании воспитателя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32A6BD-30DA-46FC-8727-6C4FE65C2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Тема (при необходимости ссылка на конспект).</a:t>
            </a:r>
          </a:p>
          <a:p>
            <a:r>
              <a:rPr lang="ru-RU" dirty="0"/>
              <a:t>Программное содержание (3-4 ведущих задачи, направленных на основные образовательные результаты).</a:t>
            </a:r>
          </a:p>
          <a:p>
            <a:r>
              <a:rPr lang="ru-RU" dirty="0"/>
              <a:t>Краткое содержание работы. Формы работы.</a:t>
            </a:r>
          </a:p>
          <a:p>
            <a:pPr marL="0" indent="0">
              <a:buNone/>
            </a:pPr>
            <a:r>
              <a:rPr lang="ru-RU" dirty="0"/>
              <a:t>Пример:</a:t>
            </a:r>
          </a:p>
          <a:p>
            <a:pPr marL="0" indent="0">
              <a:buNone/>
            </a:pPr>
            <a:r>
              <a:rPr lang="ru-RU" dirty="0"/>
              <a:t>Тема: «Тайна купола Исаакиевского собора» («Город-сказка, город-быль», С…)</a:t>
            </a:r>
          </a:p>
          <a:p>
            <a:pPr lvl="0"/>
            <a:r>
              <a:rPr lang="ru-RU" dirty="0"/>
              <a:t>П.С.: Обогащение представлений детей о символическом значении Исаакиевского собора. Развитие представлений детей о функциональном и символическом значении купола храма. Обогащение словаря: «купол», «Исаакиевский собор». Активизация словаря: «собор», «колокольня».</a:t>
            </a:r>
          </a:p>
          <a:p>
            <a:pPr lvl="0"/>
            <a:r>
              <a:rPr lang="ru-RU" dirty="0"/>
              <a:t>Форма работы: встреча с городом.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07399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9C819C-1222-4197-86FD-5CB8EABB8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Описание встречи в календарном планировании педагога дополнительного образования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A28809-1171-46E0-9978-CF2AD6DF7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Встреча № 1 «Что такое крепость? Тайна имени крепости»</a:t>
            </a:r>
          </a:p>
          <a:p>
            <a:pPr marL="0" indent="0">
              <a:buNone/>
            </a:pPr>
            <a:r>
              <a:rPr lang="ru-RU" dirty="0"/>
              <a:t>Задачи.</a:t>
            </a:r>
          </a:p>
          <a:p>
            <a:pPr marL="0" lvl="0" indent="0">
              <a:buNone/>
            </a:pPr>
            <a:r>
              <a:rPr lang="ru-RU" dirty="0"/>
              <a:t>Создать условия для формирования у детей представления о типе фортификационного сооружения «крепость». </a:t>
            </a:r>
          </a:p>
          <a:p>
            <a:pPr marL="0" lvl="0" indent="0">
              <a:buNone/>
            </a:pPr>
            <a:r>
              <a:rPr lang="ru-RU" dirty="0"/>
              <a:t>Развивать познавательный интерес к изучению архитектурных и исторических достопримечательностей города на примере Петропавловской крепости.</a:t>
            </a:r>
          </a:p>
          <a:p>
            <a:pPr marL="0" lvl="0" indent="0">
              <a:buNone/>
            </a:pPr>
            <a:r>
              <a:rPr lang="ru-RU" dirty="0"/>
              <a:t>Развивать у детей способность детей любоваться Петропавловской крепостью.</a:t>
            </a:r>
          </a:p>
          <a:p>
            <a:pPr marL="0" lvl="0" indent="0">
              <a:buNone/>
            </a:pPr>
            <a:r>
              <a:rPr lang="ru-RU" dirty="0"/>
              <a:t>Развивать умение отвечать на вопросы педагога и доказывать свою точку зрения. Познакомить детей с семантического анализа </a:t>
            </a:r>
            <a:r>
              <a:rPr lang="ru-RU" dirty="0" err="1"/>
              <a:t>двукорневых</a:t>
            </a:r>
            <a:r>
              <a:rPr lang="ru-RU" dirty="0"/>
              <a:t> слов, на примере слова «Петропавловская»</a:t>
            </a:r>
          </a:p>
          <a:p>
            <a:pPr marL="0" lvl="0" indent="0">
              <a:buNone/>
            </a:pPr>
            <a:r>
              <a:rPr lang="ru-RU" dirty="0"/>
              <a:t>Обогащение словаря: «остров», «крепость», «башня», «стена», «Петропавловская».</a:t>
            </a:r>
          </a:p>
          <a:p>
            <a:pPr marL="0" indent="0">
              <a:buNone/>
            </a:pPr>
            <a:r>
              <a:rPr lang="ru-RU" dirty="0"/>
              <a:t>Материал: презентация № 1, конструктор для строительства крепости, материалы для макетирования плана крепости.</a:t>
            </a:r>
          </a:p>
          <a:p>
            <a:pPr marL="0" indent="0">
              <a:buNone/>
            </a:pPr>
            <a:r>
              <a:rPr lang="ru-RU" dirty="0"/>
              <a:t>Конспект: «Город-сказка, город-быль», С. 86 – 88.</a:t>
            </a:r>
          </a:p>
          <a:p>
            <a:pPr marL="0" indent="0">
              <a:buNone/>
            </a:pPr>
            <a:r>
              <a:rPr lang="ru-RU" dirty="0"/>
              <a:t>+ творческое задание для подготовительной группы: придумай сказку «Как зайцы встретили Петра I на Заячьем острове»</a:t>
            </a:r>
          </a:p>
        </p:txBody>
      </p:sp>
    </p:spTree>
    <p:extLst>
      <p:ext uri="{BB962C8B-B14F-4D97-AF65-F5344CB8AC3E}">
        <p14:creationId xmlns:p14="http://schemas.microsoft.com/office/powerpoint/2010/main" val="1627329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DB5B24-37CB-463E-860C-650D326C9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Нужно ли положение о ДОП в ДОУ/ОУ?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08C36C-A05B-46C0-ACAF-31392DFAD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Количество обучающихся в объединении, их возрастные категории, а также продолжительность учебных занятий в объединении зависят от направленности дополнительных общеобразовательных программ и определяются локальным нормативным актом организации, осуществляющей образовательную деятельность.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0902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4A7DFF-D97F-4C06-89C9-0983B016C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Методические рекомендации КО (утверждены распоряжением от 01.03.2017  617-р)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374E50-1A4E-4299-A6D4-BAB44F27B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Учебный план в программе ДООП</a:t>
            </a:r>
          </a:p>
          <a:p>
            <a:pPr marL="0" indent="0">
              <a:buNone/>
            </a:pPr>
            <a:r>
              <a:rPr lang="ru-RU" dirty="0"/>
              <a:t>Учебный план включает в себя название разделов/тем программы.</a:t>
            </a:r>
          </a:p>
          <a:p>
            <a:pPr marL="0" indent="0">
              <a:buNone/>
            </a:pPr>
            <a:r>
              <a:rPr lang="ru-RU" dirty="0"/>
              <a:t>Количество теоретических и практических часов.</a:t>
            </a:r>
          </a:p>
          <a:p>
            <a:pPr marL="0" indent="0">
              <a:buNone/>
            </a:pPr>
            <a:r>
              <a:rPr lang="ru-RU" dirty="0"/>
              <a:t>Формы контроля.</a:t>
            </a:r>
          </a:p>
          <a:p>
            <a:pPr marL="0" indent="0">
              <a:buNone/>
            </a:pPr>
            <a:r>
              <a:rPr lang="ru-RU" dirty="0"/>
              <a:t>При проектировании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комплексной программы </a:t>
            </a:r>
            <a:r>
              <a:rPr lang="ru-RU" dirty="0"/>
              <a:t>необходимо освоить сводный учебный план с указанием дисциплин (программ) и количества часов по каждому году обучения.</a:t>
            </a:r>
          </a:p>
        </p:txBody>
      </p:sp>
    </p:spTree>
    <p:extLst>
      <p:ext uri="{BB962C8B-B14F-4D97-AF65-F5344CB8AC3E}">
        <p14:creationId xmlns:p14="http://schemas.microsoft.com/office/powerpoint/2010/main" val="3043402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91E0A8-528E-4DA2-B7FC-BC77F5867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Петербурговедение в комплексной программе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7DF0C1-2E9D-46C8-BC94-0314AA77B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Модуль «Ступеньки развития» (Пример, ДОУ 41 Центрального района)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DBE0C766-ABD0-4502-BB38-F3A5E527D6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592827"/>
              </p:ext>
            </p:extLst>
          </p:nvPr>
        </p:nvGraphicFramePr>
        <p:xfrm>
          <a:off x="677333" y="2543144"/>
          <a:ext cx="11349825" cy="2094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9965">
                  <a:extLst>
                    <a:ext uri="{9D8B030D-6E8A-4147-A177-3AD203B41FA5}">
                      <a16:colId xmlns:a16="http://schemas.microsoft.com/office/drawing/2014/main" val="1763231173"/>
                    </a:ext>
                  </a:extLst>
                </a:gridCol>
                <a:gridCol w="2269965">
                  <a:extLst>
                    <a:ext uri="{9D8B030D-6E8A-4147-A177-3AD203B41FA5}">
                      <a16:colId xmlns:a16="http://schemas.microsoft.com/office/drawing/2014/main" val="3456541801"/>
                    </a:ext>
                  </a:extLst>
                </a:gridCol>
                <a:gridCol w="2269965">
                  <a:extLst>
                    <a:ext uri="{9D8B030D-6E8A-4147-A177-3AD203B41FA5}">
                      <a16:colId xmlns:a16="http://schemas.microsoft.com/office/drawing/2014/main" val="1207547906"/>
                    </a:ext>
                  </a:extLst>
                </a:gridCol>
                <a:gridCol w="2076650">
                  <a:extLst>
                    <a:ext uri="{9D8B030D-6E8A-4147-A177-3AD203B41FA5}">
                      <a16:colId xmlns:a16="http://schemas.microsoft.com/office/drawing/2014/main" val="605104595"/>
                    </a:ext>
                  </a:extLst>
                </a:gridCol>
                <a:gridCol w="2463280">
                  <a:extLst>
                    <a:ext uri="{9D8B030D-6E8A-4147-A177-3AD203B41FA5}">
                      <a16:colId xmlns:a16="http://schemas.microsoft.com/office/drawing/2014/main" val="881853107"/>
                    </a:ext>
                  </a:extLst>
                </a:gridCol>
              </a:tblGrid>
              <a:tr h="1325956">
                <a:tc>
                  <a:txBody>
                    <a:bodyPr/>
                    <a:lstStyle/>
                    <a:p>
                      <a:r>
                        <a:rPr lang="ru-RU" dirty="0"/>
                        <a:t>Хочу в детский сад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Растишка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АБВГДейка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ГОЛОВАСТиК</a:t>
                      </a:r>
                      <a:r>
                        <a:rPr lang="en-US" dirty="0"/>
                        <a:t>.ru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Петербургские страницы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0030526"/>
                  </a:ext>
                </a:extLst>
              </a:tr>
              <a:tr h="768213">
                <a:tc>
                  <a:txBody>
                    <a:bodyPr/>
                    <a:lstStyle/>
                    <a:p>
                      <a:r>
                        <a:rPr lang="ru-RU" dirty="0"/>
                        <a:t>1-3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2-4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5-6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5-7 </a:t>
                      </a:r>
                      <a:r>
                        <a:rPr lang="ru-RU" dirty="0"/>
                        <a:t>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5-7 лет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221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280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4E2C65-E3F2-46DD-9AB3-CB0815834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Учебный план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09F50D-7316-4B6F-8F62-D9D99DF24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Учебный</a:t>
            </a:r>
            <a:r>
              <a:rPr lang="ru-RU" dirty="0"/>
              <a:t> </a:t>
            </a:r>
            <a:r>
              <a:rPr lang="ru-RU" b="1" dirty="0"/>
              <a:t>план</a:t>
            </a:r>
            <a:r>
              <a:rPr lang="ru-RU" dirty="0"/>
              <a:t> — нормативный документ, определяющий состав </a:t>
            </a:r>
            <a:r>
              <a:rPr lang="ru-RU" b="1" dirty="0"/>
              <a:t>учебных </a:t>
            </a:r>
            <a:r>
              <a:rPr lang="ru-RU" dirty="0"/>
              <a:t>предметов, изучаемых в данном </a:t>
            </a:r>
            <a:r>
              <a:rPr lang="ru-RU" b="1" dirty="0"/>
              <a:t>учебном</a:t>
            </a:r>
            <a:r>
              <a:rPr lang="ru-RU" dirty="0"/>
              <a:t> заведении, их распределение по годам обучения, недельное и годовое количество времени, отводимого на каждый </a:t>
            </a:r>
            <a:r>
              <a:rPr lang="ru-RU" b="1" dirty="0"/>
              <a:t>учебный</a:t>
            </a:r>
            <a:r>
              <a:rPr lang="ru-RU" dirty="0"/>
              <a:t> предмет, и в связи с этим структуру </a:t>
            </a:r>
            <a:r>
              <a:rPr lang="ru-RU" b="1" dirty="0"/>
              <a:t>учебного</a:t>
            </a:r>
            <a:r>
              <a:rPr lang="ru-RU" dirty="0"/>
              <a:t> года.</a:t>
            </a:r>
          </a:p>
          <a:p>
            <a:r>
              <a:rPr lang="ru-RU" dirty="0"/>
              <a:t>Учебный план по предмету (дисциплине) определяет состав модулей и тем в них, количество часов, которое необходимо потратить на их изучение, общую структуру учебного года.</a:t>
            </a:r>
          </a:p>
        </p:txBody>
      </p:sp>
    </p:spTree>
    <p:extLst>
      <p:ext uri="{BB962C8B-B14F-4D97-AF65-F5344CB8AC3E}">
        <p14:creationId xmlns:p14="http://schemas.microsoft.com/office/powerpoint/2010/main" val="3020613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F5B898-D847-45CF-9686-0C3F6EEC4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Объем и сроки освоения программы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4B60784-DA8A-4DC8-B08A-8FC6799A019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15821" y="3007117"/>
          <a:ext cx="9088016" cy="1188720"/>
        </p:xfrm>
        <a:graphic>
          <a:graphicData uri="http://schemas.openxmlformats.org/drawingml/2006/table">
            <a:tbl>
              <a:tblPr/>
              <a:tblGrid>
                <a:gridCol w="3032449">
                  <a:extLst>
                    <a:ext uri="{9D8B030D-6E8A-4147-A177-3AD203B41FA5}">
                      <a16:colId xmlns:a16="http://schemas.microsoft.com/office/drawing/2014/main" val="4087463290"/>
                    </a:ext>
                  </a:extLst>
                </a:gridCol>
                <a:gridCol w="2147567">
                  <a:extLst>
                    <a:ext uri="{9D8B030D-6E8A-4147-A177-3AD203B41FA5}">
                      <a16:colId xmlns:a16="http://schemas.microsoft.com/office/drawing/2014/main" val="2032639925"/>
                    </a:ext>
                  </a:extLst>
                </a:gridCol>
                <a:gridCol w="3908000">
                  <a:extLst>
                    <a:ext uri="{9D8B030D-6E8A-4147-A177-3AD203B41FA5}">
                      <a16:colId xmlns:a16="http://schemas.microsoft.com/office/drawing/2014/main" val="37801959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effectLst/>
                        </a:rPr>
                        <a:t>Туристско-краеведческая</a:t>
                      </a:r>
                    </a:p>
                  </a:txBody>
                  <a:tcPr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2-4; 1-2 похода или занятия на</a:t>
                      </a:r>
                    </a:p>
                    <a:p>
                      <a:pPr algn="ctr"/>
                      <a:r>
                        <a:rPr lang="ru-RU" dirty="0">
                          <a:effectLst/>
                        </a:rPr>
                        <a:t>местности в месяц</a:t>
                      </a:r>
                    </a:p>
                  </a:txBody>
                  <a:tcPr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effectLst/>
                        </a:rPr>
                        <a:t>2-4 по 45 мин;</a:t>
                      </a:r>
                    </a:p>
                    <a:p>
                      <a:pPr algn="l"/>
                      <a:r>
                        <a:rPr lang="ru-RU" dirty="0">
                          <a:effectLst/>
                        </a:rPr>
                        <a:t>занятия на местности или поход - до 8 часов;</a:t>
                      </a:r>
                    </a:p>
                  </a:txBody>
                  <a:tcPr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349386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AB769FCD-F6C8-4A24-A2AE-8AEA451FF4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447583"/>
              </p:ext>
            </p:extLst>
          </p:nvPr>
        </p:nvGraphicFramePr>
        <p:xfrm>
          <a:off x="625151" y="4195837"/>
          <a:ext cx="9069355" cy="914400"/>
        </p:xfrm>
        <a:graphic>
          <a:graphicData uri="http://schemas.openxmlformats.org/drawingml/2006/table">
            <a:tbl>
              <a:tblPr/>
              <a:tblGrid>
                <a:gridCol w="3023118">
                  <a:extLst>
                    <a:ext uri="{9D8B030D-6E8A-4147-A177-3AD203B41FA5}">
                      <a16:colId xmlns:a16="http://schemas.microsoft.com/office/drawing/2014/main" val="4270908228"/>
                    </a:ext>
                  </a:extLst>
                </a:gridCol>
                <a:gridCol w="2146041">
                  <a:extLst>
                    <a:ext uri="{9D8B030D-6E8A-4147-A177-3AD203B41FA5}">
                      <a16:colId xmlns:a16="http://schemas.microsoft.com/office/drawing/2014/main" val="1059861513"/>
                    </a:ext>
                  </a:extLst>
                </a:gridCol>
                <a:gridCol w="3900196">
                  <a:extLst>
                    <a:ext uri="{9D8B030D-6E8A-4147-A177-3AD203B41FA5}">
                      <a16:colId xmlns:a16="http://schemas.microsoft.com/office/drawing/2014/main" val="639930126"/>
                    </a:ext>
                  </a:extLst>
                </a:gridCol>
              </a:tblGrid>
              <a:tr h="690896">
                <a:tc>
                  <a:txBody>
                    <a:bodyPr/>
                    <a:lstStyle/>
                    <a:p>
                      <a:pPr algn="l"/>
                      <a:br>
                        <a:rPr lang="ru-RU" dirty="0">
                          <a:effectLst/>
                        </a:rPr>
                      </a:br>
                      <a:r>
                        <a:rPr lang="ru-RU" dirty="0">
                          <a:effectLst/>
                        </a:rPr>
                        <a:t>Культурологическая (нет в приказе)</a:t>
                      </a:r>
                    </a:p>
                  </a:txBody>
                  <a:tcPr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1-2</a:t>
                      </a:r>
                    </a:p>
                  </a:txBody>
                  <a:tcPr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effectLst/>
                        </a:rPr>
                        <a:t>1-2 по 45 мин.</a:t>
                      </a:r>
                    </a:p>
                  </a:txBody>
                  <a:tcPr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03769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8F60B22-211E-4E1D-9500-89AEF0FD5EA8}"/>
              </a:ext>
            </a:extLst>
          </p:cNvPr>
          <p:cNvSpPr txBox="1"/>
          <p:nvPr/>
        </p:nvSpPr>
        <p:spPr>
          <a:xfrm>
            <a:off x="677334" y="1539551"/>
            <a:ext cx="89331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Постановление Главного государственного санитарного врача РФ от 4 июля 2014 г. N 41</a:t>
            </a:r>
            <a:br>
              <a:rPr lang="ru-RU" dirty="0"/>
            </a:br>
            <a:r>
              <a:rPr lang="ru-RU" dirty="0"/>
              <a:t>"Об утверждении СанПиН 2.4.4.3172-14 "Санитарно-эпидемиологические требования к устройству, содержанию и организации режима работы образовательных организаций дополнительного образования детей"</a:t>
            </a:r>
          </a:p>
        </p:txBody>
      </p:sp>
    </p:spTree>
    <p:extLst>
      <p:ext uri="{BB962C8B-B14F-4D97-AF65-F5344CB8AC3E}">
        <p14:creationId xmlns:p14="http://schemas.microsoft.com/office/powerpoint/2010/main" val="1714557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ED5104-C595-47AF-A141-904742EB9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60" y="609600"/>
            <a:ext cx="9709364" cy="1320800"/>
          </a:xfrm>
        </p:spPr>
        <p:txBody>
          <a:bodyPr/>
          <a:lstStyle/>
          <a:p>
            <a:r>
              <a:rPr lang="ru-RU" dirty="0"/>
              <a:t>Учебный план из расчета 1 года обучения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297D4DF-BD7B-4AA2-A374-622B320EEB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3851821"/>
              </p:ext>
            </p:extLst>
          </p:nvPr>
        </p:nvGraphicFramePr>
        <p:xfrm>
          <a:off x="597160" y="1343609"/>
          <a:ext cx="11355355" cy="53677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7120">
                  <a:extLst>
                    <a:ext uri="{9D8B030D-6E8A-4147-A177-3AD203B41FA5}">
                      <a16:colId xmlns:a16="http://schemas.microsoft.com/office/drawing/2014/main" val="565860052"/>
                    </a:ext>
                  </a:extLst>
                </a:gridCol>
                <a:gridCol w="4666327">
                  <a:extLst>
                    <a:ext uri="{9D8B030D-6E8A-4147-A177-3AD203B41FA5}">
                      <a16:colId xmlns:a16="http://schemas.microsoft.com/office/drawing/2014/main" val="2812336449"/>
                    </a:ext>
                  </a:extLst>
                </a:gridCol>
                <a:gridCol w="1051444">
                  <a:extLst>
                    <a:ext uri="{9D8B030D-6E8A-4147-A177-3AD203B41FA5}">
                      <a16:colId xmlns:a16="http://schemas.microsoft.com/office/drawing/2014/main" val="4077683040"/>
                    </a:ext>
                  </a:extLst>
                </a:gridCol>
                <a:gridCol w="1252659">
                  <a:extLst>
                    <a:ext uri="{9D8B030D-6E8A-4147-A177-3AD203B41FA5}">
                      <a16:colId xmlns:a16="http://schemas.microsoft.com/office/drawing/2014/main" val="2243699976"/>
                    </a:ext>
                  </a:extLst>
                </a:gridCol>
                <a:gridCol w="1252659">
                  <a:extLst>
                    <a:ext uri="{9D8B030D-6E8A-4147-A177-3AD203B41FA5}">
                      <a16:colId xmlns:a16="http://schemas.microsoft.com/office/drawing/2014/main" val="2084532540"/>
                    </a:ext>
                  </a:extLst>
                </a:gridCol>
                <a:gridCol w="2725146">
                  <a:extLst>
                    <a:ext uri="{9D8B030D-6E8A-4147-A177-3AD203B41FA5}">
                      <a16:colId xmlns:a16="http://schemas.microsoft.com/office/drawing/2014/main" val="3063424840"/>
                    </a:ext>
                  </a:extLst>
                </a:gridCol>
              </a:tblGrid>
              <a:tr h="214420">
                <a:tc rowSpan="2">
                  <a:txBody>
                    <a:bodyPr/>
                    <a:lstStyle/>
                    <a:p>
                      <a:pPr marR="457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№</a:t>
                      </a:r>
                    </a:p>
                    <a:p>
                      <a:pPr marR="457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п/п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Наименование  разделов и тем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Количество  часов/минут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Форма контроля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extLst>
                  <a:ext uri="{0D108BD9-81ED-4DB2-BD59-A6C34878D82A}">
                    <a16:rowId xmlns:a16="http://schemas.microsoft.com/office/drawing/2014/main" val="4013493752"/>
                  </a:ext>
                </a:extLst>
              </a:tr>
              <a:tr h="1997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всего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теория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практика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2526181"/>
                  </a:ext>
                </a:extLst>
              </a:tr>
              <a:tr h="400252">
                <a:tc>
                  <a:txBody>
                    <a:bodyPr/>
                    <a:lstStyle/>
                    <a:p>
                      <a:pPr marR="457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Диагностическая встреча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0,5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Диагностика по программе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extLst>
                  <a:ext uri="{0D108BD9-81ED-4DB2-BD59-A6C34878D82A}">
                    <a16:rowId xmlns:a16="http://schemas.microsoft.com/office/drawing/2014/main" val="4205147470"/>
                  </a:ext>
                </a:extLst>
              </a:tr>
              <a:tr h="606913">
                <a:tc>
                  <a:txBody>
                    <a:bodyPr/>
                    <a:lstStyle/>
                    <a:p>
                      <a:pPr marR="457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Тема «Сказки и были Петропавловской крепости»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 /180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1,5 /90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1,5 / 90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опрос – игра, продуктивная деятельность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extLst>
                  <a:ext uri="{0D108BD9-81ED-4DB2-BD59-A6C34878D82A}">
                    <a16:rowId xmlns:a16="http://schemas.microsoft.com/office/drawing/2014/main" val="2278864820"/>
                  </a:ext>
                </a:extLst>
              </a:tr>
              <a:tr h="606913">
                <a:tc>
                  <a:txBody>
                    <a:bodyPr/>
                    <a:lstStyle/>
                    <a:p>
                      <a:pPr marR="457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Тема «Сказки и были Адмиралтейства»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 / 240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2/120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 / 120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опрос – игра, продуктивная деятельность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extLst>
                  <a:ext uri="{0D108BD9-81ED-4DB2-BD59-A6C34878D82A}">
                    <a16:rowId xmlns:a16="http://schemas.microsoft.com/office/drawing/2014/main" val="3338256899"/>
                  </a:ext>
                </a:extLst>
              </a:tr>
              <a:tr h="813572">
                <a:tc>
                  <a:txBody>
                    <a:bodyPr/>
                    <a:lstStyle/>
                    <a:p>
                      <a:pPr marR="457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Тема «Грифоны, сфинксы, обитатели водной стихии, сказочные животные и птицы в нашем городе»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3/ 180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1,5 / 90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1,5 / 90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опрос – игра, продуктивная деятельность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extLst>
                  <a:ext uri="{0D108BD9-81ED-4DB2-BD59-A6C34878D82A}">
                    <a16:rowId xmlns:a16="http://schemas.microsoft.com/office/drawing/2014/main" val="255991655"/>
                  </a:ext>
                </a:extLst>
              </a:tr>
              <a:tr h="606913">
                <a:tc>
                  <a:txBody>
                    <a:bodyPr/>
                    <a:lstStyle/>
                    <a:p>
                      <a:pPr marR="457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Тема «Мифы и легенды главных соборов города (Исаакиевский и Казанский соборы)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3/180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1,5 / 90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1,5 /90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опрос – игра, продуктивная деятельность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extLst>
                  <a:ext uri="{0D108BD9-81ED-4DB2-BD59-A6C34878D82A}">
                    <a16:rowId xmlns:a16="http://schemas.microsoft.com/office/drawing/2014/main" val="754792879"/>
                  </a:ext>
                </a:extLst>
              </a:tr>
              <a:tr h="606913">
                <a:tc>
                  <a:txBody>
                    <a:bodyPr/>
                    <a:lstStyle/>
                    <a:p>
                      <a:pPr marR="457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Тема «Мифы и легенды Зимнего дворца и Дворцовой площади»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1,5/90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 /60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0,5 / 30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опрос – игра, продуктивная деятельность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extLst>
                  <a:ext uri="{0D108BD9-81ED-4DB2-BD59-A6C34878D82A}">
                    <a16:rowId xmlns:a16="http://schemas.microsoft.com/office/drawing/2014/main" val="4246016814"/>
                  </a:ext>
                </a:extLst>
              </a:tr>
              <a:tr h="606913">
                <a:tc>
                  <a:txBody>
                    <a:bodyPr/>
                    <a:lstStyle/>
                    <a:p>
                      <a:pPr marR="457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Тематическое праздничное событие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0,5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Открытое мероприятие для родителей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extLst>
                  <a:ext uri="{0D108BD9-81ED-4DB2-BD59-A6C34878D82A}">
                    <a16:rowId xmlns:a16="http://schemas.microsoft.com/office/drawing/2014/main" val="3150203905"/>
                  </a:ext>
                </a:extLst>
              </a:tr>
              <a:tr h="400252">
                <a:tc>
                  <a:txBody>
                    <a:bodyPr/>
                    <a:lstStyle/>
                    <a:p>
                      <a:pPr marR="457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Диагностическая встреча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0,5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Диагностика по программе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extLst>
                  <a:ext uri="{0D108BD9-81ED-4DB2-BD59-A6C34878D82A}">
                    <a16:rowId xmlns:a16="http://schemas.microsoft.com/office/drawing/2014/main" val="284859906"/>
                  </a:ext>
                </a:extLst>
              </a:tr>
              <a:tr h="199703">
                <a:tc>
                  <a:txBody>
                    <a:bodyPr/>
                    <a:lstStyle/>
                    <a:p>
                      <a:pPr marR="457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Итого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16,5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7,5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49" marR="54349" marT="0" marB="0"/>
                </a:tc>
                <a:extLst>
                  <a:ext uri="{0D108BD9-81ED-4DB2-BD59-A6C34878D82A}">
                    <a16:rowId xmlns:a16="http://schemas.microsoft.com/office/drawing/2014/main" val="3635040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978547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276</TotalTime>
  <Words>1727</Words>
  <Application>Microsoft Office PowerPoint</Application>
  <PresentationFormat>Широкоэкранный</PresentationFormat>
  <Paragraphs>303</Paragraphs>
  <Slides>34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0" baseType="lpstr">
      <vt:lpstr>Arial</vt:lpstr>
      <vt:lpstr>Calibri</vt:lpstr>
      <vt:lpstr>Trebuchet MS</vt:lpstr>
      <vt:lpstr>Wingdings 3</vt:lpstr>
      <vt:lpstr>Аспект</vt:lpstr>
      <vt:lpstr>Worksheet</vt:lpstr>
      <vt:lpstr>Как написать рабочую программу и учебный план по краеведческому образованию? </vt:lpstr>
      <vt:lpstr>Разработка программно-методического обеспечения реализации дополнительной общеобразовательной программы (профстандарт –трудовые действия): </vt:lpstr>
      <vt:lpstr>Нужно ли положение о написании ДОП в ДОУ/ОУ?</vt:lpstr>
      <vt:lpstr>Нужно ли положение о ДОП в ДОУ/ОУ?</vt:lpstr>
      <vt:lpstr>Методические рекомендации КО (утверждены распоряжением от 01.03.2017  617-р)</vt:lpstr>
      <vt:lpstr>Петербурговедение в комплексной программе</vt:lpstr>
      <vt:lpstr>Учебный план</vt:lpstr>
      <vt:lpstr>Объем и сроки освоения программы</vt:lpstr>
      <vt:lpstr>Учебный план из расчета 1 года обучения</vt:lpstr>
      <vt:lpstr>Учебный план комплексной программы</vt:lpstr>
      <vt:lpstr>Формы контроля</vt:lpstr>
      <vt:lpstr>Формы контроля</vt:lpstr>
      <vt:lpstr>Формы контроля</vt:lpstr>
      <vt:lpstr>Формы контроля (алгоритм)</vt:lpstr>
      <vt:lpstr>Формы контроля </vt:lpstr>
      <vt:lpstr>Формы контроля ЗУН (от А до Я)</vt:lpstr>
      <vt:lpstr>Задание: составить учебный план по программе на 1 год</vt:lpstr>
      <vt:lpstr>Сетка учебного плана Учебный план ____ года обучения</vt:lpstr>
      <vt:lpstr>Календарный учебный график</vt:lpstr>
      <vt:lpstr>Сетка календарного учебного графика</vt:lpstr>
      <vt:lpstr>Пример</vt:lpstr>
      <vt:lpstr>Рабочая программа ДООП</vt:lpstr>
      <vt:lpstr>Требования к уровню освоения программы (методические рекомендации)</vt:lpstr>
      <vt:lpstr>Требования к уровню освоения программы (методические рекомендации)</vt:lpstr>
      <vt:lpstr>Особенности годов обучения</vt:lpstr>
      <vt:lpstr>Содержание обучения в рабочей программе ДООП</vt:lpstr>
      <vt:lpstr>Оценочные и методические материалы</vt:lpstr>
      <vt:lpstr>Педагогические методики и технологии</vt:lpstr>
      <vt:lpstr>Информационные источники, используемые при реализации программы</vt:lpstr>
      <vt:lpstr>Как разработать календарно-тематическое планирование по краеведческому образованию? </vt:lpstr>
      <vt:lpstr> Планирование «Петербурговедения»</vt:lpstr>
      <vt:lpstr>Календарно-тематическое планирование</vt:lpstr>
      <vt:lpstr>Описание встречи в календарно-тематическом планировании воспитателя</vt:lpstr>
      <vt:lpstr>Описание встречи в календарном планировании педагога дополнительного образования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написать рабочую программу и учебный план по краеведческому образованию? </dc:title>
  <dc:creator>ekl</dc:creator>
  <cp:lastModifiedBy>ekl</cp:lastModifiedBy>
  <cp:revision>28</cp:revision>
  <dcterms:created xsi:type="dcterms:W3CDTF">2019-06-09T08:53:31Z</dcterms:created>
  <dcterms:modified xsi:type="dcterms:W3CDTF">2019-06-12T14:22:49Z</dcterms:modified>
</cp:coreProperties>
</file>