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8" r:id="rId3"/>
    <p:sldId id="269" r:id="rId4"/>
    <p:sldId id="274" r:id="rId5"/>
    <p:sldId id="270" r:id="rId6"/>
    <p:sldId id="257" r:id="rId7"/>
    <p:sldId id="272" r:id="rId8"/>
    <p:sldId id="273" r:id="rId9"/>
    <p:sldId id="271" r:id="rId10"/>
    <p:sldId id="258" r:id="rId11"/>
    <p:sldId id="262" r:id="rId12"/>
    <p:sldId id="267" r:id="rId13"/>
    <p:sldId id="259" r:id="rId14"/>
    <p:sldId id="260" r:id="rId15"/>
    <p:sldId id="261" r:id="rId16"/>
    <p:sldId id="266" r:id="rId17"/>
    <p:sldId id="263" r:id="rId18"/>
    <p:sldId id="277" r:id="rId19"/>
    <p:sldId id="264" r:id="rId20"/>
    <p:sldId id="265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301B7-1860-4018-9D04-00DFA97B2326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6B80C-9771-4394-8FF7-9257D12DD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0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6B80C-9771-4394-8FF7-9257D12DDA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2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348880"/>
            <a:ext cx="4458071" cy="4104457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Санкт – Петербург - город мостов,</a:t>
            </a:r>
          </a:p>
          <a:p>
            <a:r>
              <a:rPr lang="ru-RU" sz="2000" dirty="0" smtClean="0"/>
              <a:t>К небу летящих святых куполов,</a:t>
            </a:r>
          </a:p>
          <a:p>
            <a:r>
              <a:rPr lang="ru-RU" sz="2000" dirty="0" smtClean="0"/>
              <a:t>Город омытый балтийской волной,</a:t>
            </a:r>
          </a:p>
          <a:p>
            <a:r>
              <a:rPr lang="ru-RU" sz="2000" dirty="0" smtClean="0"/>
              <a:t>Город любимый, город родной.</a:t>
            </a:r>
            <a:endParaRPr lang="ru-RU" sz="20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/>
              <a:t>Составили: </a:t>
            </a:r>
            <a:r>
              <a:rPr lang="ru-RU" sz="1500" dirty="0" smtClean="0"/>
              <a:t>педагог дополнительного образования </a:t>
            </a:r>
            <a:r>
              <a:rPr lang="ru-RU" sz="1500" dirty="0" err="1" smtClean="0"/>
              <a:t>Приорова</a:t>
            </a:r>
            <a:r>
              <a:rPr lang="ru-RU" sz="1500" dirty="0" smtClean="0"/>
              <a:t> Н.А</a:t>
            </a:r>
            <a:r>
              <a:rPr lang="ru-RU" sz="1500" dirty="0" smtClean="0"/>
              <a:t>.,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/>
              <a:t>в</a:t>
            </a:r>
            <a:r>
              <a:rPr lang="ru-RU" sz="1500" dirty="0" smtClean="0"/>
              <a:t>оспитатель </a:t>
            </a:r>
            <a:r>
              <a:rPr lang="ru-RU" sz="1500" dirty="0" err="1" smtClean="0"/>
              <a:t>Мамченкова</a:t>
            </a:r>
            <a:r>
              <a:rPr lang="ru-RU" sz="1500" dirty="0" smtClean="0"/>
              <a:t> Т.Е.</a:t>
            </a:r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1700809"/>
            <a:ext cx="7597396" cy="1944216"/>
          </a:xfrm>
        </p:spPr>
        <p:txBody>
          <a:bodyPr/>
          <a:lstStyle/>
          <a:p>
            <a:pPr marL="182880" indent="0">
              <a:buNone/>
            </a:pPr>
            <a:r>
              <a:rPr lang="ru-RU" sz="2800" i="1" dirty="0" smtClean="0"/>
              <a:t>Проект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400" i="1" dirty="0" smtClean="0"/>
              <a:t>Пешеходная   экскурсия 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>«Остров свой хочу я знать!»</a:t>
            </a:r>
            <a:endParaRPr lang="ru-RU" sz="2000" i="1" dirty="0"/>
          </a:p>
        </p:txBody>
      </p:sp>
      <p:pic>
        <p:nvPicPr>
          <p:cNvPr id="6" name="Рисунок 5" descr="C:\Users\Машенька\Desktop\115476536_large_RSRRRR_RRSRSRSSR_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7"/>
            <a:ext cx="5616624" cy="165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Машенька\Desktop\f942b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65104"/>
            <a:ext cx="2880319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1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576064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sz="8000" dirty="0" smtClean="0"/>
              <a:t>                                            </a:t>
            </a:r>
          </a:p>
          <a:p>
            <a:pPr marL="45720" indent="0" algn="ctr">
              <a:buNone/>
            </a:pPr>
            <a:r>
              <a:rPr lang="ru-RU" sz="8000" dirty="0" smtClean="0"/>
              <a:t>	</a:t>
            </a: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Игровой настрой перед выходом на прогулку:</a:t>
            </a:r>
          </a:p>
          <a:p>
            <a:pPr marL="45720" indent="0">
              <a:buNone/>
            </a:pPr>
            <a:r>
              <a:rPr lang="ru-RU" sz="4300" dirty="0" smtClean="0"/>
              <a:t>                                                                                                      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7200" dirty="0" smtClean="0"/>
              <a:t>Родители берут на себя роль экскурсантов.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7200" dirty="0" smtClean="0"/>
              <a:t>Дети </a:t>
            </a:r>
            <a:r>
              <a:rPr lang="ru-RU" sz="7200" dirty="0"/>
              <a:t>делятся на группы  </a:t>
            </a:r>
            <a:r>
              <a:rPr lang="ru-RU" sz="7200" dirty="0" smtClean="0"/>
              <a:t>экскурсоводов для ведения экскурсии по очереди согласно маршруту.                                      </a:t>
            </a:r>
          </a:p>
          <a:p>
            <a:pPr marL="45720" indent="0" algn="just">
              <a:buNone/>
            </a:pPr>
            <a:endParaRPr lang="ru-RU" sz="7200" dirty="0" smtClean="0"/>
          </a:p>
          <a:p>
            <a:pPr marL="45720" indent="0" algn="just">
              <a:buNone/>
            </a:pPr>
            <a:r>
              <a:rPr lang="ru-RU" sz="7200" dirty="0" smtClean="0"/>
              <a:t>Экскурсоводы (</a:t>
            </a:r>
            <a:r>
              <a:rPr lang="ru-RU" sz="7200" i="1" dirty="0" smtClean="0"/>
              <a:t>на </a:t>
            </a:r>
            <a:r>
              <a:rPr lang="ru-RU" sz="7200" i="1" dirty="0"/>
              <a:t>каждом </a:t>
            </a:r>
            <a:r>
              <a:rPr lang="ru-RU" sz="7200" i="1" dirty="0" err="1"/>
              <a:t>бейджики</a:t>
            </a:r>
            <a:r>
              <a:rPr lang="ru-RU" sz="7200" i="1" dirty="0"/>
              <a:t> с </a:t>
            </a:r>
            <a:r>
              <a:rPr lang="ru-RU" sz="7200" i="1" dirty="0" smtClean="0"/>
              <a:t>видом </a:t>
            </a:r>
            <a:r>
              <a:rPr lang="ru-RU" sz="7200" i="1" dirty="0"/>
              <a:t>достопримечательностей</a:t>
            </a:r>
            <a:r>
              <a:rPr lang="ru-RU" sz="7200" dirty="0" smtClean="0"/>
              <a:t>):</a:t>
            </a:r>
          </a:p>
          <a:p>
            <a:pPr marL="45720" indent="0" algn="just">
              <a:buNone/>
            </a:pPr>
            <a:endParaRPr lang="ru-RU" sz="7200" dirty="0"/>
          </a:p>
          <a:p>
            <a:pPr marL="45720" indent="0" algn="just">
              <a:buNone/>
            </a:pPr>
            <a:r>
              <a:rPr lang="ru-RU" sz="7200" dirty="0" smtClean="0"/>
              <a:t>                                                                         «Мы живем на самом,  самом</a:t>
            </a:r>
          </a:p>
          <a:p>
            <a:pPr marL="45720" indent="0" algn="just">
              <a:buNone/>
            </a:pPr>
            <a:r>
              <a:rPr lang="ru-RU" sz="7200" dirty="0" smtClean="0"/>
              <a:t>	                                                                     Острове большом.</a:t>
            </a:r>
          </a:p>
          <a:p>
            <a:pPr marL="45720" indent="0" algn="just">
              <a:buNone/>
            </a:pPr>
            <a:r>
              <a:rPr lang="ru-RU" sz="7200" dirty="0" smtClean="0"/>
              <a:t>	                                                              На Васильевском красивом</a:t>
            </a:r>
          </a:p>
          <a:p>
            <a:pPr marL="45720" indent="0" algn="just">
              <a:buNone/>
            </a:pPr>
            <a:r>
              <a:rPr lang="ru-RU" sz="7200" dirty="0" smtClean="0"/>
              <a:t>                                                                                  Острове живем.</a:t>
            </a:r>
          </a:p>
          <a:p>
            <a:pPr marL="45720" indent="0" algn="just">
              <a:buNone/>
            </a:pPr>
            <a:r>
              <a:rPr lang="ru-RU" sz="7200" dirty="0" smtClean="0"/>
              <a:t>                                                                          Раз, два, три, четыре, пять!</a:t>
            </a:r>
          </a:p>
          <a:p>
            <a:pPr marL="45720" indent="0" algn="just">
              <a:buNone/>
            </a:pPr>
            <a:r>
              <a:rPr lang="ru-RU" sz="7200" dirty="0" smtClean="0"/>
              <a:t>	                                                                Вместе мы идем гулять.</a:t>
            </a:r>
          </a:p>
          <a:p>
            <a:pPr marL="45720" indent="0" algn="just">
              <a:buNone/>
            </a:pPr>
            <a:r>
              <a:rPr lang="ru-RU" sz="7200" dirty="0" smtClean="0"/>
              <a:t>	                                                             Раз, два, три, четыре, пять!</a:t>
            </a:r>
          </a:p>
          <a:p>
            <a:pPr marL="45720" indent="0" algn="just">
              <a:buNone/>
            </a:pPr>
            <a:r>
              <a:rPr lang="ru-RU" sz="7200" dirty="0" smtClean="0"/>
              <a:t>	                                                            Остров свой хотим мы знать!»</a:t>
            </a:r>
          </a:p>
          <a:p>
            <a:pPr marL="45720" indent="0" algn="just">
              <a:buNone/>
            </a:pPr>
            <a:r>
              <a:rPr lang="ru-RU" sz="7200" dirty="0" smtClean="0"/>
              <a:t>                                                                  </a:t>
            </a:r>
            <a:endParaRPr lang="ru-RU" sz="7200" dirty="0"/>
          </a:p>
          <a:p>
            <a:pPr marL="45720" indent="0">
              <a:buNone/>
            </a:pPr>
            <a:r>
              <a:rPr lang="ru-RU" sz="4300" dirty="0"/>
              <a:t>	</a:t>
            </a:r>
          </a:p>
          <a:p>
            <a:endParaRPr lang="ru-RU" dirty="0"/>
          </a:p>
        </p:txBody>
      </p:sp>
      <p:pic>
        <p:nvPicPr>
          <p:cNvPr id="1026" name="Picture 2" descr="C:\Users\Машенька\Desktop\Питер\431906fe301c79267fc4022e4fd890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43924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5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608542"/>
            <a:ext cx="4326493" cy="1908698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 smtClean="0">
                <a:effectLst/>
              </a:rPr>
              <a:t>Приблизительные вопросы экскурсантов: 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- Какие </a:t>
            </a:r>
            <a:r>
              <a:rPr lang="ru-RU" sz="1400" dirty="0">
                <a:effectLst/>
              </a:rPr>
              <a:t>еще суда ходят по Неве?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Почему </a:t>
            </a:r>
            <a:r>
              <a:rPr lang="ru-RU" sz="1400" dirty="0">
                <a:effectLst/>
              </a:rPr>
              <a:t>Санкт - Петербург называют </a:t>
            </a:r>
            <a:r>
              <a:rPr lang="ru-RU" sz="1400" dirty="0" smtClean="0">
                <a:effectLst/>
              </a:rPr>
              <a:t>город-порт</a:t>
            </a:r>
            <a:r>
              <a:rPr lang="ru-RU" sz="1400" dirty="0">
                <a:effectLst/>
              </a:rPr>
              <a:t>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Какие порты есть в СПб?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Что </a:t>
            </a:r>
            <a:r>
              <a:rPr lang="ru-RU" sz="1400" dirty="0">
                <a:effectLst/>
              </a:rPr>
              <a:t>такое порт?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Где </a:t>
            </a:r>
            <a:r>
              <a:rPr lang="ru-RU" sz="1400" dirty="0">
                <a:effectLst/>
              </a:rPr>
              <a:t>был первый порт в СПб</a:t>
            </a:r>
            <a:r>
              <a:rPr lang="ru-RU" sz="1400" dirty="0" smtClean="0">
                <a:effectLst/>
              </a:rPr>
              <a:t>?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- Какие есть стихи про питерский кораблик?</a:t>
            </a:r>
            <a:endParaRPr lang="ru-RU" sz="1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9180" y="731520"/>
            <a:ext cx="3510732" cy="284149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000" dirty="0" smtClean="0"/>
              <a:t>Экскурсовод:</a:t>
            </a:r>
          </a:p>
          <a:p>
            <a:pPr marL="45720" indent="0">
              <a:buNone/>
            </a:pPr>
            <a:endParaRPr lang="ru-RU" sz="1800" dirty="0" smtClean="0"/>
          </a:p>
          <a:p>
            <a:pPr marL="45720" indent="0" algn="ctr">
              <a:buNone/>
            </a:pPr>
            <a:r>
              <a:rPr lang="ru-RU" sz="1900" dirty="0" smtClean="0"/>
              <a:t>«Рядом </a:t>
            </a:r>
            <a:r>
              <a:rPr lang="ru-RU" sz="1900" dirty="0"/>
              <a:t>плещется </a:t>
            </a:r>
            <a:r>
              <a:rPr lang="ru-RU" sz="1900" dirty="0" smtClean="0"/>
              <a:t>Нева,</a:t>
            </a:r>
            <a:endParaRPr lang="ru-RU" sz="1900" dirty="0"/>
          </a:p>
          <a:p>
            <a:pPr marL="45720" indent="0" algn="ctr">
              <a:buNone/>
            </a:pPr>
            <a:r>
              <a:rPr lang="ru-RU" sz="1900" dirty="0" smtClean="0"/>
              <a:t>Вместе </a:t>
            </a:r>
            <a:r>
              <a:rPr lang="ru-RU" sz="1900" dirty="0"/>
              <a:t>мы пришли сюда.</a:t>
            </a:r>
          </a:p>
          <a:p>
            <a:pPr marL="45720" indent="0" algn="ctr">
              <a:buNone/>
            </a:pPr>
            <a:r>
              <a:rPr lang="ru-RU" sz="1900" dirty="0" smtClean="0"/>
              <a:t>Здесь </a:t>
            </a:r>
            <a:r>
              <a:rPr lang="ru-RU" sz="1900" dirty="0"/>
              <a:t>у набережной Шмидта</a:t>
            </a:r>
          </a:p>
          <a:p>
            <a:pPr marL="45720" indent="0" algn="ctr">
              <a:buNone/>
            </a:pPr>
            <a:r>
              <a:rPr lang="ru-RU" sz="1900" dirty="0" smtClean="0"/>
              <a:t>Серебристый </a:t>
            </a:r>
            <a:r>
              <a:rPr lang="ru-RU" sz="1900" dirty="0"/>
              <a:t>сухогруз</a:t>
            </a:r>
          </a:p>
          <a:p>
            <a:pPr marL="45720" indent="0" algn="ctr">
              <a:buNone/>
            </a:pPr>
            <a:r>
              <a:rPr lang="ru-RU" sz="1900" dirty="0"/>
              <a:t>И огромный белый лайнер</a:t>
            </a:r>
          </a:p>
          <a:p>
            <a:pPr marL="45720" indent="0" algn="ctr">
              <a:buNone/>
            </a:pPr>
            <a:r>
              <a:rPr lang="ru-RU" sz="1900" dirty="0"/>
              <a:t>Он туристов нам </a:t>
            </a:r>
            <a:r>
              <a:rPr lang="ru-RU" sz="1900" dirty="0" smtClean="0"/>
              <a:t>привез».</a:t>
            </a:r>
            <a:endParaRPr lang="ru-RU" sz="1900" dirty="0"/>
          </a:p>
          <a:p>
            <a:endParaRPr lang="ru-RU" dirty="0"/>
          </a:p>
        </p:txBody>
      </p:sp>
      <p:pic>
        <p:nvPicPr>
          <p:cNvPr id="2050" name="Picture 2" descr="C:\Users\Машенька\Desktop\параходы на шмидта\pola-sevastiana-naberezhn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104456" cy="277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шенька\Desktop\параходы на шмидта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0" y="3933056"/>
            <a:ext cx="3936767" cy="25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шенька\Desktop\параходы на шмидта\627b8655e4a09dfcf98d07d109fafaa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096344" cy="20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260648"/>
            <a:ext cx="388843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Виды судов  у причалов набережной Лейтенанта Шмидта</a:t>
            </a:r>
            <a:endParaRPr lang="ru-RU" sz="1800" dirty="0"/>
          </a:p>
        </p:txBody>
      </p:sp>
      <p:pic>
        <p:nvPicPr>
          <p:cNvPr id="2050" name="Picture 2" descr="C:\Users\Машенька\Desktop\параходы на шмидта\7824856c89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25" y="4012233"/>
            <a:ext cx="4033898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шенька\Desktop\параходы на шмидта\53807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2" y="1099267"/>
            <a:ext cx="3902075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шенька\Desktop\параходы на шмидта\Sedov na naberezhoi leitinanta Shmidta_ Foto E_Sorokoletovo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2" y="4221088"/>
            <a:ext cx="4297040" cy="21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шенька\Desktop\параходы на шмидта\0_b2c09_b8779419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8712"/>
            <a:ext cx="4057136" cy="21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шенька\Desktop\параходы на шмидта\portov-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61" y="2399738"/>
            <a:ext cx="4268422" cy="230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6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645024"/>
            <a:ext cx="4536504" cy="2376264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Приблизительные вопросы экскурсантов: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- Зачем </a:t>
            </a:r>
            <a:r>
              <a:rPr lang="ru-RU" sz="1400" dirty="0">
                <a:effectLst/>
              </a:rPr>
              <a:t>строят мосты?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Где </a:t>
            </a:r>
            <a:r>
              <a:rPr lang="ru-RU" sz="1400" dirty="0">
                <a:effectLst/>
              </a:rPr>
              <a:t>был первый мост в СПб?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 -Где </a:t>
            </a:r>
            <a:r>
              <a:rPr lang="ru-RU" sz="1400" dirty="0">
                <a:effectLst/>
              </a:rPr>
              <a:t>был первый мост с Васильевского острова?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Благовещенский </a:t>
            </a:r>
            <a:r>
              <a:rPr lang="ru-RU" sz="1400" dirty="0">
                <a:effectLst/>
              </a:rPr>
              <a:t>мост так всегда назывался?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Какой </a:t>
            </a:r>
            <a:r>
              <a:rPr lang="ru-RU" sz="1400" dirty="0">
                <a:effectLst/>
              </a:rPr>
              <a:t>мост находится рядом с </a:t>
            </a:r>
            <a:r>
              <a:rPr lang="ru-RU" sz="1400" dirty="0" smtClean="0">
                <a:effectLst/>
              </a:rPr>
              <a:t>Благовещенским </a:t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> </a:t>
            </a:r>
            <a:r>
              <a:rPr lang="ru-RU" sz="1400" dirty="0" smtClean="0">
                <a:effectLst/>
              </a:rPr>
              <a:t> мостом</a:t>
            </a:r>
            <a:r>
              <a:rPr lang="ru-RU" sz="1400" dirty="0">
                <a:effectLst/>
              </a:rPr>
              <a:t>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Нам </a:t>
            </a:r>
            <a:r>
              <a:rPr lang="ru-RU" sz="1400" dirty="0">
                <a:effectLst/>
              </a:rPr>
              <a:t>нужны новые мосты в СПб?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Есть </a:t>
            </a:r>
            <a:r>
              <a:rPr lang="ru-RU" sz="1400" dirty="0">
                <a:effectLst/>
              </a:rPr>
              <a:t>ли стихи про питерские мосты?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1026" name="Picture 2" descr="C:\Users\Машенька\Desktop\Питер\kJjzzj9neo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4" y="4146531"/>
            <a:ext cx="3563887" cy="21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шенька\Desktop\Питер\2230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816424" cy="308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>
              <a:buNone/>
            </a:pPr>
            <a:r>
              <a:rPr lang="ru-RU" dirty="0"/>
              <a:t>Экскурсоводы:</a:t>
            </a:r>
          </a:p>
          <a:p>
            <a:pPr marL="45720" indent="0">
              <a:buNone/>
            </a:pPr>
            <a:r>
              <a:rPr lang="ru-RU" dirty="0"/>
              <a:t>          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«</a:t>
            </a:r>
            <a:r>
              <a:rPr lang="ru-RU" dirty="0"/>
              <a:t>Раз, два, три, четыре, пять!</a:t>
            </a:r>
          </a:p>
          <a:p>
            <a:pPr marL="45720" indent="0">
              <a:buNone/>
            </a:pPr>
            <a:r>
              <a:rPr lang="ru-RU" dirty="0" smtClean="0"/>
              <a:t>Вместе </a:t>
            </a:r>
            <a:r>
              <a:rPr lang="ru-RU" dirty="0"/>
              <a:t>мы идем гулять.</a:t>
            </a:r>
          </a:p>
          <a:p>
            <a:pPr marL="45720" indent="0">
              <a:buNone/>
            </a:pPr>
            <a:r>
              <a:rPr lang="ru-RU" dirty="0" smtClean="0"/>
              <a:t>Раз</a:t>
            </a:r>
            <a:r>
              <a:rPr lang="ru-RU" dirty="0"/>
              <a:t>, два, три, четыре, пять!</a:t>
            </a:r>
          </a:p>
          <a:p>
            <a:pPr marL="45720" indent="0">
              <a:buNone/>
            </a:pPr>
            <a:r>
              <a:rPr lang="ru-RU" dirty="0" smtClean="0"/>
              <a:t>Остров </a:t>
            </a:r>
            <a:r>
              <a:rPr lang="ru-RU" dirty="0"/>
              <a:t>свой хотим мы знать!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 smtClean="0"/>
              <a:t>Как </a:t>
            </a:r>
            <a:r>
              <a:rPr lang="ru-RU" dirty="0"/>
              <a:t>красиво распахнулся</a:t>
            </a:r>
          </a:p>
          <a:p>
            <a:pPr marL="45720" indent="0">
              <a:buNone/>
            </a:pPr>
            <a:r>
              <a:rPr lang="ru-RU" dirty="0" smtClean="0"/>
              <a:t>Благовещенский </a:t>
            </a:r>
            <a:r>
              <a:rPr lang="ru-RU" dirty="0"/>
              <a:t>наш мост</a:t>
            </a:r>
          </a:p>
          <a:p>
            <a:pPr marL="45720" indent="0">
              <a:buNone/>
            </a:pPr>
            <a:r>
              <a:rPr lang="ru-RU" dirty="0" smtClean="0"/>
              <a:t>Словно </a:t>
            </a:r>
            <a:r>
              <a:rPr lang="ru-RU" dirty="0"/>
              <a:t>он чуть-чуть нагнулся</a:t>
            </a:r>
          </a:p>
          <a:p>
            <a:pPr marL="45720" indent="0">
              <a:buNone/>
            </a:pPr>
            <a:r>
              <a:rPr lang="ru-RU" dirty="0" smtClean="0"/>
              <a:t>Словно </a:t>
            </a:r>
            <a:r>
              <a:rPr lang="ru-RU" dirty="0"/>
              <a:t>хочет нам сказать: </a:t>
            </a:r>
          </a:p>
          <a:p>
            <a:pPr marL="45720" indent="0">
              <a:buNone/>
            </a:pPr>
            <a:r>
              <a:rPr lang="ru-RU" dirty="0" smtClean="0"/>
              <a:t>«</a:t>
            </a:r>
            <a:r>
              <a:rPr lang="ru-RU" dirty="0"/>
              <a:t>Посмотрите, как я вырос</a:t>
            </a:r>
          </a:p>
          <a:p>
            <a:pPr marL="45720" indent="0">
              <a:buNone/>
            </a:pPr>
            <a:r>
              <a:rPr lang="ru-RU" dirty="0" smtClean="0"/>
              <a:t>Заходите </a:t>
            </a:r>
            <a:r>
              <a:rPr lang="ru-RU" dirty="0"/>
              <a:t>погулять».</a:t>
            </a:r>
          </a:p>
        </p:txBody>
      </p:sp>
    </p:spTree>
    <p:extLst>
      <p:ext uri="{BB962C8B-B14F-4D97-AF65-F5344CB8AC3E}">
        <p14:creationId xmlns:p14="http://schemas.microsoft.com/office/powerpoint/2010/main" val="11865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839" y="5013176"/>
            <a:ext cx="3960440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 smtClean="0">
                <a:effectLst/>
              </a:rPr>
              <a:t>Приблизительные вопросы экскурсантов: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- Какое  полное  имя </a:t>
            </a:r>
            <a:r>
              <a:rPr lang="ru-RU" sz="1400" dirty="0" err="1" smtClean="0">
                <a:effectLst/>
              </a:rPr>
              <a:t>Трезини</a:t>
            </a:r>
            <a:r>
              <a:rPr lang="ru-RU" sz="1400" dirty="0" smtClean="0">
                <a:effectLst/>
              </a:rPr>
              <a:t>?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-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>
                <a:effectLst/>
              </a:rPr>
              <a:t>Из какой страны </a:t>
            </a:r>
            <a:r>
              <a:rPr lang="ru-RU" sz="1400" dirty="0" smtClean="0">
                <a:effectLst/>
              </a:rPr>
              <a:t> он </a:t>
            </a:r>
            <a:r>
              <a:rPr lang="ru-RU" sz="1400" dirty="0">
                <a:effectLst/>
              </a:rPr>
              <a:t>приехал?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Кто он </a:t>
            </a:r>
            <a:r>
              <a:rPr lang="ru-RU" sz="1400" dirty="0">
                <a:effectLst/>
              </a:rPr>
              <a:t>по профессии?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Почем у эта площадь носит его имя?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2" descr="C:\Users\Машенька\Desktop\Питер\460616.138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76" y="214189"/>
            <a:ext cx="2032757" cy="19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Машенька\Desktop\Питер\img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1" y="3713356"/>
            <a:ext cx="4104456" cy="299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483" y="214189"/>
            <a:ext cx="43585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000" dirty="0"/>
              <a:t>Экскурсоводы: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«Раз</a:t>
            </a:r>
            <a:r>
              <a:rPr lang="ru-RU" dirty="0"/>
              <a:t>, два, три, четыре,  пять!</a:t>
            </a:r>
          </a:p>
          <a:p>
            <a:pPr marL="45720" indent="0">
              <a:buNone/>
            </a:pPr>
            <a:r>
              <a:rPr lang="ru-RU" dirty="0" smtClean="0"/>
              <a:t>Вместе </a:t>
            </a:r>
            <a:r>
              <a:rPr lang="ru-RU" dirty="0"/>
              <a:t>мы идем гулять.</a:t>
            </a:r>
          </a:p>
          <a:p>
            <a:pPr marL="45720" indent="0">
              <a:buNone/>
            </a:pPr>
            <a:r>
              <a:rPr lang="ru-RU" dirty="0" smtClean="0"/>
              <a:t>Раз</a:t>
            </a:r>
            <a:r>
              <a:rPr lang="ru-RU" dirty="0"/>
              <a:t>, два, три, четыре, пять!</a:t>
            </a:r>
          </a:p>
          <a:p>
            <a:pPr marL="45720" indent="0">
              <a:buNone/>
            </a:pPr>
            <a:r>
              <a:rPr lang="ru-RU" dirty="0" smtClean="0"/>
              <a:t>Остров </a:t>
            </a:r>
            <a:r>
              <a:rPr lang="ru-RU" dirty="0"/>
              <a:t>свой хотим мы знать!</a:t>
            </a:r>
          </a:p>
          <a:p>
            <a:pPr marL="45720" indent="0">
              <a:buNone/>
            </a:pPr>
            <a:r>
              <a:rPr lang="ru-RU" dirty="0"/>
              <a:t>А на площади </a:t>
            </a:r>
            <a:r>
              <a:rPr lang="ru-RU" dirty="0" err="1"/>
              <a:t>Трезини</a:t>
            </a:r>
            <a:r>
              <a:rPr lang="ru-RU" dirty="0"/>
              <a:t> </a:t>
            </a:r>
          </a:p>
          <a:p>
            <a:pPr marL="45720" indent="0">
              <a:buNone/>
            </a:pPr>
            <a:r>
              <a:rPr lang="ru-RU" dirty="0"/>
              <a:t>Нас встречает сам </a:t>
            </a:r>
            <a:r>
              <a:rPr lang="ru-RU" dirty="0" err="1"/>
              <a:t>Трезини</a:t>
            </a:r>
            <a:r>
              <a:rPr lang="ru-RU" dirty="0"/>
              <a:t>!</a:t>
            </a:r>
          </a:p>
          <a:p>
            <a:pPr marL="45720" indent="0">
              <a:buNone/>
            </a:pPr>
            <a:r>
              <a:rPr lang="ru-RU" dirty="0"/>
              <a:t>Он смотрит улыбаясь</a:t>
            </a:r>
          </a:p>
          <a:p>
            <a:pPr marL="45720" indent="0">
              <a:buNone/>
            </a:pPr>
            <a:r>
              <a:rPr lang="ru-RU" dirty="0"/>
              <a:t>На мост и на Неву</a:t>
            </a:r>
          </a:p>
          <a:p>
            <a:pPr marL="45720" indent="0">
              <a:buNone/>
            </a:pPr>
            <a:r>
              <a:rPr lang="ru-RU" dirty="0"/>
              <a:t>И кажется, что город наш</a:t>
            </a:r>
          </a:p>
          <a:p>
            <a:pPr marL="45720" indent="0">
              <a:buNone/>
            </a:pPr>
            <a:r>
              <a:rPr lang="ru-RU" dirty="0"/>
              <a:t>Так нравится ему</a:t>
            </a:r>
            <a:r>
              <a:rPr lang="ru-RU" dirty="0" smtClean="0"/>
              <a:t>.»</a:t>
            </a:r>
            <a:endParaRPr lang="ru-RU" dirty="0"/>
          </a:p>
        </p:txBody>
      </p:sp>
      <p:pic>
        <p:nvPicPr>
          <p:cNvPr id="1026" name="Picture 2" descr="C:\Users\Машенька\Desktop\Питер\130718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60" y="2204864"/>
            <a:ext cx="4032448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06" y="3933056"/>
            <a:ext cx="3456384" cy="1944216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 smtClean="0">
                <a:effectLst/>
              </a:rPr>
              <a:t>Приблизительные </a:t>
            </a:r>
            <a:r>
              <a:rPr lang="ru-RU" sz="1400" dirty="0">
                <a:effectLst/>
              </a:rPr>
              <a:t>вопросы </a:t>
            </a:r>
            <a:r>
              <a:rPr lang="ru-RU" sz="1400" dirty="0" smtClean="0">
                <a:effectLst/>
              </a:rPr>
              <a:t>экскурсантов: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Кто </a:t>
            </a:r>
            <a:r>
              <a:rPr lang="ru-RU" sz="1400" dirty="0">
                <a:effectLst/>
              </a:rPr>
              <a:t>по профессии </a:t>
            </a:r>
            <a:r>
              <a:rPr lang="ru-RU" sz="1400" dirty="0" err="1">
                <a:effectLst/>
              </a:rPr>
              <a:t>Кокоринов</a:t>
            </a:r>
            <a:r>
              <a:rPr lang="ru-RU" sz="1400" dirty="0">
                <a:effectLst/>
              </a:rPr>
              <a:t> и Де </a:t>
            </a:r>
            <a:r>
              <a:rPr lang="ru-RU" sz="1400" dirty="0" smtClean="0">
                <a:effectLst/>
              </a:rPr>
              <a:t> </a:t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> 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 err="1" smtClean="0">
                <a:effectLst/>
              </a:rPr>
              <a:t>Ламот</a:t>
            </a:r>
            <a:r>
              <a:rPr lang="ru-RU" sz="1400" dirty="0">
                <a:effectLst/>
              </a:rPr>
              <a:t>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-Почему </a:t>
            </a:r>
            <a:r>
              <a:rPr lang="ru-RU" sz="1400" dirty="0">
                <a:effectLst/>
              </a:rPr>
              <a:t>это здание называется 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> </a:t>
            </a:r>
            <a:r>
              <a:rPr lang="ru-RU" sz="1400" dirty="0" smtClean="0">
                <a:effectLst/>
              </a:rPr>
              <a:t> Академия </a:t>
            </a:r>
            <a:r>
              <a:rPr lang="ru-RU" sz="1400" dirty="0">
                <a:effectLst/>
              </a:rPr>
              <a:t>художеств</a:t>
            </a:r>
            <a:r>
              <a:rPr lang="ru-RU" sz="1400" dirty="0" smtClean="0">
                <a:effectLst/>
              </a:rPr>
              <a:t>?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-Чья фигура находится на крыше  </a:t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> </a:t>
            </a:r>
            <a:r>
              <a:rPr lang="ru-RU" sz="1400" dirty="0" smtClean="0">
                <a:effectLst/>
              </a:rPr>
              <a:t> Академии ?</a:t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> 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1026" name="Picture 2" descr="C:\Users\Машенька\Desktop\Питер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94" y="3645024"/>
            <a:ext cx="480426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шенька\Desktop\Питер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90" y="419179"/>
            <a:ext cx="48675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19179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dirty="0"/>
              <a:t>Экскурсоводы: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«Раз</a:t>
            </a:r>
            <a:r>
              <a:rPr lang="ru-RU" dirty="0"/>
              <a:t>, два, три, четыре, пять!  Вместе мы идем гулять</a:t>
            </a:r>
          </a:p>
          <a:p>
            <a:pPr marL="45720" indent="0">
              <a:buNone/>
            </a:pPr>
            <a:r>
              <a:rPr lang="ru-RU" dirty="0"/>
              <a:t>Остров свой хотим мы </a:t>
            </a:r>
            <a:r>
              <a:rPr lang="ru-RU" dirty="0" smtClean="0"/>
              <a:t>знать.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Что за здание перед нами</a:t>
            </a:r>
          </a:p>
          <a:p>
            <a:pPr marL="45720" indent="0">
              <a:buNone/>
            </a:pPr>
            <a:r>
              <a:rPr lang="ru-RU" dirty="0"/>
              <a:t>И дошкольник даст </a:t>
            </a:r>
            <a:r>
              <a:rPr lang="ru-RU" dirty="0" smtClean="0"/>
              <a:t>ответ,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Академия художеств –</a:t>
            </a:r>
          </a:p>
          <a:p>
            <a:pPr marL="45720" indent="0">
              <a:buNone/>
            </a:pPr>
            <a:r>
              <a:rPr lang="ru-RU" dirty="0"/>
              <a:t>Всем знакомый силуэт.</a:t>
            </a:r>
          </a:p>
          <a:p>
            <a:pPr marL="45720" indent="0">
              <a:buNone/>
            </a:pPr>
            <a:r>
              <a:rPr lang="ru-RU" dirty="0"/>
              <a:t>Сам </a:t>
            </a:r>
            <a:r>
              <a:rPr lang="ru-RU" dirty="0" err="1"/>
              <a:t>Кокоринов</a:t>
            </a:r>
            <a:r>
              <a:rPr lang="ru-RU" dirty="0"/>
              <a:t> придумал</a:t>
            </a:r>
          </a:p>
          <a:p>
            <a:pPr marL="45720" indent="0">
              <a:buNone/>
            </a:pPr>
            <a:r>
              <a:rPr lang="ru-RU" dirty="0"/>
              <a:t>С </a:t>
            </a:r>
            <a:r>
              <a:rPr lang="ru-RU" dirty="0" err="1"/>
              <a:t>Деламотом</a:t>
            </a:r>
            <a:r>
              <a:rPr lang="ru-RU" dirty="0"/>
              <a:t> сей проект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3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861048"/>
            <a:ext cx="3384376" cy="1944216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Приблизительные вопросы </a:t>
            </a:r>
            <a:r>
              <a:rPr lang="ru-RU" sz="1400" dirty="0" smtClean="0">
                <a:effectLst/>
              </a:rPr>
              <a:t>экскурсантов: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Из какой страны привезли </a:t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> </a:t>
            </a:r>
            <a:r>
              <a:rPr lang="ru-RU" sz="1400" dirty="0" smtClean="0">
                <a:effectLst/>
              </a:rPr>
              <a:t> сфинксов?</a:t>
            </a:r>
            <a:r>
              <a:rPr lang="ru-RU" sz="1400" dirty="0">
                <a:effectLst/>
              </a:rPr>
              <a:t> 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>-</a:t>
            </a:r>
            <a:r>
              <a:rPr lang="ru-RU" sz="1400" dirty="0" smtClean="0">
                <a:effectLst/>
              </a:rPr>
              <a:t> Чем </a:t>
            </a:r>
            <a:r>
              <a:rPr lang="ru-RU" sz="1400" dirty="0">
                <a:effectLst/>
              </a:rPr>
              <a:t>грифоны </a:t>
            </a:r>
            <a:r>
              <a:rPr lang="ru-RU" sz="1400" dirty="0" smtClean="0">
                <a:effectLst/>
              </a:rPr>
              <a:t> отличаются </a:t>
            </a:r>
            <a:r>
              <a:rPr lang="ru-RU" sz="1400" dirty="0">
                <a:effectLst/>
              </a:rPr>
              <a:t>от 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> </a:t>
            </a:r>
            <a:r>
              <a:rPr lang="ru-RU" sz="1400" dirty="0" smtClean="0">
                <a:effectLst/>
              </a:rPr>
              <a:t> сфинксов</a:t>
            </a:r>
            <a:r>
              <a:rPr lang="ru-RU" sz="1400" dirty="0">
                <a:effectLst/>
              </a:rPr>
              <a:t>?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3888432" cy="226543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sz="2800" dirty="0"/>
              <a:t>Экскурсоводы: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          «</a:t>
            </a:r>
            <a:r>
              <a:rPr lang="ru-RU" sz="2300" dirty="0" smtClean="0"/>
              <a:t>А </a:t>
            </a:r>
            <a:r>
              <a:rPr lang="ru-RU" sz="2300" dirty="0"/>
              <a:t>у набережной рядом </a:t>
            </a:r>
          </a:p>
          <a:p>
            <a:pPr marL="4572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     Сфинксы </a:t>
            </a:r>
            <a:r>
              <a:rPr lang="ru-RU" sz="2300" dirty="0"/>
              <a:t>древние лежат,</a:t>
            </a:r>
          </a:p>
          <a:p>
            <a:pPr marL="4572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     И </a:t>
            </a:r>
            <a:r>
              <a:rPr lang="ru-RU" sz="2300" dirty="0" err="1"/>
              <a:t>грифончики</a:t>
            </a:r>
            <a:r>
              <a:rPr lang="ru-RU" sz="2300" dirty="0"/>
              <a:t> чуть ниже</a:t>
            </a:r>
          </a:p>
          <a:p>
            <a:pPr marL="4572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     Очень </a:t>
            </a:r>
            <a:r>
              <a:rPr lang="ru-RU" sz="2300" dirty="0"/>
              <a:t>милые сидят</a:t>
            </a:r>
            <a:r>
              <a:rPr lang="ru-RU" sz="2300" dirty="0" smtClean="0"/>
              <a:t>.»</a:t>
            </a:r>
            <a:endParaRPr lang="ru-RU" sz="2300" dirty="0"/>
          </a:p>
          <a:p>
            <a:endParaRPr lang="ru-RU" dirty="0"/>
          </a:p>
        </p:txBody>
      </p:sp>
      <p:pic>
        <p:nvPicPr>
          <p:cNvPr id="1026" name="Picture 2" descr="C:\Users\Машенька\Desktop\Питер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9685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шенька\Desktop\Питер\QXPQWZFZK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85" y="908720"/>
            <a:ext cx="4248472" cy="27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5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Машенька\Desktop\Питер\KSP_012942_00007_1_t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0749"/>
            <a:ext cx="4206309" cy="253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5047052"/>
            <a:ext cx="3960440" cy="1557244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 smtClean="0">
                <a:effectLst/>
              </a:rPr>
              <a:t>Приблизительные </a:t>
            </a:r>
            <a:r>
              <a:rPr lang="ru-RU" sz="1400" dirty="0">
                <a:effectLst/>
              </a:rPr>
              <a:t>вопросы </a:t>
            </a:r>
            <a:r>
              <a:rPr lang="ru-RU" sz="1400" dirty="0" smtClean="0">
                <a:effectLst/>
              </a:rPr>
              <a:t>экскурсантов: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Почему </a:t>
            </a:r>
            <a:r>
              <a:rPr lang="ru-RU" sz="1400" dirty="0">
                <a:effectLst/>
              </a:rPr>
              <a:t>здесь стоит эта стела?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Кто </a:t>
            </a:r>
            <a:r>
              <a:rPr lang="ru-RU" sz="1400" dirty="0">
                <a:effectLst/>
              </a:rPr>
              <a:t>по профессии был </a:t>
            </a:r>
            <a:r>
              <a:rPr lang="ru-RU" sz="1400" dirty="0" err="1">
                <a:effectLst/>
              </a:rPr>
              <a:t>Бренн</a:t>
            </a:r>
            <a:r>
              <a:rPr lang="ru-RU" sz="1400" dirty="0">
                <a:effectLst/>
              </a:rPr>
              <a:t>?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Почему </a:t>
            </a:r>
            <a:r>
              <a:rPr lang="ru-RU" sz="1400" dirty="0">
                <a:effectLst/>
              </a:rPr>
              <a:t>сад назван </a:t>
            </a:r>
            <a:r>
              <a:rPr lang="ru-RU" sz="1400" dirty="0" err="1">
                <a:effectLst/>
              </a:rPr>
              <a:t>Румянцевским</a:t>
            </a:r>
            <a:r>
              <a:rPr lang="ru-RU" sz="1400" dirty="0" smtClean="0">
                <a:effectLst/>
              </a:rPr>
              <a:t>?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- Почему здесь стоят эти бюсты?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- Как раньше </a:t>
            </a:r>
            <a:r>
              <a:rPr lang="ru-RU" sz="1400" smtClean="0">
                <a:effectLst/>
              </a:rPr>
              <a:t>назывался сад?</a:t>
            </a:r>
            <a:endParaRPr lang="ru-RU" sz="1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4536504" cy="37444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 </a:t>
            </a:r>
            <a:r>
              <a:rPr lang="ru-RU" dirty="0"/>
              <a:t>Экскурсоводы</a:t>
            </a:r>
            <a:r>
              <a:rPr lang="ru-RU" dirty="0" smtClean="0"/>
              <a:t>:</a:t>
            </a:r>
            <a:endParaRPr lang="ru-RU" dirty="0"/>
          </a:p>
          <a:p>
            <a:pPr marL="45720" indent="0">
              <a:buNone/>
            </a:pPr>
            <a:r>
              <a:rPr lang="ru-RU" sz="1900" dirty="0" smtClean="0"/>
              <a:t>«Вот и место назначения,</a:t>
            </a:r>
          </a:p>
          <a:p>
            <a:pPr marL="4572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Очень быстро мы дошли.</a:t>
            </a:r>
          </a:p>
          <a:p>
            <a:pPr marL="4572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Сад </a:t>
            </a:r>
            <a:r>
              <a:rPr lang="ru-RU" sz="1900" dirty="0" err="1" smtClean="0"/>
              <a:t>Румянцевский</a:t>
            </a:r>
            <a:r>
              <a:rPr lang="ru-RU" sz="1900" dirty="0" smtClean="0"/>
              <a:t> со стелой</a:t>
            </a:r>
          </a:p>
          <a:p>
            <a:pPr marL="4572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Посетим сегодня мы.</a:t>
            </a:r>
          </a:p>
          <a:p>
            <a:pPr marL="4572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Вспомним Бренна </a:t>
            </a:r>
          </a:p>
          <a:p>
            <a:pPr marL="4572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И победы на турецкой на войне.</a:t>
            </a:r>
          </a:p>
          <a:p>
            <a:pPr marL="4572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Как российский флаг поднялся</a:t>
            </a:r>
          </a:p>
          <a:p>
            <a:pPr marL="4572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На далекой стороне.»</a:t>
            </a:r>
          </a:p>
          <a:p>
            <a:endParaRPr lang="ru-RU" dirty="0"/>
          </a:p>
        </p:txBody>
      </p:sp>
      <p:pic>
        <p:nvPicPr>
          <p:cNvPr id="2050" name="Picture 2" descr="C:\Users\Машенька\Desktop\Питер\6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2016225" cy="23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шенька\Desktop\Питер\010_muzpavil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60" y="2799663"/>
            <a:ext cx="3054013" cy="200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шенька\Desktop\Питер\672f9e47191159d33c2faad340edc5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7" y="260648"/>
            <a:ext cx="2124236" cy="23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шенька\Desktop\Питер\rum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92" y="260648"/>
            <a:ext cx="2597274" cy="20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9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Педагог: «Раз</a:t>
            </a:r>
            <a:r>
              <a:rPr lang="ru-RU" dirty="0"/>
              <a:t>, два, три, четыре, пять</a:t>
            </a:r>
          </a:p>
          <a:p>
            <a:pPr marL="45720" indent="0">
              <a:buNone/>
            </a:pPr>
            <a:r>
              <a:rPr lang="ru-RU" dirty="0"/>
              <a:t>                       Время строиться опять.</a:t>
            </a:r>
          </a:p>
          <a:p>
            <a:pPr marL="45720" indent="0">
              <a:buNone/>
            </a:pPr>
            <a:r>
              <a:rPr lang="ru-RU" dirty="0"/>
              <a:t>                       Возвращаться в сад пора</a:t>
            </a:r>
          </a:p>
          <a:p>
            <a:pPr marL="45720" indent="0">
              <a:buNone/>
            </a:pPr>
            <a:r>
              <a:rPr lang="ru-RU" dirty="0"/>
              <a:t>                       Поспешите детвора</a:t>
            </a:r>
            <a:r>
              <a:rPr lang="ru-RU" dirty="0" smtClean="0"/>
              <a:t>.»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9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7848872" cy="5904656"/>
          </a:xfrm>
        </p:spPr>
        <p:txBody>
          <a:bodyPr>
            <a:normAutofit fontScale="77500" lnSpcReduction="20000"/>
          </a:bodyPr>
          <a:lstStyle/>
          <a:p>
            <a:pPr marL="45720" indent="0" algn="r">
              <a:buNone/>
            </a:pPr>
            <a:r>
              <a:rPr lang="ru-RU" b="1" i="1" dirty="0" smtClean="0"/>
              <a:t>Приложение 1</a:t>
            </a:r>
          </a:p>
          <a:p>
            <a:pPr marL="45720" indent="0" algn="ctr">
              <a:buNone/>
            </a:pPr>
            <a:r>
              <a:rPr lang="ru-RU" sz="2900" b="1" i="1" dirty="0" smtClean="0"/>
              <a:t>ИГРА «Проплывая по Неве»</a:t>
            </a:r>
          </a:p>
          <a:p>
            <a:pPr marL="45720" indent="0" algn="just">
              <a:buNone/>
            </a:pPr>
            <a:r>
              <a:rPr lang="ru-RU" i="1" dirty="0" smtClean="0"/>
              <a:t>	Один ребенок или родитель становится </a:t>
            </a:r>
            <a:r>
              <a:rPr lang="ru-RU" i="1" dirty="0"/>
              <a:t>ветерком, все остальные </a:t>
            </a:r>
            <a:r>
              <a:rPr lang="ru-RU" i="1" dirty="0" smtClean="0"/>
              <a:t>(родители и дети) идут </a:t>
            </a:r>
            <a:r>
              <a:rPr lang="ru-RU" i="1" dirty="0"/>
              <a:t>вокруг </a:t>
            </a:r>
            <a:r>
              <a:rPr lang="ru-RU" i="1" dirty="0" smtClean="0"/>
              <a:t>хороводом.</a:t>
            </a:r>
            <a:endParaRPr lang="ru-RU" dirty="0"/>
          </a:p>
          <a:p>
            <a:pPr marL="45720" indent="0">
              <a:buNone/>
            </a:pPr>
            <a:r>
              <a:rPr lang="ru-RU" u="sng" dirty="0"/>
              <a:t>Все: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	</a:t>
            </a:r>
            <a:r>
              <a:rPr lang="ru-RU" dirty="0" smtClean="0"/>
              <a:t>«Проплываю </a:t>
            </a:r>
            <a:r>
              <a:rPr lang="ru-RU" dirty="0"/>
              <a:t>по </a:t>
            </a:r>
            <a:r>
              <a:rPr lang="ru-RU" dirty="0" smtClean="0"/>
              <a:t>Неве,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	Камера в моей руке. </a:t>
            </a:r>
          </a:p>
          <a:p>
            <a:pPr marL="45720" indent="0">
              <a:buNone/>
            </a:pPr>
            <a:r>
              <a:rPr lang="ru-RU" dirty="0"/>
              <a:t>	Все в тумане, все во </a:t>
            </a:r>
            <a:r>
              <a:rPr lang="ru-RU" dirty="0" smtClean="0"/>
              <a:t>мгле,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	Ничего не видно мне.</a:t>
            </a:r>
          </a:p>
          <a:p>
            <a:pPr marL="45720" indent="0">
              <a:buNone/>
            </a:pPr>
            <a:r>
              <a:rPr lang="ru-RU" dirty="0"/>
              <a:t>	Помоги </a:t>
            </a:r>
            <a:r>
              <a:rPr lang="ru-RU" dirty="0" smtClean="0"/>
              <a:t>мне, ветерок,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	Солнышка открой кусок!</a:t>
            </a:r>
          </a:p>
          <a:p>
            <a:pPr marL="45720" indent="0">
              <a:buNone/>
            </a:pPr>
            <a:r>
              <a:rPr lang="ru-RU" dirty="0"/>
              <a:t>	Я на память снять хочу</a:t>
            </a:r>
          </a:p>
          <a:p>
            <a:pPr marL="45720" indent="0">
              <a:buNone/>
            </a:pPr>
            <a:r>
              <a:rPr lang="ru-RU" dirty="0"/>
              <a:t>	Только что я не пойму</a:t>
            </a:r>
          </a:p>
          <a:p>
            <a:pPr marL="45720" indent="0">
              <a:buNone/>
            </a:pPr>
            <a:r>
              <a:rPr lang="ru-RU" dirty="0"/>
              <a:t>	Подскажи мне ветерок</a:t>
            </a:r>
            <a:r>
              <a:rPr lang="ru-RU" dirty="0" smtClean="0"/>
              <a:t>…»</a:t>
            </a:r>
            <a:endParaRPr lang="ru-RU" dirty="0"/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i="1" dirty="0" smtClean="0"/>
              <a:t>	Хоровод останавливается. Ветерок </a:t>
            </a:r>
            <a:r>
              <a:rPr lang="ru-RU" i="1" dirty="0"/>
              <a:t>берет у воспитателя карточку, с изображением какой - либо достопримечательности </a:t>
            </a:r>
            <a:r>
              <a:rPr lang="ru-RU" i="1" dirty="0" smtClean="0"/>
              <a:t>СПб наполовину закрытую облачками или </a:t>
            </a:r>
            <a:r>
              <a:rPr lang="ru-RU" i="1" dirty="0"/>
              <a:t>описывает ее</a:t>
            </a:r>
            <a:r>
              <a:rPr lang="ru-RU" i="1" dirty="0" smtClean="0"/>
              <a:t>, не показывая другим детям, тот, кто остановился лицом к ветерку, пробует </a:t>
            </a:r>
            <a:r>
              <a:rPr lang="ru-RU" i="1" dirty="0"/>
              <a:t>отгадать </a:t>
            </a:r>
            <a:r>
              <a:rPr lang="ru-RU" i="1" dirty="0" smtClean="0"/>
              <a:t>название, отгадавший становится ветерком.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8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Актуальность проекта </a:t>
            </a:r>
            <a:br>
              <a:rPr lang="ru-RU" sz="2400" i="1" dirty="0" smtClean="0"/>
            </a:br>
            <a:r>
              <a:rPr lang="ru-RU" sz="2400" i="1" dirty="0" smtClean="0"/>
              <a:t>«Остров свой хочу я знать»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556792"/>
            <a:ext cx="7389440" cy="4968552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	Дошкольный возраст – этап формирования у детей представления об окружающем мире и именно </a:t>
            </a:r>
            <a:r>
              <a:rPr lang="ru-RU" dirty="0"/>
              <a:t>в этот период важно создать условия для развития у детей интереса к объектам, обладающим исторической </a:t>
            </a:r>
            <a:r>
              <a:rPr lang="ru-RU" dirty="0" smtClean="0"/>
              <a:t>и </a:t>
            </a:r>
            <a:r>
              <a:rPr lang="ru-RU" dirty="0"/>
              <a:t>художественной ценностью, тем самым, заложить основы непрерывного процесса приобщения к культуре. </a:t>
            </a:r>
            <a:br>
              <a:rPr lang="ru-RU" dirty="0"/>
            </a:br>
            <a:r>
              <a:rPr lang="ru-RU" dirty="0" smtClean="0"/>
              <a:t>	В работе педагогов с дошкольниками по знакомству с историей Санкт Петербурга перед </a:t>
            </a:r>
            <a:r>
              <a:rPr lang="ru-RU" dirty="0"/>
              <a:t>каждым педагогом стоят задачи совершенствования традиционных </a:t>
            </a:r>
            <a:r>
              <a:rPr lang="ru-RU" dirty="0" smtClean="0"/>
              <a:t>методов </a:t>
            </a:r>
            <a:r>
              <a:rPr lang="ru-RU" dirty="0"/>
              <a:t>и поиск </a:t>
            </a:r>
            <a:r>
              <a:rPr lang="ru-RU" dirty="0" smtClean="0"/>
              <a:t>новых, наиболее эффективных подходов к организации  </a:t>
            </a:r>
            <a:r>
              <a:rPr lang="ru-RU" dirty="0"/>
              <a:t>воспитания и </a:t>
            </a:r>
            <a:r>
              <a:rPr lang="ru-RU" dirty="0" smtClean="0"/>
              <a:t>обучения, </a:t>
            </a:r>
            <a:r>
              <a:rPr lang="ru-RU" dirty="0"/>
              <a:t>где ребенок выступает в роли не «объекта», а «субъекта» образования, самоценной личностью, а взрослый в общении с детьми придерживается положения: «Не рядом, не над ним, а вместе!» </a:t>
            </a:r>
            <a:r>
              <a:rPr lang="ru-RU" dirty="0" smtClean="0"/>
              <a:t>Такой </a:t>
            </a:r>
            <a:r>
              <a:rPr lang="ru-RU" dirty="0"/>
              <a:t>подход позволяет осуществить </a:t>
            </a:r>
            <a:r>
              <a:rPr lang="ru-RU" dirty="0" smtClean="0"/>
              <a:t>широко применяемый </a:t>
            </a:r>
            <a:r>
              <a:rPr lang="ru-RU" dirty="0"/>
              <a:t>в </a:t>
            </a:r>
            <a:r>
              <a:rPr lang="ru-RU" dirty="0" smtClean="0"/>
              <a:t> </a:t>
            </a:r>
            <a:r>
              <a:rPr lang="ru-RU" dirty="0"/>
              <a:t>мировой и </a:t>
            </a:r>
            <a:r>
              <a:rPr lang="ru-RU" dirty="0" smtClean="0"/>
              <a:t>отечественной педагогической </a:t>
            </a:r>
            <a:r>
              <a:rPr lang="ru-RU" dirty="0"/>
              <a:t>практики метод проектов (проектный метод).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13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7488832" cy="5472608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sz="2600" i="1" dirty="0"/>
              <a:t>ИГРА </a:t>
            </a:r>
            <a:r>
              <a:rPr lang="ru-RU" sz="2600" i="1" dirty="0" smtClean="0"/>
              <a:t>«Корабли и пароходы»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	Три пары детей становятся мостами (Тучков, Дворцовый и Благовещенский), двое детей или родителей становятся Ростральными колоннами и получают колокольчики.</a:t>
            </a:r>
          </a:p>
          <a:p>
            <a:pPr marL="45720" indent="0" algn="just">
              <a:buNone/>
            </a:pPr>
            <a:r>
              <a:rPr lang="ru-RU" dirty="0" smtClean="0"/>
              <a:t>	Остальные дети становятся кораблями и пароходами.</a:t>
            </a:r>
          </a:p>
          <a:p>
            <a:pPr marL="45720" indent="0" algn="just">
              <a:buNone/>
            </a:pPr>
            <a:r>
              <a:rPr lang="ru-RU" dirty="0" smtClean="0"/>
              <a:t>	Дети-пароходы проходят под мостами пока звонят колокольчики. Как только звон прекращается, дети пойманные мостами должны назвать какой мост их поймал и выполнить задание педагога (рассказать стихотворение о Санкт-Петербурге).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143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8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Портреты детей </a:t>
            </a:r>
            <a:br>
              <a:rPr lang="ru-RU" sz="3600" dirty="0" smtClean="0"/>
            </a:br>
            <a:r>
              <a:rPr lang="ru-RU" sz="2000" dirty="0" smtClean="0"/>
              <a:t>(художники Суриков В.И. и Репин И.Е.)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57079"/>
            <a:ext cx="2610068" cy="3861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80418"/>
            <a:ext cx="2555111" cy="3388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33647"/>
            <a:ext cx="2448272" cy="425604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62" y="4065487"/>
            <a:ext cx="2416673" cy="2416673"/>
          </a:xfrm>
        </p:spPr>
      </p:pic>
    </p:spTree>
    <p:extLst>
      <p:ext uri="{BB962C8B-B14F-4D97-AF65-F5344CB8AC3E}">
        <p14:creationId xmlns:p14="http://schemas.microsoft.com/office/powerpoint/2010/main" val="373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296487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Основной этап работы по подготовке к пешеходной экскурсии включает 11 занятий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7499341"/>
              </p:ext>
            </p:extLst>
          </p:nvPr>
        </p:nvGraphicFramePr>
        <p:xfrm>
          <a:off x="467544" y="2420888"/>
          <a:ext cx="7920880" cy="390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Название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Содержание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Материалы,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художественная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лите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ратура.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Домашнее задание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Круглый стол для родителей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Представление проекта и сроков его реализации.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Обсуждение маршрута и плана занятий.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Обсуждение домашней работы с папками экскурсоводов и домашних заданий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Презентация.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Карты В.О.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Стихи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 теме экскурсии и стихи по проекту для разучивания с детьми. План занятий и заданий для родителей.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3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5647569"/>
              </p:ext>
            </p:extLst>
          </p:nvPr>
        </p:nvGraphicFramePr>
        <p:xfrm>
          <a:off x="611560" y="731838"/>
          <a:ext cx="799289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Мой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город,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мой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остров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Беседа о Петре Первом. Обозначение проблемы: проведения экскурсии для туристов по любимым местам.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Раздача папок экскурсоводов.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Работа с картой Васильевского острова (выделяем маршрут).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Чтение стихов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Презентация.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Папка экскурсовода.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Стихи: А.С. Пушкин «Люблю тебя, Петра творенье…»,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В.Кузнецов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«Островитяне»,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Н.Приорова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«Российский царь – великий Петр».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Домашнее задание: закончить древо семьи.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Выучить любое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стихотворение.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0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1640890"/>
              </p:ext>
            </p:extLst>
          </p:nvPr>
        </p:nvGraphicFramePr>
        <p:xfrm>
          <a:off x="1143000" y="731838"/>
          <a:ext cx="64008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3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В.О. и Нева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Рассматривание папки с дом. заданием, чтение стихов.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Работа с картами.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Изготовление аппликации и чтение новых стихов. Игра – разминка «Проплываю по Неве»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Презентация.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Папка экскурсовода.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Стихи: Н. Полякова «Город у залива», «Наша Нева».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Домашнее задание: закончить аппликацию,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Выучить любое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стихотворение.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Мастер – класс для родителей: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квиллинг и бумажный туннель.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Познакомить с технологиями,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изготовить примеры.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Презентация.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Материал для поделок.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Домашнее задание: сделать с детьми поделку по теме СПб, используя любую технологию.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0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38689823"/>
              </p:ext>
            </p:extLst>
          </p:nvPr>
        </p:nvGraphicFramePr>
        <p:xfrm>
          <a:off x="611562" y="548680"/>
          <a:ext cx="7992885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Набережная Лейтенанта Шмидта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Рассматривание папки экскурсовода.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Повтор стихов.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Работа с картой (первая остановка).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Подвижная игра: «Корабли и пароходы».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Поделка: «Якорь»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Презентация.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Стихи: С. Скаченков «Кораблик Адмиралтейства», М. Борисов «Знаменитая Нева»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Материал для поделки.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Домашнее задание: принести поделку по теме СПб.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Выучить любое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стихотворение.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Закончить поделку «Якорь»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Благовещенский мост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Рассматривание папки экскурсовода.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Повтор стихов.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Работа с картой: (вторая остановка).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Игра: «Проплываю по Неве».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Аппликация: «Мост»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Презентация.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Стихи: М. Борисова «Мост»,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«Львиный мостик», В. Блейков «Чугунное кружево».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Материал для аппликации.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Домашнее задание: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Выучить любое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стихотворение.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Доделать аппликацию.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0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0366675"/>
              </p:ext>
            </p:extLst>
          </p:nvPr>
        </p:nvGraphicFramePr>
        <p:xfrm>
          <a:off x="539550" y="731838"/>
          <a:ext cx="80649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Площадь Трезини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Рассматривание папки экскурсовода.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Повтор стихов.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Работа с картой (третья остановка).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Игра: «Корабли и пароходы»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Аппликация: «Архитектура»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Презентация.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Стихи: А.Городницкий «Дворец Трезини», Т.Беляева «Архитектура»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Материал для аппликации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Домашнее задание: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выучить любое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стихотворение.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Академия Художеств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Рассматривание папки экскурсовода.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Повтор стихов, чтение новых.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Работа с картой (четвертая остановка).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Изготовление аппликации: «Академия Художеств»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Игра: «Проплываю по Неве».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Презентация.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Стихи: Ю.Струк «Колонны, портики и шпили…», В.Бредихин «Как – то раз из пластилина», М.Каминская «Художник так же как поет…».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Материал для аппликации.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Домашнее задание: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выучить любое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стихотворение, повторить знакомые стихи.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6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7753734"/>
              </p:ext>
            </p:extLst>
          </p:nvPr>
        </p:nvGraphicFramePr>
        <p:xfrm>
          <a:off x="611561" y="980728"/>
          <a:ext cx="8064895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10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Сфинксы и грифоны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Рассматривание папки экскурсовода.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Повтор стихов.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Работа с картой (пятая остановка).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Игра: «Корабли и пароходы»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Презентация.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Стихи: А.Жевелев «Сфинксы на Неве»,  С. Скаченков «Сфинксы»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Домашнее задание: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выучить любое стихотворение.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8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Румянцевский сад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Проверка папки экскурсовода.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Повтор стихов.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Работа с картой (шестая  остановка).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Беседа по теме.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Рисунок решетки Румянцевского сада.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Презентация.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Материал для рисования.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Демонстрационный материал.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Домашнее задание: закончить рисунок решетки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Румянцевского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сада.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Повторить стихи.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3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6484735"/>
              </p:ext>
            </p:extLst>
          </p:nvPr>
        </p:nvGraphicFramePr>
        <p:xfrm>
          <a:off x="467545" y="731838"/>
          <a:ext cx="806489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Занятие – экзамен экскурсоводов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Театральная игра: «Экзамен»,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Подвижные игры: «Проплываю по Неве», «Корабли и пароходы».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Папка экскурсовода, демонстрационный материал, презентация, раздаточный материал (карточки для экзамена). 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Подготовить родителей для предстоящего мероприятия.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5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90185" cy="165618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14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dobe Hebrew" pitchFamily="18" charset="-79"/>
              </a:rPr>
              <a:t> </a:t>
            </a:r>
            <a:r>
              <a:rPr lang="ru-RU" altLang="ru-RU" sz="1400" b="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dobe Hebrew" pitchFamily="18" charset="-79"/>
              </a:rPr>
              <a:t/>
            </a:r>
            <a:br>
              <a:rPr lang="ru-RU" altLang="ru-RU" sz="1400" b="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dobe Hebrew" pitchFamily="18" charset="-79"/>
              </a:rPr>
            </a:br>
            <a:r>
              <a:rPr lang="ru-RU" alt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Arial Unicode MS" panose="020B0604020202020204" pitchFamily="34" charset="-128"/>
                <a:cs typeface="Adobe Hebrew" pitchFamily="18" charset="-79"/>
              </a:rPr>
              <a:t>«</a:t>
            </a:r>
            <a:r>
              <a:rPr lang="ru-RU" alt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Arial Unicode MS" panose="020B0604020202020204" pitchFamily="34" charset="-128"/>
                <a:cs typeface="Adobe Hebrew" pitchFamily="18" charset="-79"/>
              </a:rPr>
              <a:t>Проект» – это метод педагогически организованного освоения </a:t>
            </a:r>
            <a:r>
              <a:rPr lang="ru-RU" alt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Arial Unicode MS" panose="020B0604020202020204" pitchFamily="34" charset="-128"/>
                <a:cs typeface="Adobe Hebrew" pitchFamily="18" charset="-79"/>
              </a:rPr>
              <a:t>ребёнком окружающей </a:t>
            </a:r>
            <a:r>
              <a:rPr lang="ru-RU" alt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Arial Unicode MS" panose="020B0604020202020204" pitchFamily="34" charset="-128"/>
                <a:cs typeface="Adobe Hebrew" pitchFamily="18" charset="-79"/>
              </a:rPr>
              <a:t>среды в процессе </a:t>
            </a:r>
            <a:r>
              <a:rPr lang="ru-RU" alt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Arial Unicode MS" panose="020B0604020202020204" pitchFamily="34" charset="-128"/>
                <a:cs typeface="Adobe Hebrew" pitchFamily="18" charset="-79"/>
              </a:rPr>
              <a:t>поэтапной </a:t>
            </a:r>
            <a:r>
              <a:rPr lang="ru-RU" alt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Arial Unicode MS" panose="020B0604020202020204" pitchFamily="34" charset="-128"/>
                <a:cs typeface="Adobe Hebrew" pitchFamily="18" charset="-79"/>
              </a:rPr>
              <a:t>и </a:t>
            </a:r>
            <a:r>
              <a:rPr lang="ru-RU" alt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Arial Unicode MS" panose="020B0604020202020204" pitchFamily="34" charset="-128"/>
                <a:cs typeface="Adobe Hebrew" pitchFamily="18" charset="-79"/>
              </a:rPr>
              <a:t>заранее спланированной </a:t>
            </a:r>
            <a:r>
              <a:rPr lang="ru-RU" alt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Arial Unicode MS" panose="020B0604020202020204" pitchFamily="34" charset="-128"/>
                <a:cs typeface="Adobe Hebrew" pitchFamily="18" charset="-79"/>
              </a:rPr>
              <a:t>практической </a:t>
            </a:r>
            <a:r>
              <a:rPr lang="ru-RU" alt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Arial Unicode MS" panose="020B0604020202020204" pitchFamily="34" charset="-128"/>
                <a:cs typeface="Adobe Hebrew" pitchFamily="18" charset="-79"/>
              </a:rPr>
              <a:t>деятельности </a:t>
            </a:r>
            <a:r>
              <a:rPr lang="ru-RU" alt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Arial Unicode MS" panose="020B0604020202020204" pitchFamily="34" charset="-128"/>
                <a:cs typeface="Adobe Hebrew" pitchFamily="18" charset="-79"/>
              </a:rPr>
              <a:t>по </a:t>
            </a:r>
            <a:r>
              <a:rPr lang="ru-RU" alt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Arial Unicode MS" panose="020B0604020202020204" pitchFamily="34" charset="-128"/>
                <a:cs typeface="Adobe Hebrew" pitchFamily="18" charset="-79"/>
              </a:rPr>
              <a:t>достижению намеченных </a:t>
            </a:r>
            <a:r>
              <a:rPr lang="ru-RU" alt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Arial Unicode MS" panose="020B0604020202020204" pitchFamily="34" charset="-128"/>
                <a:cs typeface="Adobe Hebrew" pitchFamily="18" charset="-79"/>
              </a:rPr>
              <a:t>целей.</a:t>
            </a:r>
            <a:r>
              <a:rPr lang="ru-RU" alt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dobe Hebrew" pitchFamily="18" charset="-79"/>
              </a:rPr>
              <a:t> </a:t>
            </a:r>
            <a:endParaRPr lang="ru-RU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Adobe Hebrew" pitchFamily="18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708920"/>
            <a:ext cx="7272808" cy="28803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Arial" charset="0"/>
              <a:buNone/>
            </a:pPr>
            <a:r>
              <a:rPr lang="ru-RU" altLang="ru-RU" b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Bookman Old Style" pitchFamily="18" charset="0"/>
              </a:rPr>
              <a:t>  	</a:t>
            </a:r>
            <a:r>
              <a:rPr lang="ru-RU" altLang="ru-RU" sz="2000" dirty="0" smtClean="0">
                <a:solidFill>
                  <a:schemeClr val="tx1"/>
                </a:solidFill>
              </a:rPr>
              <a:t>Метод </a:t>
            </a:r>
            <a:r>
              <a:rPr lang="ru-RU" altLang="ru-RU" sz="2000" dirty="0">
                <a:solidFill>
                  <a:schemeClr val="tx1"/>
                </a:solidFill>
              </a:rPr>
              <a:t>проектов – это педагогическая технология, стержнем </a:t>
            </a:r>
            <a:r>
              <a:rPr lang="ru-RU" altLang="ru-RU" sz="2000" dirty="0" smtClean="0">
                <a:solidFill>
                  <a:schemeClr val="tx1"/>
                </a:solidFill>
              </a:rPr>
              <a:t>которой  </a:t>
            </a:r>
            <a:r>
              <a:rPr lang="ru-RU" altLang="ru-RU" sz="2000" dirty="0">
                <a:solidFill>
                  <a:schemeClr val="tx1"/>
                </a:solidFill>
              </a:rPr>
              <a:t>является самостоятельная деятельность детей – исследовательская, </a:t>
            </a:r>
            <a:r>
              <a:rPr lang="ru-RU" altLang="ru-RU" sz="2000" dirty="0" smtClean="0">
                <a:solidFill>
                  <a:schemeClr val="tx1"/>
                </a:solidFill>
              </a:rPr>
              <a:t>познавательная</a:t>
            </a:r>
            <a:r>
              <a:rPr lang="ru-RU" altLang="ru-RU" sz="2000" dirty="0">
                <a:solidFill>
                  <a:schemeClr val="tx1"/>
                </a:solidFill>
              </a:rPr>
              <a:t>, </a:t>
            </a:r>
            <a:r>
              <a:rPr lang="ru-RU" altLang="ru-RU" sz="2000" dirty="0" smtClean="0">
                <a:solidFill>
                  <a:schemeClr val="tx1"/>
                </a:solidFill>
              </a:rPr>
              <a:t>продуктивная, в </a:t>
            </a:r>
            <a:r>
              <a:rPr lang="ru-RU" altLang="ru-RU" sz="2000" dirty="0">
                <a:solidFill>
                  <a:schemeClr val="tx1"/>
                </a:solidFill>
              </a:rPr>
              <a:t>процессе которой ребёнок познаёт окружающий мир </a:t>
            </a:r>
            <a:r>
              <a:rPr lang="ru-RU" altLang="ru-RU" sz="2000" dirty="0" smtClean="0">
                <a:solidFill>
                  <a:schemeClr val="tx1"/>
                </a:solidFill>
              </a:rPr>
              <a:t>и </a:t>
            </a:r>
            <a:r>
              <a:rPr lang="ru-RU" altLang="ru-RU" sz="2000" dirty="0">
                <a:solidFill>
                  <a:schemeClr val="tx1"/>
                </a:solidFill>
              </a:rPr>
              <a:t>воплощает новые знания </a:t>
            </a:r>
            <a:r>
              <a:rPr lang="ru-RU" altLang="ru-RU" sz="2000" dirty="0" smtClean="0">
                <a:solidFill>
                  <a:schemeClr val="tx1"/>
                </a:solidFill>
              </a:rPr>
              <a:t>в </a:t>
            </a:r>
            <a:r>
              <a:rPr lang="ru-RU" altLang="ru-RU" sz="2000" dirty="0">
                <a:solidFill>
                  <a:schemeClr val="tx1"/>
                </a:solidFill>
              </a:rPr>
              <a:t>реальные продукты.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194421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Цель  </a:t>
            </a:r>
            <a:r>
              <a:rPr lang="ru-RU" sz="2000" dirty="0" smtClean="0"/>
              <a:t>проекта:  </a:t>
            </a:r>
            <a:r>
              <a:rPr lang="ru-RU" sz="2000" dirty="0"/>
              <a:t>Дать ребенку почувствовать себя «деятелем», а не «исполнителем» в процессе разработки пешеходной экскурсии для </a:t>
            </a:r>
            <a:r>
              <a:rPr lang="ru-RU" sz="2000" dirty="0">
                <a:latin typeface="+mn-lt"/>
              </a:rPr>
              <a:t>родителей</a:t>
            </a:r>
            <a:r>
              <a:rPr lang="ru-RU" sz="2000" dirty="0"/>
              <a:t>, содействовать развитию интереса к совместной деятельности детей и взрослых в изучении родного города.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36912"/>
            <a:ext cx="6400800" cy="360040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2900" b="1" i="1" dirty="0">
                <a:cs typeface="Adobe Arabic" pitchFamily="18" charset="-78"/>
              </a:rPr>
              <a:t>Классификация проекта</a:t>
            </a:r>
            <a:endParaRPr lang="ru-RU" sz="2900" b="1" dirty="0">
              <a:cs typeface="Adobe Arabic" pitchFamily="18" charset="-78"/>
            </a:endParaRPr>
          </a:p>
          <a:p>
            <a:pPr marL="45720" indent="0">
              <a:buNone/>
            </a:pPr>
            <a:r>
              <a:rPr lang="ru-RU" sz="2900" b="1" dirty="0"/>
              <a:t>	</a:t>
            </a:r>
            <a:r>
              <a:rPr lang="ru-RU" sz="2900" b="1" dirty="0" smtClean="0"/>
              <a:t>1.Предметно-содержательная </a:t>
            </a:r>
            <a:r>
              <a:rPr lang="ru-RU" sz="2900" b="1" dirty="0"/>
              <a:t>область</a:t>
            </a:r>
            <a:r>
              <a:rPr lang="ru-RU" sz="2900" dirty="0"/>
              <a:t>:</a:t>
            </a:r>
          </a:p>
          <a:p>
            <a:pPr marL="45720" lvl="0" indent="0">
              <a:buNone/>
            </a:pPr>
            <a:r>
              <a:rPr lang="ru-RU" sz="2900" b="1" i="1" dirty="0"/>
              <a:t>  </a:t>
            </a:r>
            <a:r>
              <a:rPr lang="ru-RU" sz="2900" b="1" i="1" dirty="0" smtClean="0"/>
              <a:t>	   - </a:t>
            </a:r>
            <a:r>
              <a:rPr lang="ru-RU" sz="2900" b="1" i="1" dirty="0"/>
              <a:t>интегрированный.</a:t>
            </a:r>
            <a:r>
              <a:rPr lang="ru-RU" sz="2900" dirty="0"/>
              <a:t> </a:t>
            </a:r>
          </a:p>
          <a:p>
            <a:pPr marL="45720" indent="0">
              <a:buNone/>
            </a:pPr>
            <a:r>
              <a:rPr lang="ru-RU" sz="2900" dirty="0"/>
              <a:t>  </a:t>
            </a:r>
            <a:r>
              <a:rPr lang="ru-RU" sz="2900" dirty="0" smtClean="0"/>
              <a:t>	2</a:t>
            </a:r>
            <a:r>
              <a:rPr lang="ru-RU" sz="2900" dirty="0"/>
              <a:t>. П</a:t>
            </a:r>
            <a:r>
              <a:rPr lang="ru-RU" sz="2900" b="1" dirty="0"/>
              <a:t>о доминирующей </a:t>
            </a:r>
            <a:r>
              <a:rPr lang="ru-RU" sz="2900" b="1" dirty="0" smtClean="0"/>
              <a:t> деятельности</a:t>
            </a:r>
            <a:r>
              <a:rPr lang="ru-RU" sz="2900" dirty="0"/>
              <a:t>:</a:t>
            </a:r>
          </a:p>
          <a:p>
            <a:pPr marL="45720" lvl="0" indent="0">
              <a:buNone/>
            </a:pPr>
            <a:r>
              <a:rPr lang="ru-RU" sz="2900" b="1" i="1" dirty="0" smtClean="0"/>
              <a:t>	   - </a:t>
            </a:r>
            <a:r>
              <a:rPr lang="ru-RU" sz="2900" b="1" i="1" dirty="0" err="1" smtClean="0"/>
              <a:t>исследовательско</a:t>
            </a:r>
            <a:r>
              <a:rPr lang="ru-RU" sz="2900" b="1" i="1" dirty="0" smtClean="0"/>
              <a:t>–творческий</a:t>
            </a:r>
            <a:r>
              <a:rPr lang="ru-RU" sz="2900" b="1" i="1" dirty="0"/>
              <a:t>.</a:t>
            </a:r>
            <a:r>
              <a:rPr lang="ru-RU" sz="2900" dirty="0"/>
              <a:t> </a:t>
            </a:r>
          </a:p>
          <a:p>
            <a:pPr marL="45720" indent="0">
              <a:buNone/>
            </a:pPr>
            <a:r>
              <a:rPr lang="ru-RU" sz="2900" b="1" dirty="0"/>
              <a:t>   </a:t>
            </a:r>
            <a:r>
              <a:rPr lang="ru-RU" sz="2900" b="1" dirty="0" smtClean="0"/>
              <a:t>	3</a:t>
            </a:r>
            <a:r>
              <a:rPr lang="ru-RU" sz="2900" b="1" dirty="0"/>
              <a:t>.  По количеству частников</a:t>
            </a:r>
            <a:r>
              <a:rPr lang="ru-RU" sz="2900" dirty="0"/>
              <a:t>:</a:t>
            </a:r>
          </a:p>
          <a:p>
            <a:pPr marL="45720" lvl="0" indent="0">
              <a:buNone/>
            </a:pPr>
            <a:r>
              <a:rPr lang="ru-RU" sz="2900" b="1" i="1" dirty="0"/>
              <a:t>   </a:t>
            </a:r>
            <a:r>
              <a:rPr lang="ru-RU" sz="2900" b="1" i="1" dirty="0" smtClean="0"/>
              <a:t>	   - </a:t>
            </a:r>
            <a:r>
              <a:rPr lang="ru-RU" sz="2900" b="1" i="1" dirty="0"/>
              <a:t>групповой.</a:t>
            </a:r>
          </a:p>
          <a:p>
            <a:pPr marL="45720" lvl="0" indent="0">
              <a:buNone/>
            </a:pPr>
            <a:r>
              <a:rPr lang="ru-RU" sz="2900" b="1" i="1" dirty="0"/>
              <a:t>   </a:t>
            </a:r>
            <a:r>
              <a:rPr lang="ru-RU" sz="2900" b="1" i="1" dirty="0" smtClean="0"/>
              <a:t>	4</a:t>
            </a:r>
            <a:r>
              <a:rPr lang="ru-RU" sz="2900" b="1" i="1" dirty="0"/>
              <a:t>.  По возрасту:</a:t>
            </a:r>
          </a:p>
          <a:p>
            <a:pPr marL="45720" lvl="0" indent="0">
              <a:buNone/>
            </a:pPr>
            <a:r>
              <a:rPr lang="ru-RU" sz="2900" b="1" i="1" dirty="0"/>
              <a:t>       </a:t>
            </a:r>
            <a:r>
              <a:rPr lang="ru-RU" sz="2900" b="1" i="1" dirty="0" smtClean="0"/>
              <a:t>	   - 5 </a:t>
            </a:r>
            <a:r>
              <a:rPr lang="ru-RU" sz="2900" b="1" i="1" dirty="0"/>
              <a:t>– 6 </a:t>
            </a:r>
            <a:r>
              <a:rPr lang="ru-RU" sz="2900" b="1" i="1" dirty="0" smtClean="0"/>
              <a:t>лет.</a:t>
            </a:r>
            <a:endParaRPr lang="ru-RU" sz="2900" b="1" i="1" dirty="0"/>
          </a:p>
          <a:p>
            <a:pPr marL="45720" indent="0">
              <a:buNone/>
            </a:pPr>
            <a:r>
              <a:rPr lang="ru-RU" sz="2900" dirty="0"/>
              <a:t>   </a:t>
            </a:r>
            <a:r>
              <a:rPr lang="ru-RU" sz="2900" dirty="0" smtClean="0"/>
              <a:t>	5</a:t>
            </a:r>
            <a:r>
              <a:rPr lang="ru-RU" sz="2900" dirty="0"/>
              <a:t>. По </a:t>
            </a:r>
            <a:r>
              <a:rPr lang="ru-RU" sz="2900" b="1" dirty="0"/>
              <a:t>длительности реализации</a:t>
            </a:r>
            <a:r>
              <a:rPr lang="ru-RU" sz="2900" dirty="0"/>
              <a:t>:</a:t>
            </a:r>
          </a:p>
          <a:p>
            <a:pPr marL="45720" lvl="0" indent="0">
              <a:buNone/>
            </a:pPr>
            <a:r>
              <a:rPr lang="ru-RU" sz="2900" b="1" i="1" dirty="0"/>
              <a:t>      </a:t>
            </a:r>
            <a:r>
              <a:rPr lang="ru-RU" sz="2900" b="1" i="1" dirty="0" smtClean="0"/>
              <a:t>	   </a:t>
            </a:r>
            <a:r>
              <a:rPr lang="ru-RU" sz="2900" b="1" i="1" dirty="0"/>
              <a:t>- длительный (3 месяца).</a:t>
            </a:r>
            <a:r>
              <a:rPr lang="ru-RU" sz="29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4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Условия для успешного проектирования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484784"/>
            <a:ext cx="7920880" cy="4896544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	Следуя </a:t>
            </a:r>
            <a:r>
              <a:rPr lang="ru-RU" dirty="0"/>
              <a:t>принципам отечественных ученых и педагогов-практиков, мы ориентировались на то, что детское проектирование может быть успешным при соблюдении следующих условий:</a:t>
            </a:r>
          </a:p>
          <a:p>
            <a:pPr marL="45720" indent="0" algn="just">
              <a:buNone/>
            </a:pPr>
            <a:r>
              <a:rPr lang="ru-RU" dirty="0" smtClean="0"/>
              <a:t>- </a:t>
            </a:r>
            <a:r>
              <a:rPr lang="ru-RU" dirty="0"/>
              <a:t>учет интересов ребенка;</a:t>
            </a:r>
          </a:p>
          <a:p>
            <a:pPr marL="45720" indent="0" algn="just">
              <a:buNone/>
            </a:pPr>
            <a:r>
              <a:rPr lang="ru-RU" dirty="0" smtClean="0"/>
              <a:t>- </a:t>
            </a:r>
            <a:r>
              <a:rPr lang="ru-RU" dirty="0"/>
              <a:t>деятельность без принуждения, «от всего сердца»;</a:t>
            </a:r>
          </a:p>
          <a:p>
            <a:pPr marL="45720" indent="0" algn="just">
              <a:buNone/>
            </a:pPr>
            <a:r>
              <a:rPr lang="ru-RU" dirty="0" smtClean="0"/>
              <a:t>- тематика </a:t>
            </a:r>
            <a:r>
              <a:rPr lang="ru-RU" dirty="0"/>
              <a:t>(проблема) из близкого окружения и </a:t>
            </a:r>
            <a:r>
              <a:rPr lang="ru-RU" dirty="0" smtClean="0"/>
              <a:t>адекватна возрасту</a:t>
            </a:r>
            <a:r>
              <a:rPr lang="ru-RU" dirty="0"/>
              <a:t>;</a:t>
            </a:r>
          </a:p>
          <a:p>
            <a:pPr marL="45720" indent="0" algn="just">
              <a:buNone/>
            </a:pPr>
            <a:r>
              <a:rPr lang="ru-RU" dirty="0"/>
              <a:t>- предоставление самостоятельности и поддержка детской инициативы;</a:t>
            </a:r>
          </a:p>
          <a:p>
            <a:pPr marL="45720" indent="0" algn="just">
              <a:buNone/>
            </a:pPr>
            <a:r>
              <a:rPr lang="ru-RU" dirty="0"/>
              <a:t>- совместное со взрослым поэтапное достижение цели;</a:t>
            </a:r>
          </a:p>
          <a:p>
            <a:pPr marL="45720" indent="0" algn="just">
              <a:buNone/>
            </a:pPr>
            <a:r>
              <a:rPr lang="ru-RU" dirty="0"/>
              <a:t>- реализация потребностей в активной деятельности;</a:t>
            </a:r>
          </a:p>
          <a:p>
            <a:pPr marL="45720" indent="0" algn="just">
              <a:buNone/>
            </a:pPr>
            <a:r>
              <a:rPr lang="ru-RU" dirty="0"/>
              <a:t>- возможность самовыражения;</a:t>
            </a:r>
          </a:p>
          <a:p>
            <a:pPr marL="45720" indent="0" algn="just">
              <a:buNone/>
            </a:pPr>
            <a:r>
              <a:rPr lang="ru-RU" dirty="0"/>
              <a:t>- увлеченность совместной деятельности со взрослым.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43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2400" dirty="0" smtClean="0"/>
              <a:t>Задачи проекта: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124744"/>
            <a:ext cx="7704856" cy="5400600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sz="8000" i="1" dirty="0" smtClean="0"/>
              <a:t>Обучающие</a:t>
            </a:r>
            <a:r>
              <a:rPr lang="ru-RU" sz="8000" dirty="0" smtClean="0"/>
              <a:t>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6400" dirty="0" smtClean="0"/>
              <a:t>- </a:t>
            </a:r>
            <a:r>
              <a:rPr lang="ru-RU" sz="6400" dirty="0"/>
              <a:t>формировать умение устанавливать контакты и действовать в разных коммуникативных </a:t>
            </a:r>
            <a:r>
              <a:rPr lang="ru-RU" sz="6400" dirty="0" smtClean="0"/>
              <a:t>ситуациях;</a:t>
            </a:r>
            <a:endParaRPr lang="ru-RU" sz="6400" dirty="0"/>
          </a:p>
          <a:p>
            <a:pPr marL="45720" indent="0">
              <a:lnSpc>
                <a:spcPct val="120000"/>
              </a:lnSpc>
              <a:buNone/>
            </a:pPr>
            <a:r>
              <a:rPr lang="ru-RU" sz="6400" dirty="0" smtClean="0"/>
              <a:t>- </a:t>
            </a:r>
            <a:r>
              <a:rPr lang="ru-RU" sz="6400" dirty="0"/>
              <a:t>закреплять  знания о названиях достопримечательностей ближайшего </a:t>
            </a:r>
            <a:r>
              <a:rPr lang="ru-RU" sz="6400" dirty="0" smtClean="0"/>
              <a:t>окружения.</a:t>
            </a:r>
            <a:endParaRPr lang="ru-RU" sz="6400" dirty="0"/>
          </a:p>
          <a:p>
            <a:pPr marL="45720" indent="0">
              <a:lnSpc>
                <a:spcPct val="120000"/>
              </a:lnSpc>
              <a:buNone/>
            </a:pPr>
            <a:r>
              <a:rPr lang="ru-RU" sz="8000" i="1" dirty="0" smtClean="0"/>
              <a:t>Развивающие:</a:t>
            </a:r>
            <a:endParaRPr lang="ru-RU" sz="8000" dirty="0"/>
          </a:p>
          <a:p>
            <a:pPr marL="45720" indent="0">
              <a:lnSpc>
                <a:spcPct val="120000"/>
              </a:lnSpc>
              <a:buNone/>
            </a:pPr>
            <a:r>
              <a:rPr lang="ru-RU" sz="6400" dirty="0"/>
              <a:t>- способствовать  развитию способности  к самовыражению, преодолению  эмоциональной скованности;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6400" dirty="0" smtClean="0"/>
              <a:t>- </a:t>
            </a:r>
            <a:r>
              <a:rPr lang="ru-RU" sz="6400" dirty="0"/>
              <a:t>развивать творческое воображение и мышление;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6400" dirty="0" smtClean="0"/>
              <a:t>- </a:t>
            </a:r>
            <a:r>
              <a:rPr lang="ru-RU" sz="6400" dirty="0"/>
              <a:t>совершенствовать у детей навыки монологической и диалогической </a:t>
            </a:r>
            <a:r>
              <a:rPr lang="ru-RU" sz="6400" dirty="0" smtClean="0"/>
              <a:t>речи</a:t>
            </a:r>
            <a:r>
              <a:rPr lang="ru-RU" sz="6400" dirty="0"/>
              <a:t>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6400" dirty="0" smtClean="0"/>
              <a:t>- </a:t>
            </a:r>
            <a:r>
              <a:rPr lang="ru-RU" sz="6400" dirty="0"/>
              <a:t>способствовать развитию интереса к изучению родного </a:t>
            </a:r>
            <a:r>
              <a:rPr lang="ru-RU" sz="6400" dirty="0" smtClean="0"/>
              <a:t>города;</a:t>
            </a:r>
            <a:endParaRPr lang="ru-RU" sz="6400" dirty="0"/>
          </a:p>
          <a:p>
            <a:pPr marL="45720" indent="0">
              <a:lnSpc>
                <a:spcPct val="120000"/>
              </a:lnSpc>
              <a:buNone/>
            </a:pPr>
            <a:r>
              <a:rPr lang="ru-RU" sz="6400" dirty="0"/>
              <a:t>- способствовать развитию эмоционально - эстетической </a:t>
            </a:r>
            <a:r>
              <a:rPr lang="ru-RU" sz="6400" dirty="0" smtClean="0"/>
              <a:t>сферы</a:t>
            </a:r>
            <a:r>
              <a:rPr lang="ru-RU" sz="6400" dirty="0"/>
              <a:t>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8000" i="1" dirty="0"/>
              <a:t>Воспитательные:</a:t>
            </a:r>
            <a:endParaRPr lang="ru-RU" sz="8000" dirty="0"/>
          </a:p>
          <a:p>
            <a:pPr marL="45720" indent="0">
              <a:lnSpc>
                <a:spcPct val="120000"/>
              </a:lnSpc>
              <a:buNone/>
            </a:pPr>
            <a:r>
              <a:rPr lang="ru-RU" sz="6400" dirty="0"/>
              <a:t>-формировать  умения работать в </a:t>
            </a:r>
            <a:r>
              <a:rPr lang="ru-RU" sz="6400" dirty="0" smtClean="0"/>
              <a:t>коллективе;</a:t>
            </a:r>
            <a:endParaRPr lang="ru-RU" sz="6400" dirty="0"/>
          </a:p>
          <a:p>
            <a:pPr marL="45720" indent="0">
              <a:lnSpc>
                <a:spcPct val="120000"/>
              </a:lnSpc>
              <a:buNone/>
            </a:pPr>
            <a:r>
              <a:rPr lang="ru-RU" sz="6400" dirty="0"/>
              <a:t>- формировать  </a:t>
            </a:r>
            <a:r>
              <a:rPr lang="ru-RU" sz="6400" dirty="0" smtClean="0"/>
              <a:t>чувство взаимовыручки;</a:t>
            </a:r>
            <a:endParaRPr lang="ru-RU" sz="6400" dirty="0"/>
          </a:p>
          <a:p>
            <a:pPr marL="45720" indent="0">
              <a:lnSpc>
                <a:spcPct val="120000"/>
              </a:lnSpc>
              <a:buNone/>
            </a:pPr>
            <a:r>
              <a:rPr lang="ru-RU" sz="6400" dirty="0" smtClean="0"/>
              <a:t>- </a:t>
            </a:r>
            <a:r>
              <a:rPr lang="ru-RU" sz="6400" dirty="0"/>
              <a:t>формировать умения оценивать свою работу и работу своих товарищей. </a:t>
            </a:r>
          </a:p>
          <a:p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303942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033" y="476672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Предполагаемые результаты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052736"/>
            <a:ext cx="7776864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Дети:</a:t>
            </a:r>
            <a:endParaRPr lang="ru-RU" sz="2000" dirty="0"/>
          </a:p>
          <a:p>
            <a:pPr marL="0" indent="0" algn="just">
              <a:buNone/>
            </a:pPr>
            <a:r>
              <a:rPr lang="ru-RU" sz="1800" dirty="0"/>
              <a:t>Формирование субъективной позиции ребенка, ведущей к личностному </a:t>
            </a:r>
            <a:r>
              <a:rPr lang="ru-RU" sz="1800" dirty="0" smtClean="0"/>
              <a:t>развитию в процессе изучения ближайших достопримечательностей СПб.</a:t>
            </a:r>
          </a:p>
          <a:p>
            <a:pPr marL="0" indent="0" algn="just">
              <a:buNone/>
            </a:pPr>
            <a:r>
              <a:rPr lang="ru-RU" sz="2000" dirty="0" smtClean="0"/>
              <a:t>Родители:</a:t>
            </a:r>
          </a:p>
          <a:p>
            <a:pPr marL="0" indent="0" algn="just">
              <a:buNone/>
            </a:pPr>
            <a:r>
              <a:rPr lang="ru-RU" sz="1800" dirty="0" smtClean="0"/>
              <a:t>Формирование устойчивого интереса к совместному изучению родного города и его истории.</a:t>
            </a:r>
            <a:endParaRPr lang="ru-RU" sz="1800" dirty="0"/>
          </a:p>
          <a:p>
            <a:pPr marL="0" indent="0">
              <a:buNone/>
            </a:pPr>
            <a:r>
              <a:rPr lang="ru-RU" sz="1400" dirty="0"/>
              <a:t>	</a:t>
            </a:r>
          </a:p>
        </p:txBody>
      </p:sp>
      <p:pic>
        <p:nvPicPr>
          <p:cNvPr id="1026" name="Picture 2" descr="C:\Users\Машенька\Desktop\646602_gallery.worl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 bwMode="auto">
          <a:xfrm>
            <a:off x="2915816" y="3501008"/>
            <a:ext cx="5390728" cy="291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Работа </a:t>
            </a:r>
            <a:r>
              <a:rPr lang="ru-RU" sz="2400" dirty="0" smtClean="0"/>
              <a:t>над </a:t>
            </a:r>
            <a:r>
              <a:rPr lang="ru-RU" sz="2400" dirty="0"/>
              <a:t>проектом  </a:t>
            </a:r>
            <a:r>
              <a:rPr lang="ru-RU" sz="2400" dirty="0" smtClean="0"/>
              <a:t> </a:t>
            </a:r>
            <a:r>
              <a:rPr lang="ru-RU" sz="2400" dirty="0"/>
              <a:t>разделена на </a:t>
            </a:r>
            <a:r>
              <a:rPr lang="ru-RU" sz="2400" dirty="0" smtClean="0"/>
              <a:t>четыре  </a:t>
            </a:r>
            <a:r>
              <a:rPr lang="ru-RU" sz="2400" dirty="0"/>
              <a:t>этапа</a:t>
            </a:r>
            <a:r>
              <a:rPr lang="ru-RU" sz="24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268760"/>
            <a:ext cx="7632848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1. Организационный этап:</a:t>
            </a:r>
          </a:p>
          <a:p>
            <a:pPr marL="0" indent="0">
              <a:buNone/>
            </a:pPr>
            <a:r>
              <a:rPr lang="ru-RU" sz="2400" dirty="0" smtClean="0"/>
              <a:t>    - определение темы;</a:t>
            </a:r>
          </a:p>
          <a:p>
            <a:pPr marL="0" indent="0">
              <a:buNone/>
            </a:pPr>
            <a:r>
              <a:rPr lang="ru-RU" sz="2400" dirty="0" smtClean="0"/>
              <a:t>    - постановка цели и задач;</a:t>
            </a:r>
          </a:p>
          <a:p>
            <a:pPr marL="0" indent="0">
              <a:buNone/>
            </a:pPr>
            <a:r>
              <a:rPr lang="ru-RU" sz="2400" dirty="0" smtClean="0"/>
              <a:t>    - составление плана занятий;</a:t>
            </a:r>
          </a:p>
          <a:p>
            <a:pPr marL="0" indent="0">
              <a:buNone/>
            </a:pPr>
            <a:r>
              <a:rPr lang="ru-RU" sz="2400" dirty="0" smtClean="0"/>
              <a:t>    - планирование маршрута;</a:t>
            </a:r>
          </a:p>
          <a:p>
            <a:pPr marL="0" indent="0">
              <a:buNone/>
            </a:pPr>
            <a:r>
              <a:rPr lang="ru-RU" sz="2400" dirty="0" smtClean="0"/>
              <a:t>    - подготовка необходимых материалов.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b="1" dirty="0"/>
              <a:t>Формирующий </a:t>
            </a:r>
            <a:r>
              <a:rPr lang="ru-RU" sz="2400" b="1" dirty="0" smtClean="0"/>
              <a:t>этап: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- проведение консультаций для родителей;</a:t>
            </a:r>
          </a:p>
          <a:p>
            <a:pPr marL="0" indent="0">
              <a:buNone/>
            </a:pPr>
            <a:r>
              <a:rPr lang="ru-RU" sz="2400" dirty="0"/>
              <a:t>  </a:t>
            </a:r>
            <a:r>
              <a:rPr lang="ru-RU" sz="2400" dirty="0" smtClean="0"/>
              <a:t>   - проведение занятий;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- проведение пешеходных прогулок;</a:t>
            </a:r>
          </a:p>
          <a:p>
            <a:pPr marL="0" indent="0">
              <a:buNone/>
            </a:pPr>
            <a:r>
              <a:rPr lang="ru-RU" sz="2400" dirty="0"/>
              <a:t>  </a:t>
            </a:r>
            <a:r>
              <a:rPr lang="ru-RU" sz="2400" dirty="0" smtClean="0"/>
              <a:t>   - проведение мастер класса для родителей.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b="1" dirty="0" smtClean="0"/>
              <a:t>3</a:t>
            </a:r>
            <a:r>
              <a:rPr lang="ru-RU" sz="2400" b="1" dirty="0"/>
              <a:t>. Итоговый </a:t>
            </a:r>
            <a:r>
              <a:rPr lang="ru-RU" sz="2400" b="1" dirty="0" smtClean="0"/>
              <a:t>этап: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- проведение пешеходной экскурсии.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b="1" dirty="0" smtClean="0"/>
              <a:t>4. Рефлексия: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- круглый стол.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26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Пешеходная экскурсия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908720"/>
            <a:ext cx="7776864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Предварительная работа: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Определение даты и время проведения; 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Оповещение родителей;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Проведение беседы с детьми о поведении на улице;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Подготовка флажков и материала для игр.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4" name="Рисунок 3" descr="C:\Users\Машенька\Desktop\3e209660bc34a38be9d51e7bdc5328c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6984776" cy="3168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1863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676</TotalTime>
  <Words>1279</Words>
  <Application>Microsoft Office PowerPoint</Application>
  <PresentationFormat>Экран (4:3)</PresentationFormat>
  <Paragraphs>354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Adobe Arabic</vt:lpstr>
      <vt:lpstr>Adobe Hebrew</vt:lpstr>
      <vt:lpstr>Arial</vt:lpstr>
      <vt:lpstr>Arial Unicode MS</vt:lpstr>
      <vt:lpstr>Bookman Old Style</vt:lpstr>
      <vt:lpstr>Calibri</vt:lpstr>
      <vt:lpstr>Georgia</vt:lpstr>
      <vt:lpstr>Times New Roman</vt:lpstr>
      <vt:lpstr>Trebuchet MS</vt:lpstr>
      <vt:lpstr>Воздушный поток</vt:lpstr>
      <vt:lpstr>Проект  Пешеходная   экскурсия  «Остров свой хочу я знать!»</vt:lpstr>
      <vt:lpstr> Актуальность проекта  «Остров свой хочу я знать»</vt:lpstr>
      <vt:lpstr>  «Проект» – это метод педагогически организованного освоения ребёнком окружающей среды в процессе поэтапной и заранее спланированной практической деятельности по достижению намеченных целей. </vt:lpstr>
      <vt:lpstr>Цель  проекта:  Дать ребенку почувствовать себя «деятелем», а не «исполнителем» в процессе разработки пешеходной экскурсии для родителей, содействовать развитию интереса к совместной деятельности детей и взрослых в изучении родного города. </vt:lpstr>
      <vt:lpstr>Условия для успешного проектирования</vt:lpstr>
      <vt:lpstr> Задачи проекта:</vt:lpstr>
      <vt:lpstr>Предполагаемые результаты</vt:lpstr>
      <vt:lpstr>Работа над проектом   разделена на четыре  этапа:</vt:lpstr>
      <vt:lpstr>Пешеходная экскурсия</vt:lpstr>
      <vt:lpstr>Презентация PowerPoint</vt:lpstr>
      <vt:lpstr>Приблизительные вопросы экскурсантов:  - Какие еще суда ходят по Неве? - Почему Санкт - Петербург называют город-порт? - Какие порты есть в СПб? - Что такое порт? - Где был первый порт в СПб? - Какие есть стихи про питерский кораблик?</vt:lpstr>
      <vt:lpstr>Виды судов  у причалов набережной Лейтенанта Шмидта</vt:lpstr>
      <vt:lpstr> Приблизительные вопросы экскурсантов: - Зачем строят мосты? - Где был первый мост в СПб?  -Где был первый мост с Васильевского острова? - Благовещенский мост так всегда назывался? - Какой мост находится рядом с Благовещенским    мостом? - Нам нужны новые мосты в СПб? - Есть ли стихи про питерские мосты? </vt:lpstr>
      <vt:lpstr>Приблизительные вопросы экскурсантов: - Какое  полное  имя Трезини? - Из какой страны  он приехал? - Кто он по профессии? - Почем у эта площадь носит его имя?   </vt:lpstr>
      <vt:lpstr>Приблизительные вопросы экскурсантов: - Кто по профессии Кокоринов и Де     Ламот? -Почему это здание называется    Академия художеств? -Чья фигура находится на крыше     Академии ?   </vt:lpstr>
      <vt:lpstr> Приблизительные вопросы экскурсантов: - Из какой страны привезли    сфинксов?  - Чем грифоны  отличаются от    сфинксов? </vt:lpstr>
      <vt:lpstr>Приблизительные вопросы экскурсантов: - Почему здесь стоит эта стела? - Кто по профессии был Бренн? - Почему сад назван Румянцевским? - Почему здесь стоят эти бюсты? - Как раньше назывался сад?</vt:lpstr>
      <vt:lpstr>Презентация PowerPoint</vt:lpstr>
      <vt:lpstr>Презентация PowerPoint</vt:lpstr>
      <vt:lpstr>Презентация PowerPoint</vt:lpstr>
      <vt:lpstr>Портреты детей  (художники Суриков В.И. и Репин И.Е.)</vt:lpstr>
      <vt:lpstr>Основной этап работы по подготовке к пешеходной экскурсии включает 11 занятий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Пешеходная прогулка - экскурсия     «Раз, два, три, четыре пять остров свой хочу я знать!»</dc:title>
  <dc:creator>Маруся</dc:creator>
  <cp:lastModifiedBy>Acer</cp:lastModifiedBy>
  <cp:revision>155</cp:revision>
  <dcterms:created xsi:type="dcterms:W3CDTF">2018-01-28T12:41:39Z</dcterms:created>
  <dcterms:modified xsi:type="dcterms:W3CDTF">2019-12-03T18:39:37Z</dcterms:modified>
</cp:coreProperties>
</file>