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B29DD-7FFB-7F3E-3B16-50D861696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FB3430-2B1C-9F8E-399E-FCB0BDAEE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A250F7-A706-D3B3-EE89-6221EF83A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5B2F-7BBD-449C-96E8-958ECDF14A5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10E4B8-4752-0E1B-40BC-A4202678D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7F5AFC-5512-409A-E1A5-DA3E943F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F9D1-56AC-4E97-85C1-912323FF9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774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0CCB2-CAEE-E071-AC52-EEE9BC2C2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6575A7-FAF8-62C7-9871-0805050C6E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732BF4-7E27-BCC0-114F-D78086CE6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5B2F-7BBD-449C-96E8-958ECDF14A5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B574A2-D20B-482F-130A-252F75E62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0AC1C-05CB-6E63-E828-67A75506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F9D1-56AC-4E97-85C1-912323FF9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841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FC5277D-E0D8-7469-6EAE-1E14C26A2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20F447-5EA6-63EF-7CE5-373587AB7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E57D58-8A1D-600B-BC44-D4878076B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5B2F-7BBD-449C-96E8-958ECDF14A5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A2336C-F0E4-0EB0-83E2-12CAA4EB5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1C0BE6-9EF1-72A9-153A-E8AEDFCA2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F9D1-56AC-4E97-85C1-912323FF9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251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2228C-0DC7-FE6B-84E4-0AD01A547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88F98-15BD-99EC-CD53-0FB09A0EF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C558A3-0585-1AA4-D879-BC855CAC8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5B2F-7BBD-449C-96E8-958ECDF14A5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DC715F-1F78-B8D8-B660-D454433D7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F9CEE-6CC0-DAC3-71CC-9BB0E1FC0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F9D1-56AC-4E97-85C1-912323FF9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87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D04C-A1EC-3D24-5AC5-C2C914C8D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9A5321-E71B-EE74-5FD0-FA865F647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046652-8429-51B3-B485-486E2C191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5B2F-7BBD-449C-96E8-958ECDF14A5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B3347E-413D-4B37-4807-808C33D28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CF1BD3-8E15-432E-41D8-24DA56FD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F9D1-56AC-4E97-85C1-912323FF9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70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CCD227-86AF-6FBF-24E4-C878BEFD0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E65B6B-7EBE-2288-A530-2F13327416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79BC4F-11A9-81FF-43D0-6658307D0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2B6BC4-2033-F2D7-DDC4-C65A4CB18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5B2F-7BBD-449C-96E8-958ECDF14A5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2C216C-3B31-C80D-EECD-D58125E3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47DC24-5C6C-885D-7F05-8DB632E62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F9D1-56AC-4E97-85C1-912323FF9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713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CEBE3-87C3-CC5C-7598-E27ACB54B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B4D3F9-2388-DFFF-6C95-C54FF33C2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6F78E8-F611-D1C3-39AF-BC91C5E7F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D4E5D0-20F5-F7A1-7F52-FC38A92D6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8B4069-DAC1-02B9-99DC-CC3BB7292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9162EFB-CADA-F743-1AB2-8E2C32582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5B2F-7BBD-449C-96E8-958ECDF14A5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B80ED3A-DBC8-36C5-1AEF-91AF12F61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00C4750-2953-8CEF-8AB3-61924FB97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F9D1-56AC-4E97-85C1-912323FF9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35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BF87C-D694-8268-77FC-93FCEE9D5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27104C1-6A24-75A4-BD09-10C670181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5B2F-7BBD-449C-96E8-958ECDF14A5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59A04DF-C23D-043F-90B1-F8A24416F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E9C2B14-69CF-581E-E132-65B1A8A85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F9D1-56AC-4E97-85C1-912323FF9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3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98D59B2-DC9D-70EF-034B-3AA205BF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5B2F-7BBD-449C-96E8-958ECDF14A5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BED143-3BA8-9084-B946-C04020D1B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A9A0F07-AED7-E898-FFE4-C2E88118E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F9D1-56AC-4E97-85C1-912323FF9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263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9F9781-EF51-B519-E9D3-540774BA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CE969C-5DED-D667-D825-79EABA04C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97A154-4A79-F782-CE68-57234CF87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4426B7-B5E9-6615-A4D4-3E5949780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5B2F-7BBD-449C-96E8-958ECDF14A5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D7E38B-710A-0531-C2D9-18208EC37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D112FC-06C5-ECEE-1702-0AF54E2A3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F9D1-56AC-4E97-85C1-912323FF9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962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0ECB8-8E9E-E548-EF7B-B664006E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F9D797C-0172-2BCD-3270-065AE91E0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076C9C-DFA1-6533-CB40-D0690DB83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C12D60-F9A3-0E5E-E457-EF585E99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5B2F-7BBD-449C-96E8-958ECDF14A5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8DBBE0-8793-CCAA-3DC0-1D8F123E8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1C0EF1-C87A-2A62-83DB-9EC73F0A9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4F9D1-56AC-4E97-85C1-912323FF9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723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59157-25F5-43E5-B360-33C0D5228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6A9744-C49D-11DC-5965-938D80239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804438-34C6-4E05-F0C1-E70EDEE689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05B2F-7BBD-449C-96E8-958ECDF14A5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7FE01-9574-360B-54D0-4D618DAE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ADCEAF-7939-2B41-F918-0425833AA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4F9D1-56AC-4E97-85C1-912323FF9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09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jpg"/><Relationship Id="rId3" Type="http://schemas.microsoft.com/office/2007/relationships/hdphoto" Target="../media/hdphoto1.wdp"/><Relationship Id="rId7" Type="http://schemas.openxmlformats.org/officeDocument/2006/relationships/image" Target="../media/image15.jpg"/><Relationship Id="rId12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FBC2C5-6C24-C18A-2A4D-3EDBF833C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59616F6-0B54-D44F-7253-FD2E962340BE}"/>
              </a:ext>
            </a:extLst>
          </p:cNvPr>
          <p:cNvSpPr/>
          <p:nvPr/>
        </p:nvSpPr>
        <p:spPr>
          <a:xfrm>
            <a:off x="133588" y="186035"/>
            <a:ext cx="8546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Кто живет в Щучьем озере?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1FC125-624F-B3B1-05C6-D93BE82CEC25}"/>
              </a:ext>
            </a:extLst>
          </p:cNvPr>
          <p:cNvSpPr txBox="1"/>
          <p:nvPr/>
        </p:nvSpPr>
        <p:spPr>
          <a:xfrm>
            <a:off x="8680223" y="5710535"/>
            <a:ext cx="332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Выполнила воспитатель ГБДОУ №31 Василеостровского района</a:t>
            </a:r>
          </a:p>
          <a:p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Зимина К.А.</a:t>
            </a:r>
          </a:p>
        </p:txBody>
      </p:sp>
    </p:spTree>
    <p:extLst>
      <p:ext uri="{BB962C8B-B14F-4D97-AF65-F5344CB8AC3E}">
        <p14:creationId xmlns:p14="http://schemas.microsoft.com/office/powerpoint/2010/main" val="1843585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FBC2C5-6C24-C18A-2A4D-3EDBF833C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772EE-587C-6E6C-6FD7-05A8BF815524}"/>
              </a:ext>
            </a:extLst>
          </p:cNvPr>
          <p:cNvSpPr txBox="1"/>
          <p:nvPr/>
        </p:nvSpPr>
        <p:spPr>
          <a:xfrm>
            <a:off x="315761" y="58846"/>
            <a:ext cx="10585938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Есть в Ленинградской области удивительной красоты озеро, оно спряталось в густых лесах, на его берегах растут сосны, а с поверхности воды смотрят на нас белые кувшинки. Тихо и безмятежно вокруг…</a:t>
            </a:r>
          </a:p>
          <a:p>
            <a:endParaRPr lang="ru-RU" sz="1400" dirty="0">
              <a:solidFill>
                <a:schemeClr val="accent2">
                  <a:lumMod val="75000"/>
                </a:schemeClr>
              </a:solidFill>
              <a:latin typeface="Caslon Becker No540 Swash [Rus" panose="02010401010101010104" pitchFamily="2" charset="0"/>
            </a:endParaRPr>
          </a:p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Называется это озеро Щучье…</a:t>
            </a:r>
          </a:p>
          <a:p>
            <a:endParaRPr lang="ru-RU" sz="1000" dirty="0">
              <a:solidFill>
                <a:schemeClr val="accent2">
                  <a:lumMod val="75000"/>
                </a:schemeClr>
              </a:solidFill>
              <a:latin typeface="Caslon Becker No540 Swash [Rus" panose="02010401010101010104" pitchFamily="2" charset="0"/>
            </a:endParaRPr>
          </a:p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Вы уже догадались почему?</a:t>
            </a:r>
          </a:p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Верно! В нем водится рыба щука.</a:t>
            </a:r>
          </a:p>
          <a:p>
            <a:endParaRPr lang="ru-RU" sz="1400" dirty="0">
              <a:solidFill>
                <a:schemeClr val="accent2">
                  <a:lumMod val="75000"/>
                </a:schemeClr>
              </a:solidFill>
              <a:latin typeface="Caslon Becker No540 Swash [Rus" panose="02010401010101010104" pitchFamily="2" charset="0"/>
            </a:endParaRPr>
          </a:p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Давайте заглянем под воду и </a:t>
            </a:r>
          </a:p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узнаем, кто же еще живет в этом </a:t>
            </a:r>
          </a:p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озере.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ACA180-F34E-E4D7-1B7D-44F1466A2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37" y="2532185"/>
            <a:ext cx="5777078" cy="4079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7867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FBC2C5-6C24-C18A-2A4D-3EDBF833C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53BDC2-81E0-A132-9889-94BB4669E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50" y="2998015"/>
            <a:ext cx="5276400" cy="3726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AC13E1-9659-DB09-DDAE-FDAAD3600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0" y="133922"/>
            <a:ext cx="6667500" cy="3609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0A479F-4E68-4477-FFBF-356DF7551A70}"/>
              </a:ext>
            </a:extLst>
          </p:cNvPr>
          <p:cNvSpPr txBox="1"/>
          <p:nvPr/>
        </p:nvSpPr>
        <p:spPr>
          <a:xfrm>
            <a:off x="7096351" y="142911"/>
            <a:ext cx="497159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Начнем с главной его обитательницы – </a:t>
            </a:r>
            <a:r>
              <a:rPr lang="ru-RU" sz="3600" b="1" dirty="0">
                <a:solidFill>
                  <a:srgbClr val="C00000"/>
                </a:solidFill>
                <a:latin typeface="Caslon Becker No540 Swash [Rus" panose="02010401010101010104" pitchFamily="2" charset="0"/>
              </a:rPr>
              <a:t>Щуки</a:t>
            </a:r>
            <a:r>
              <a:rPr lang="ru-RU" sz="3600" dirty="0">
                <a:solidFill>
                  <a:srgbClr val="C00000"/>
                </a:solidFill>
                <a:latin typeface="Caslon Becker No540 Swash [Rus" panose="02010401010101010104" pitchFamily="2" charset="0"/>
              </a:rPr>
              <a:t>.</a:t>
            </a:r>
          </a:p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Узнать ее легко, у нее длинное тело, пятнистая чешуя и очень острые зубы!</a:t>
            </a:r>
          </a:p>
          <a:p>
            <a:endParaRPr lang="ru-RU" sz="2400" dirty="0">
              <a:solidFill>
                <a:schemeClr val="accent2">
                  <a:lumMod val="75000"/>
                </a:schemeClr>
              </a:solidFill>
              <a:latin typeface="Caslon Becker No540 Swash [Rus" panose="02010401010101010104" pitchFamily="2" charset="0"/>
            </a:endParaRPr>
          </a:p>
          <a:p>
            <a:endParaRPr lang="ru-RU" sz="2400" dirty="0">
              <a:solidFill>
                <a:schemeClr val="accent2">
                  <a:lumMod val="75000"/>
                </a:schemeClr>
              </a:solidFill>
              <a:latin typeface="Caslon Becker No540 Swash [Rus" panose="020104010101010101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C0E390-5151-4FFD-075E-11134A3F21C7}"/>
              </a:ext>
            </a:extLst>
          </p:cNvPr>
          <p:cNvSpPr txBox="1"/>
          <p:nvPr/>
        </p:nvSpPr>
        <p:spPr>
          <a:xfrm>
            <a:off x="802015" y="4132385"/>
            <a:ext cx="5498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Щука хищница, она ловит и ест других более мелких рыб</a:t>
            </a:r>
          </a:p>
        </p:txBody>
      </p:sp>
    </p:spTree>
    <p:extLst>
      <p:ext uri="{BB962C8B-B14F-4D97-AF65-F5344CB8AC3E}">
        <p14:creationId xmlns:p14="http://schemas.microsoft.com/office/powerpoint/2010/main" val="2842627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FBC2C5-6C24-C18A-2A4D-3EDBF833C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0A479F-4E68-4477-FFBF-356DF7551A70}"/>
              </a:ext>
            </a:extLst>
          </p:cNvPr>
          <p:cNvSpPr txBox="1"/>
          <p:nvPr/>
        </p:nvSpPr>
        <p:spPr>
          <a:xfrm>
            <a:off x="7239001" y="124220"/>
            <a:ext cx="47185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А это </a:t>
            </a:r>
            <a:r>
              <a:rPr lang="ru-RU" sz="3600" b="1" dirty="0">
                <a:solidFill>
                  <a:srgbClr val="C00000"/>
                </a:solidFill>
                <a:latin typeface="Caslon Becker No540 Swash [Rus" panose="02010401010101010104" pitchFamily="2" charset="0"/>
              </a:rPr>
              <a:t>окунь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. Посмотрите, он сильно отличается от щуки. У окуня овальное тело, большие плавники и полосатый окрас.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aslon Becker No540 Swash [Rus" panose="02010401010101010104" pitchFamily="2" charset="0"/>
            </a:endParaRPr>
          </a:p>
          <a:p>
            <a:pPr algn="just"/>
            <a:endParaRPr lang="ru-RU" sz="2400" dirty="0">
              <a:solidFill>
                <a:schemeClr val="accent2">
                  <a:lumMod val="75000"/>
                </a:schemeClr>
              </a:solidFill>
              <a:latin typeface="Caslon Becker No540 Swash [Rus" panose="02010401010101010104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0DDF11-179A-D337-C041-F1B1137B3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39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088C25-5845-C80C-16B6-7AF863013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41" y="3474923"/>
            <a:ext cx="5603998" cy="2956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F5A09F-1FCF-225E-38EC-61C0A525A670}"/>
              </a:ext>
            </a:extLst>
          </p:cNvPr>
          <p:cNvSpPr txBox="1"/>
          <p:nvPr/>
        </p:nvSpPr>
        <p:spPr>
          <a:xfrm>
            <a:off x="134082" y="3506169"/>
            <a:ext cx="62194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Питается окунь всем что найдет мелкой рыбешкой, икрой других рыб, ракообразными, личинками, червями, насекомыми и т.д.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aslon Becker No540 Swash [Rus" panose="020104010101010101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590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FBC2C5-6C24-C18A-2A4D-3EDBF833C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0A479F-4E68-4477-FFBF-356DF7551A70}"/>
              </a:ext>
            </a:extLst>
          </p:cNvPr>
          <p:cNvSpPr txBox="1"/>
          <p:nvPr/>
        </p:nvSpPr>
        <p:spPr>
          <a:xfrm>
            <a:off x="6084594" y="124220"/>
            <a:ext cx="587294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Еще одна рыбка, которая обитает в Щучьем озере это </a:t>
            </a:r>
            <a:r>
              <a:rPr lang="ru-RU" sz="3600" b="1" dirty="0">
                <a:solidFill>
                  <a:srgbClr val="C00000"/>
                </a:solidFill>
                <a:latin typeface="Caslon Becker No540 Swash [Rus" panose="02010401010101010104" pitchFamily="2" charset="0"/>
              </a:rPr>
              <a:t>плотва.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Эта рыбка живет стайками.</a:t>
            </a:r>
          </a:p>
          <a:p>
            <a:pPr algn="just"/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Окрас у нее серебристый и красноватые плавнички, чешуя крупная, а сам рыбка обычно не очень большая.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aslon Becker No540 Swash [Rus" panose="02010401010101010104" pitchFamily="2" charset="0"/>
            </a:endParaRPr>
          </a:p>
          <a:p>
            <a:pPr algn="just"/>
            <a:endParaRPr lang="ru-RU" sz="2400" dirty="0">
              <a:solidFill>
                <a:schemeClr val="accent2">
                  <a:lumMod val="75000"/>
                </a:schemeClr>
              </a:solidFill>
              <a:latin typeface="Caslon Becker No540 Swash [Rus" panose="020104010101010101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F5A09F-1FCF-225E-38EC-61C0A525A670}"/>
              </a:ext>
            </a:extLst>
          </p:cNvPr>
          <p:cNvSpPr txBox="1"/>
          <p:nvPr/>
        </p:nvSpPr>
        <p:spPr>
          <a:xfrm>
            <a:off x="274758" y="4104046"/>
            <a:ext cx="11917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Плотва </a:t>
            </a:r>
            <a:r>
              <a:rPr lang="ru-RU" sz="3600" b="0" i="0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может питаться, как живыми организмами, так и водорослями.</a:t>
            </a:r>
          </a:p>
          <a:p>
            <a:pPr algn="just"/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Малыши плотвы любят мелководье, а вот взрослые рыбки предпочитают глубину.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aslon Becker No540 Swash [Rus" panose="020104010101010101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852097-3D7C-C16E-234D-59D394E84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7"/>
            <a:ext cx="6084594" cy="4093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5189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FBC2C5-6C24-C18A-2A4D-3EDBF833C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F5A09F-1FCF-225E-38EC-61C0A525A670}"/>
              </a:ext>
            </a:extLst>
          </p:cNvPr>
          <p:cNvSpPr txBox="1"/>
          <p:nvPr/>
        </p:nvSpPr>
        <p:spPr>
          <a:xfrm>
            <a:off x="266492" y="3703588"/>
            <a:ext cx="5829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0" i="0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Ерш прожорлив и питается в течение всего года, поедает разных маленьких обитателей озера: рачков, икру и  маленьких рыбок.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aslon Becker No540 Swash [Rus" panose="02010401010101010104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DD541B-C556-F41C-DF46-E8660EA33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20"/>
            <a:ext cx="6247984" cy="3288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758BF6-416D-6503-C31B-51370A379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92" y="2857500"/>
            <a:ext cx="5715000" cy="400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881FAE-F54A-A826-44F9-F8E712999BF5}"/>
              </a:ext>
            </a:extLst>
          </p:cNvPr>
          <p:cNvSpPr txBox="1"/>
          <p:nvPr/>
        </p:nvSpPr>
        <p:spPr>
          <a:xfrm>
            <a:off x="6522742" y="282322"/>
            <a:ext cx="5554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А вот еще один обитатель озер, это рыба </a:t>
            </a:r>
            <a:r>
              <a:rPr lang="ru-RU" sz="3600" b="1" dirty="0">
                <a:solidFill>
                  <a:srgbClr val="C00000"/>
                </a:solidFill>
                <a:latin typeface="Caslon Becker No540 Swash [Rus" panose="02010401010101010104" pitchFamily="2" charset="0"/>
              </a:rPr>
              <a:t>ёрш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.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Его легко узнать по большому и очень колючему плавнику.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aslon Becker No540 Swash [Rus" panose="020104010101010101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621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FBC2C5-6C24-C18A-2A4D-3EDBF833C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F5A09F-1FCF-225E-38EC-61C0A525A670}"/>
              </a:ext>
            </a:extLst>
          </p:cNvPr>
          <p:cNvSpPr txBox="1"/>
          <p:nvPr/>
        </p:nvSpPr>
        <p:spPr>
          <a:xfrm>
            <a:off x="266492" y="3703588"/>
            <a:ext cx="58295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Это </a:t>
            </a:r>
            <a:r>
              <a:rPr lang="ru-RU" sz="3600" b="1" dirty="0">
                <a:solidFill>
                  <a:srgbClr val="C00000"/>
                </a:solidFill>
                <a:latin typeface="Caslon Becker No540 Swash [Rus" panose="02010401010101010104" pitchFamily="2" charset="0"/>
              </a:rPr>
              <a:t>пресноводная улитка </a:t>
            </a:r>
            <a:r>
              <a:rPr lang="ru-RU" sz="3600" b="1" dirty="0" err="1">
                <a:solidFill>
                  <a:srgbClr val="C00000"/>
                </a:solidFill>
                <a:latin typeface="Caslon Becker No540 Swash [Rus" panose="02010401010101010104" pitchFamily="2" charset="0"/>
              </a:rPr>
              <a:t>Лужанка</a:t>
            </a:r>
            <a:r>
              <a:rPr lang="ru-RU" sz="3600" b="1" dirty="0">
                <a:solidFill>
                  <a:srgbClr val="C00000"/>
                </a:solidFill>
                <a:latin typeface="Caslon Becker No540 Swash [Rus" panose="02010401010101010104" pitchFamily="2" charset="0"/>
              </a:rPr>
              <a:t>.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Она очень полезна,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лужанка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 пропускает через себя много воды из озера и тем самым очищает его.</a:t>
            </a:r>
            <a:endParaRPr lang="ru-RU" sz="2400" dirty="0">
              <a:solidFill>
                <a:srgbClr val="C00000"/>
              </a:solidFill>
              <a:latin typeface="Caslon Becker No540 Swash [Rus" panose="020104010101010101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881FAE-F54A-A826-44F9-F8E712999BF5}"/>
              </a:ext>
            </a:extLst>
          </p:cNvPr>
          <p:cNvSpPr txBox="1"/>
          <p:nvPr/>
        </p:nvSpPr>
        <p:spPr>
          <a:xfrm>
            <a:off x="6522742" y="282322"/>
            <a:ext cx="55547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Гуляя по песчаному берегу озера или купаясь в нем, вы сможете найти много ракушек красивой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изогутой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 формы, может быть даже с жителем внутри.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aslon Becker No540 Swash [Rus" panose="020104010101010101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FCFAAA-4B3B-CFB3-B31E-BB4B2D799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" y="0"/>
            <a:ext cx="6096000" cy="369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EF65DB-F2C5-671A-AB57-3563247ED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57" y="3106061"/>
            <a:ext cx="4957919" cy="3751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6047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FBC2C5-6C24-C18A-2A4D-3EDBF833C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6214ED-A2E0-3D90-5C93-CE6AD654467A}"/>
              </a:ext>
            </a:extLst>
          </p:cNvPr>
          <p:cNvSpPr txBox="1"/>
          <p:nvPr/>
        </p:nvSpPr>
        <p:spPr>
          <a:xfrm>
            <a:off x="310664" y="80382"/>
            <a:ext cx="9976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Давайте поиграем, ребята. Игра называется: «Найди тень: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69F253-016F-EE60-D7B2-3E8A1C5BAC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89" y="492466"/>
            <a:ext cx="3335214" cy="15696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0E9C7F-534F-9F07-2670-120602161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830" y="3262704"/>
            <a:ext cx="3504146" cy="17283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40A856-6BEC-F77A-4F28-9DAC74319E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035" y="113324"/>
            <a:ext cx="3504146" cy="13949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C94867-1DC8-B23A-3184-909BAE7C899F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1" y="2056720"/>
            <a:ext cx="3335214" cy="12245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D9A29D-6E32-81DC-CBF0-2BC8EEBFA649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contras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1" y="3262356"/>
            <a:ext cx="3309472" cy="158316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348980B-2979-1F84-983B-0577935CA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572" y="1529423"/>
            <a:ext cx="3504146" cy="175184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B20085F-88AD-4F0D-C9BB-17E3777513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123" y="4991012"/>
            <a:ext cx="3233043" cy="176380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C95FA5D-257D-764E-9858-FB6B306B8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347"/>
                    </a14:imgEffect>
                    <a14:imgEffect>
                      <a14:saturation sat="295000"/>
                    </a14:imgEffect>
                    <a14:imgEffect>
                      <a14:brightnessContrast bright="2000"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" y="4864955"/>
            <a:ext cx="3360956" cy="1833588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DC441C98-702C-4460-2DB9-B37257802399}"/>
              </a:ext>
            </a:extLst>
          </p:cNvPr>
          <p:cNvCxnSpPr>
            <a:stCxn id="10" idx="1"/>
          </p:cNvCxnSpPr>
          <p:nvPr/>
        </p:nvCxnSpPr>
        <p:spPr>
          <a:xfrm flipH="1">
            <a:off x="3617716" y="810794"/>
            <a:ext cx="4556319" cy="20203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F8A64E26-B190-F6AE-EFC3-7D919F089CC7}"/>
              </a:ext>
            </a:extLst>
          </p:cNvPr>
          <p:cNvCxnSpPr/>
          <p:nvPr/>
        </p:nvCxnSpPr>
        <p:spPr>
          <a:xfrm flipH="1" flipV="1">
            <a:off x="3617716" y="1277267"/>
            <a:ext cx="4545114" cy="27766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B3D0849A-A1A3-848F-9872-8850408CDCAC}"/>
              </a:ext>
            </a:extLst>
          </p:cNvPr>
          <p:cNvCxnSpPr/>
          <p:nvPr/>
        </p:nvCxnSpPr>
        <p:spPr>
          <a:xfrm flipH="1" flipV="1">
            <a:off x="3822992" y="5781749"/>
            <a:ext cx="4501131" cy="2654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F01CFBC7-0890-26FB-0FFA-792C054DF975}"/>
              </a:ext>
            </a:extLst>
          </p:cNvPr>
          <p:cNvCxnSpPr/>
          <p:nvPr/>
        </p:nvCxnSpPr>
        <p:spPr>
          <a:xfrm flipH="1">
            <a:off x="3639707" y="2405344"/>
            <a:ext cx="4534328" cy="17215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399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FBC2C5-6C24-C18A-2A4D-3EDBF833C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2155A6-4455-E45B-C5EC-B97F0D012DD4}"/>
              </a:ext>
            </a:extLst>
          </p:cNvPr>
          <p:cNvSpPr txBox="1"/>
          <p:nvPr/>
        </p:nvSpPr>
        <p:spPr>
          <a:xfrm>
            <a:off x="211015" y="246184"/>
            <a:ext cx="1129518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В завершением нашего занятия детям было предложено слепить самую понравившуюся рыбку из пластилина. 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slon Becker No540 Swash [Rus" panose="02010401010101010104" pitchFamily="2" charset="0"/>
              </a:rPr>
              <a:t>А перед этим п</a:t>
            </a:r>
            <a:r>
              <a:rPr lang="ru-RU" sz="2400" b="0" i="0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альчиковая гимнастика </a:t>
            </a:r>
            <a:r>
              <a:rPr lang="ru-RU" sz="2400" b="0" i="1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«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Рыбка</a:t>
            </a:r>
            <a:r>
              <a:rPr lang="ru-RU" sz="2400" b="0" i="1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»:</a:t>
            </a:r>
            <a:endParaRPr lang="ru-RU" sz="2400" b="0" i="0" dirty="0">
              <a:solidFill>
                <a:schemeClr val="accent2">
                  <a:lumMod val="75000"/>
                </a:schemeClr>
              </a:solidFill>
              <a:effectLst/>
              <a:latin typeface="Caslon Becker No540 Swash [Rus" panose="02010401010101010104" pitchFamily="2" charset="0"/>
            </a:endParaRPr>
          </a:p>
          <a:p>
            <a:pPr algn="l"/>
            <a:r>
              <a:rPr lang="ru-RU" sz="2400" b="1" i="0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Рыбки в озере живут</a:t>
            </a:r>
            <a:r>
              <a:rPr lang="ru-RU" sz="2400" b="0" i="0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, </a:t>
            </a:r>
          </a:p>
          <a:p>
            <a:pPr algn="l"/>
            <a:r>
              <a:rPr lang="ru-RU" sz="2400" b="0" i="1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(Сложить ладошки вместе)</a:t>
            </a:r>
            <a:endParaRPr lang="ru-RU" sz="2400" b="0" i="0" dirty="0">
              <a:solidFill>
                <a:schemeClr val="accent2">
                  <a:lumMod val="75000"/>
                </a:schemeClr>
              </a:solidFill>
              <a:effectLst/>
              <a:latin typeface="Caslon Becker No540 Swash [Rus" panose="02010401010101010104" pitchFamily="2" charset="0"/>
            </a:endParaRPr>
          </a:p>
          <a:p>
            <a:pPr algn="l"/>
            <a:r>
              <a:rPr lang="ru-RU" sz="2400" b="0" i="0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Вверх и вниз они снуют. </a:t>
            </a:r>
          </a:p>
          <a:p>
            <a:pPr algn="l"/>
            <a:r>
              <a:rPr lang="ru-RU" sz="2400" b="0" i="0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(Перемещают ладони вверх-</a:t>
            </a:r>
          </a:p>
          <a:p>
            <a:pPr algn="l"/>
            <a:r>
              <a:rPr lang="ru-RU" sz="2400" b="0" i="0" u="sng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По команде</a:t>
            </a:r>
            <a:r>
              <a:rPr lang="ru-RU" sz="2400" b="0" i="0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: </a:t>
            </a:r>
            <a:r>
              <a:rPr lang="ru-RU" sz="2400" b="0" i="1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«Раз, два, три»</a:t>
            </a:r>
            <a:r>
              <a:rPr lang="ru-RU" sz="2400" b="0" i="0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 вниз)</a:t>
            </a:r>
          </a:p>
          <a:p>
            <a:pPr algn="l"/>
            <a:r>
              <a:rPr lang="ru-RU" sz="2400" b="0" i="0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Выпускают пузыри. </a:t>
            </a:r>
          </a:p>
          <a:p>
            <a:pPr algn="l"/>
            <a:r>
              <a:rPr lang="ru-RU" sz="2400" b="0" i="1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(Загибают пальцы)</a:t>
            </a:r>
            <a:endParaRPr lang="ru-RU" sz="2400" b="0" i="0" dirty="0">
              <a:solidFill>
                <a:schemeClr val="accent2">
                  <a:lumMod val="75000"/>
                </a:schemeClr>
              </a:solidFill>
              <a:effectLst/>
              <a:latin typeface="Caslon Becker No540 Swash [Rus" panose="02010401010101010104" pitchFamily="2" charset="0"/>
            </a:endParaRPr>
          </a:p>
          <a:p>
            <a:pPr algn="l"/>
            <a:r>
              <a:rPr lang="ru-RU" sz="2400" b="0" i="0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И кружатся, и шалят, </a:t>
            </a:r>
          </a:p>
          <a:p>
            <a:pPr algn="l"/>
            <a:r>
              <a:rPr lang="ru-RU" sz="2400" b="0" i="1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(Пальцы складываются колечком)</a:t>
            </a:r>
            <a:endParaRPr lang="ru-RU" sz="2400" b="0" i="0" dirty="0">
              <a:solidFill>
                <a:schemeClr val="accent2">
                  <a:lumMod val="75000"/>
                </a:schemeClr>
              </a:solidFill>
              <a:effectLst/>
              <a:latin typeface="Caslon Becker No540 Swash [Rus" panose="02010401010101010104" pitchFamily="2" charset="0"/>
            </a:endParaRPr>
          </a:p>
          <a:p>
            <a:pPr algn="l"/>
            <a:r>
              <a:rPr lang="ru-RU" sz="2400" b="0" i="0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И хвостами шевелят. </a:t>
            </a:r>
          </a:p>
          <a:p>
            <a:pPr algn="l"/>
            <a:r>
              <a:rPr lang="ru-RU" sz="2400" b="0" i="1" dirty="0">
                <a:solidFill>
                  <a:schemeClr val="accent2">
                    <a:lumMod val="75000"/>
                  </a:schemeClr>
                </a:solidFill>
                <a:effectLst/>
                <a:latin typeface="Caslon Becker No540 Swash [Rus" panose="02010401010101010104" pitchFamily="2" charset="0"/>
              </a:rPr>
              <a:t>(Шевелят пальцами)</a:t>
            </a:r>
            <a:endParaRPr lang="ru-RU" sz="2400" b="0" i="0" dirty="0">
              <a:solidFill>
                <a:schemeClr val="accent2">
                  <a:lumMod val="75000"/>
                </a:schemeClr>
              </a:solidFill>
              <a:effectLst/>
              <a:latin typeface="Caslon Becker No540 Swash [Rus" panose="02010401010101010104" pitchFamily="2" charset="0"/>
            </a:endParaRPr>
          </a:p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Caslon Becker No540 Swash [Rus" panose="02010401010101010104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0A9EC4-0FD0-E0C8-4919-388302418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  <a14:imgEffect>
                      <a14:colorTemperature colorTemp="4912"/>
                    </a14:imgEffect>
                    <a14:imgEffect>
                      <a14:saturation sat="97000"/>
                    </a14:imgEffect>
                    <a14:imgEffect>
                      <a14:brightnessContrast bright="29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54" y="2039815"/>
            <a:ext cx="6489931" cy="4331515"/>
          </a:xfrm>
          <a:prstGeom prst="rect">
            <a:avLst/>
          </a:prstGeom>
          <a:ln>
            <a:noFill/>
          </a:ln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8884832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412</Words>
  <Application>Microsoft Office PowerPoint</Application>
  <PresentationFormat>Широкоэкранный</PresentationFormat>
  <Paragraphs>40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Caslon Becker No540 Swash [Rus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roma</dc:creator>
  <cp:lastModifiedBy>roma</cp:lastModifiedBy>
  <cp:revision>4</cp:revision>
  <dcterms:created xsi:type="dcterms:W3CDTF">2023-03-13T09:17:54Z</dcterms:created>
  <dcterms:modified xsi:type="dcterms:W3CDTF">2023-03-13T11:26:42Z</dcterms:modified>
</cp:coreProperties>
</file>