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1" r:id="rId3"/>
    <p:sldId id="259" r:id="rId4"/>
    <p:sldId id="264" r:id="rId5"/>
    <p:sldId id="262" r:id="rId6"/>
    <p:sldId id="272" r:id="rId7"/>
    <p:sldId id="266" r:id="rId8"/>
    <p:sldId id="267" r:id="rId9"/>
    <p:sldId id="263" r:id="rId10"/>
    <p:sldId id="269" r:id="rId11"/>
    <p:sldId id="271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37" autoAdjust="0"/>
    <p:restoredTop sz="94660"/>
  </p:normalViewPr>
  <p:slideViewPr>
    <p:cSldViewPr snapToGrid="0">
      <p:cViewPr varScale="1">
        <p:scale>
          <a:sx n="62" d="100"/>
          <a:sy n="62" d="100"/>
        </p:scale>
        <p:origin x="84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1E1864-473E-461C-A422-A4DE9CB390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A5E6DCA-CBEA-43DB-B542-0CF7D35E8C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759217-B7E8-4DC1-95D2-854DBDFDF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44AB0-A80D-48D2-8433-2692C95E959F}" type="datetimeFigureOut">
              <a:rPr lang="ru-RU" smtClean="0"/>
              <a:t>25.11.2023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4736C6-B4C4-4302-9985-26F16A119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4B0121-CE3E-4884-AF92-61B66B81C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B7D38-C6BD-43E7-B1D4-6086AF9F55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0171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C2002E-F48E-49A0-A1A7-993C651C6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80B243-3447-4A24-9B9B-28560412E0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EB2A72-AE2A-4298-8F13-5E0899161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44AB0-A80D-48D2-8433-2692C95E959F}" type="datetimeFigureOut">
              <a:rPr lang="ru-RU" smtClean="0"/>
              <a:t>25.11.2023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CF92BA-40BD-4F2C-9AA5-3D06CEB62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AD47D6-939E-4C11-BE92-661D3C91D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B7D38-C6BD-43E7-B1D4-6086AF9F55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0026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8F9391A-B00E-4F78-A3C9-5C2D507D7E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2CB26FE-E175-4B16-8E55-9BB868AF5D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F634A9-08AE-4216-B9C7-2ECEE30AB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44AB0-A80D-48D2-8433-2692C95E959F}" type="datetimeFigureOut">
              <a:rPr lang="ru-RU" smtClean="0"/>
              <a:t>25.11.2023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EC19A6-53C9-4C56-9015-92AD9709D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4ECC19-36CB-44A7-B178-1420D74C3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B7D38-C6BD-43E7-B1D4-6086AF9F55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4529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9CD6B5-6965-4779-92EE-A796BC3CB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859456-666D-4A34-AF45-B073DDB1AD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D479AD-E52C-4D81-BA91-764634800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44AB0-A80D-48D2-8433-2692C95E959F}" type="datetimeFigureOut">
              <a:rPr lang="ru-RU" smtClean="0"/>
              <a:t>25.11.2023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FC99AB-94EC-4833-82EA-5B2CFD2A6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EFF4FE-7838-4796-B8FB-0C2F2A2C7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B7D38-C6BD-43E7-B1D4-6086AF9F55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453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3BB75C-534D-4AA8-8AC2-B27AE8B2A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2E7122-52FB-4FF4-9FB8-141F037826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F33E00-FAF9-42B8-9F18-D679A8E79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44AB0-A80D-48D2-8433-2692C95E959F}" type="datetimeFigureOut">
              <a:rPr lang="ru-RU" smtClean="0"/>
              <a:t>25.11.2023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CC5BFF-A3BE-4670-9688-BD0FFDC9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6CFF60-DB61-4B61-8C6D-048E5B226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B7D38-C6BD-43E7-B1D4-6086AF9F55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669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ED2866-39AF-4D15-A71D-690B13A6A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7A64FCA-6BFC-4B4C-B55E-45ADB3F7E3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E3E4A13-9897-4B52-B8F8-6AECE608F3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E277321-6688-4A0A-A8E1-70C0F1C24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44AB0-A80D-48D2-8433-2692C95E959F}" type="datetimeFigureOut">
              <a:rPr lang="ru-RU" smtClean="0"/>
              <a:t>25.11.2023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CCB42DA-BDB5-4F1B-ACD2-5659F814F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A480977-B9E9-4B46-8735-38AF99133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B7D38-C6BD-43E7-B1D4-6086AF9F55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7247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C3E7B1-DD65-4F8E-8D11-1BF6C1A1E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259B7C6-7DE3-40C1-B47B-6C3C910F28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610ED84-73A8-42AE-A02E-85363639F2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84852CC-79E1-43B4-A3FF-7C7A59FCB6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796BD6E-E36A-42B9-BE88-FC576E6581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697D139-442C-44DA-8FA9-51FA7D18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44AB0-A80D-48D2-8433-2692C95E959F}" type="datetimeFigureOut">
              <a:rPr lang="ru-RU" smtClean="0"/>
              <a:t>25.11.2023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864C09A-EA8B-439D-8518-D4C7C17AA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ED9E985-3F1B-4E21-98E6-81094DBBE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B7D38-C6BD-43E7-B1D4-6086AF9F55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6144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9529CA-618A-4FE3-BF0F-06F69A27D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FF8C74-6538-43D0-A268-C231E11F1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44AB0-A80D-48D2-8433-2692C95E959F}" type="datetimeFigureOut">
              <a:rPr lang="ru-RU" smtClean="0"/>
              <a:t>25.11.2023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5548847-9173-4CC7-9F5C-2461B4CDD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2F45C97-9A40-426B-A1DF-9E6256392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B7D38-C6BD-43E7-B1D4-6086AF9F55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801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403143A-9C95-4230-BB59-865D2BBFB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44AB0-A80D-48D2-8433-2692C95E959F}" type="datetimeFigureOut">
              <a:rPr lang="ru-RU" smtClean="0"/>
              <a:t>25.11.2023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F3A393-11BA-4AE3-B249-3A9958801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723D7AC-A339-46F6-BA49-C50FD70C7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B7D38-C6BD-43E7-B1D4-6086AF9F55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818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492F45-0EDA-4B37-A859-F1644D039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22735C-3739-4ECA-A539-0B441AEC33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4C5C149-8D20-44B8-9F95-C67935DE81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22B1692-4466-44BE-AD85-DAC900ED6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44AB0-A80D-48D2-8433-2692C95E959F}" type="datetimeFigureOut">
              <a:rPr lang="ru-RU" smtClean="0"/>
              <a:t>25.11.2023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E60DCC7-801B-495C-9C56-004FFA0A9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701D836-FE0B-4344-A207-6112CF1FB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B7D38-C6BD-43E7-B1D4-6086AF9F55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761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10E989-D456-43E2-A683-8F3D1DF9D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A419436-2BFC-469F-82FB-816D54D21A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5D241B5-FD74-4B8E-AB0B-D48A3010F7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6607D2-CA20-4D40-8230-372FC19C5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44AB0-A80D-48D2-8433-2692C95E959F}" type="datetimeFigureOut">
              <a:rPr lang="ru-RU" smtClean="0"/>
              <a:t>25.11.2023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340D1E1-0530-47CA-BFEE-0651C641B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0149DDC-DE66-48B4-A628-11697190C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B7D38-C6BD-43E7-B1D4-6086AF9F55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8165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AFB50A-8BA3-4260-BFAF-095BC9F21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76BFD3-201A-469F-8978-0867F9C47E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2B3708-F831-4F05-B68B-EDBAFFE909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44AB0-A80D-48D2-8433-2692C95E959F}" type="datetimeFigureOut">
              <a:rPr lang="ru-RU" smtClean="0"/>
              <a:t>25.11.2023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FF4EC0-B5FC-4389-B1E5-F042581965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47E2F8-D439-42F0-A3A2-99221A635E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EB7D38-C6BD-43E7-B1D4-6086AF9F55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4943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://vsegda-pomnim.com/uploads/posts/2022-04/1649117030_51-vsegda-pomnim-com-p-priroda-arktiki-foto-61.jpg">
            <a:extLst>
              <a:ext uri="{FF2B5EF4-FFF2-40B4-BE49-F238E27FC236}">
                <a16:creationId xmlns:a16="http://schemas.microsoft.com/office/drawing/2014/main" id="{7FBECB37-F7E5-440A-9D75-AFDB7F62A52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398AC02-2496-48BF-9897-C71128B44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0010" y="-76200"/>
            <a:ext cx="12352020" cy="70104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7D216DE-7F02-445E-85C4-4F479B99558D}"/>
              </a:ext>
            </a:extLst>
          </p:cNvPr>
          <p:cNvSpPr/>
          <p:nvPr/>
        </p:nvSpPr>
        <p:spPr>
          <a:xfrm>
            <a:off x="1143000" y="1885950"/>
            <a:ext cx="102527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  <a:highlight>
                  <a:srgbClr val="FFFF00"/>
                </a:highlight>
              </a:rPr>
              <a:t>«Арктические и антарктические пустыни»</a:t>
            </a:r>
            <a:endParaRPr lang="ru-RU" sz="4000" b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225070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92FF56-4210-45E2-A215-5C16A2315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323" y="213647"/>
            <a:ext cx="6781800" cy="2976552"/>
          </a:xfrm>
        </p:spPr>
        <p:txBody>
          <a:bodyPr>
            <a:normAutofit fontScale="90000"/>
          </a:bodyPr>
          <a:lstStyle/>
          <a:p>
            <a:r>
              <a:rPr lang="ru-RU" dirty="0">
                <a:highlight>
                  <a:srgbClr val="FFFF00"/>
                </a:highlight>
              </a:rPr>
              <a:t>Рекомендации </a:t>
            </a:r>
            <a:br>
              <a:rPr lang="ru-RU" dirty="0"/>
            </a:br>
            <a:r>
              <a:rPr lang="ru-RU" sz="2200" dirty="0"/>
              <a:t>Для пополнения знаний детей о жизни людей и животных на Севере можно посетить Российский этнографический музей (СПб, ул. Инженерная д.4/1Е), музей Арктики и Антарктики  (СПб , ул. Марата д.24А), сходить к памятнику покорителям Севера на улице Наличная, показать институт Арктики и Антарктики , где работают ученые , которые изучают  жизнь на Севере, можно даже войти в холл и увидеть под потолком чаек… </a:t>
            </a:r>
          </a:p>
        </p:txBody>
      </p:sp>
      <p:pic>
        <p:nvPicPr>
          <p:cNvPr id="10242" name="Picture 2" descr="https://modamix.net/wp-content/uploads/2019/09/muzey_arktiki_i_antarktiki.jpg">
            <a:extLst>
              <a:ext uri="{FF2B5EF4-FFF2-40B4-BE49-F238E27FC236}">
                <a16:creationId xmlns:a16="http://schemas.microsoft.com/office/drawing/2014/main" id="{B09EF1C1-945F-4E0F-9B7C-0DA13B019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261" y="3429000"/>
            <a:ext cx="4756517" cy="307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avatars.dzeninfra.ru/get-zen_doc/3385233/pub_5eca3a4d80d7d253978cca50_5eca3a5e31092d04634de4a1/scale_1200">
            <a:extLst>
              <a:ext uri="{FF2B5EF4-FFF2-40B4-BE49-F238E27FC236}">
                <a16:creationId xmlns:a16="http://schemas.microsoft.com/office/drawing/2014/main" id="{BF5715A6-797F-4804-80F8-9F0C0FD0D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969" y="333048"/>
            <a:ext cx="4425340" cy="297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s11.stc.all.kpcdn.net/share/i/4/1480173/inx960x640.jpg">
            <a:extLst>
              <a:ext uri="{FF2B5EF4-FFF2-40B4-BE49-F238E27FC236}">
                <a16:creationId xmlns:a16="http://schemas.microsoft.com/office/drawing/2014/main" id="{A96F46A2-24A3-4C71-96C0-BE6FCF3A5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222" y="3429000"/>
            <a:ext cx="5108087" cy="297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4013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://vsegda-pomnim.com/uploads/posts/2022-04/1649117030_51-vsegda-pomnim-com-p-priroda-arktiki-foto-61.jpg">
            <a:extLst>
              <a:ext uri="{FF2B5EF4-FFF2-40B4-BE49-F238E27FC236}">
                <a16:creationId xmlns:a16="http://schemas.microsoft.com/office/drawing/2014/main" id="{7FBECB37-F7E5-440A-9D75-AFDB7F62A52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398AC02-2496-48BF-9897-C71128B44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0010" y="-76200"/>
            <a:ext cx="12352020" cy="70104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7D216DE-7F02-445E-85C4-4F479B99558D}"/>
              </a:ext>
            </a:extLst>
          </p:cNvPr>
          <p:cNvSpPr/>
          <p:nvPr/>
        </p:nvSpPr>
        <p:spPr>
          <a:xfrm>
            <a:off x="1143000" y="1885950"/>
            <a:ext cx="102527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  <a:highlight>
                  <a:srgbClr val="FFFF00"/>
                </a:highlight>
              </a:rPr>
              <a:t>Спасибо за внимание !</a:t>
            </a:r>
            <a:endParaRPr lang="ru-RU" sz="4000" b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534214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3DA8E51-D513-420B-AD51-24FCB1167C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55B7856-A912-48E5-80AE-409C1688F909}"/>
              </a:ext>
            </a:extLst>
          </p:cNvPr>
          <p:cNvSpPr/>
          <p:nvPr/>
        </p:nvSpPr>
        <p:spPr>
          <a:xfrm rot="10800000" flipV="1">
            <a:off x="765810" y="4721125"/>
            <a:ext cx="497205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ighlight>
                  <a:srgbClr val="FFFF00"/>
                </a:highlight>
              </a:rPr>
              <a:t>Целый материк, который окружён водами океана. Холодно , до -80 градусов. Здесь очень много льда. Материк совсем безлюдный. </a:t>
            </a:r>
          </a:p>
          <a:p>
            <a:r>
              <a:rPr lang="ru-RU" dirty="0">
                <a:highlight>
                  <a:srgbClr val="FFFF00"/>
                </a:highlight>
              </a:rPr>
              <a:t>Южные моря богаче рыбой, чем Северный Ледовитый океан . 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7DE0EA4-4904-4628-A8B5-3F7CE070310E}"/>
              </a:ext>
            </a:extLst>
          </p:cNvPr>
          <p:cNvSpPr/>
          <p:nvPr/>
        </p:nvSpPr>
        <p:spPr>
          <a:xfrm rot="10800000" flipV="1">
            <a:off x="7395210" y="4652143"/>
            <a:ext cx="47967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ighlight>
                  <a:srgbClr val="FFFF00"/>
                </a:highlight>
              </a:rPr>
              <a:t>Это замёрзший океан . Здесь теплее ,чем на южном полюсе. Окраина Арктики – тундра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38C01F6-C3F6-4BB9-A46D-5C624A847F82}"/>
              </a:ext>
            </a:extLst>
          </p:cNvPr>
          <p:cNvSpPr/>
          <p:nvPr/>
        </p:nvSpPr>
        <p:spPr>
          <a:xfrm>
            <a:off x="0" y="102870"/>
            <a:ext cx="12191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highlight>
                  <a:srgbClr val="FFFF00"/>
                </a:highlight>
              </a:rPr>
              <a:t>Чем отличаются Антарктида и Арктика?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D2EF438-8F80-41C1-B8E9-DD5504A94499}"/>
              </a:ext>
            </a:extLst>
          </p:cNvPr>
          <p:cNvSpPr/>
          <p:nvPr/>
        </p:nvSpPr>
        <p:spPr>
          <a:xfrm>
            <a:off x="240031" y="852071"/>
            <a:ext cx="29032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ighlight>
                  <a:srgbClr val="C0C0C0"/>
                </a:highlight>
              </a:rPr>
              <a:t>Южный полюс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0BF9C37-1704-4166-9C0F-09D9D75DFB10}"/>
              </a:ext>
            </a:extLst>
          </p:cNvPr>
          <p:cNvSpPr/>
          <p:nvPr/>
        </p:nvSpPr>
        <p:spPr>
          <a:xfrm>
            <a:off x="10081260" y="852071"/>
            <a:ext cx="20231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ighlight>
                  <a:srgbClr val="C0C0C0"/>
                </a:highlight>
              </a:rPr>
              <a:t>Северный полюс </a:t>
            </a:r>
          </a:p>
        </p:txBody>
      </p:sp>
    </p:spTree>
    <p:extLst>
      <p:ext uri="{BB962C8B-B14F-4D97-AF65-F5344CB8AC3E}">
        <p14:creationId xmlns:p14="http://schemas.microsoft.com/office/powerpoint/2010/main" val="17175424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F39A199-AC2E-4345-97C2-7612C5333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604"/>
            <a:ext cx="12354560" cy="6949440"/>
          </a:xfrm>
          <a:prstGeom prst="rect">
            <a:avLst/>
          </a:prstGeom>
        </p:spPr>
      </p:pic>
      <p:sp>
        <p:nvSpPr>
          <p:cNvPr id="2" name="Облачко с текстом: прямоугольное со скругленными углами 1">
            <a:extLst>
              <a:ext uri="{FF2B5EF4-FFF2-40B4-BE49-F238E27FC236}">
                <a16:creationId xmlns:a16="http://schemas.microsoft.com/office/drawing/2014/main" id="{314E9F1E-5BD5-42CE-B0ED-193F57329884}"/>
              </a:ext>
            </a:extLst>
          </p:cNvPr>
          <p:cNvSpPr/>
          <p:nvPr/>
        </p:nvSpPr>
        <p:spPr>
          <a:xfrm>
            <a:off x="2244930" y="489668"/>
            <a:ext cx="2331720" cy="1104138"/>
          </a:xfrm>
          <a:prstGeom prst="wedgeRoundRectCallout">
            <a:avLst>
              <a:gd name="adj1" fmla="val 61667"/>
              <a:gd name="adj2" fmla="val 7742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highlight>
                  <a:srgbClr val="FFFF00"/>
                </a:highlight>
              </a:rPr>
              <a:t>Арктика -это северный полюс . Здесь мы живем,  белые медведи !</a:t>
            </a:r>
          </a:p>
        </p:txBody>
      </p:sp>
      <p:sp>
        <p:nvSpPr>
          <p:cNvPr id="3" name="Облачко с текстом: прямоугольное со скругленными углами 2">
            <a:extLst>
              <a:ext uri="{FF2B5EF4-FFF2-40B4-BE49-F238E27FC236}">
                <a16:creationId xmlns:a16="http://schemas.microsoft.com/office/drawing/2014/main" id="{2B3D9E02-C44E-496B-8A72-C56199D55329}"/>
              </a:ext>
            </a:extLst>
          </p:cNvPr>
          <p:cNvSpPr/>
          <p:nvPr/>
        </p:nvSpPr>
        <p:spPr>
          <a:xfrm>
            <a:off x="9269730" y="4800600"/>
            <a:ext cx="2091690" cy="1280160"/>
          </a:xfrm>
          <a:prstGeom prst="wedgeRoundRectCallout">
            <a:avLst>
              <a:gd name="adj1" fmla="val -181304"/>
              <a:gd name="adj2" fmla="val -5902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highlight>
                  <a:srgbClr val="FFFF00"/>
                </a:highlight>
              </a:rPr>
              <a:t>Антарктида -это южный полюс. Мы, пингвины, здесь живем!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2C02F7E-B10B-485F-9B70-4CCF8AE3181B}"/>
              </a:ext>
            </a:extLst>
          </p:cNvPr>
          <p:cNvSpPr/>
          <p:nvPr/>
        </p:nvSpPr>
        <p:spPr>
          <a:xfrm>
            <a:off x="949569" y="2413337"/>
            <a:ext cx="8991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dirty="0">
                <a:solidFill>
                  <a:srgbClr val="FF0000"/>
                </a:solidFill>
              </a:rPr>
              <a:t>Запомни!</a:t>
            </a:r>
          </a:p>
        </p:txBody>
      </p:sp>
    </p:spTree>
    <p:extLst>
      <p:ext uri="{BB962C8B-B14F-4D97-AF65-F5344CB8AC3E}">
        <p14:creationId xmlns:p14="http://schemas.microsoft.com/office/powerpoint/2010/main" val="705289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F64521-FFEE-4AFB-894D-56F949A77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631" y="434438"/>
            <a:ext cx="11084169" cy="1593402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FF0000"/>
                </a:solidFill>
                <a:highlight>
                  <a:srgbClr val="FFFF00"/>
                </a:highlight>
              </a:rPr>
              <a:t>Борьба с морозом </a:t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/>
              <a:t>Арктические животные хорошо приспособлены к суровым условиям. Это теплокровные животные имеют толстый слой подкожного жира, который служит как теплоизолятор и как источник энергии. Водонепроницаемый густой мех удерживает тепло, а маленькие уши снижают его потери.</a:t>
            </a:r>
          </a:p>
        </p:txBody>
      </p:sp>
      <p:pic>
        <p:nvPicPr>
          <p:cNvPr id="4" name="Picture 2" descr="https://celes.club/uploads/posts/2021-11/1637611203_18-celes-club-p-belaya-medveditsa-s-medvezhonkom-zhivotnie-19.jpg">
            <a:extLst>
              <a:ext uri="{FF2B5EF4-FFF2-40B4-BE49-F238E27FC236}">
                <a16:creationId xmlns:a16="http://schemas.microsoft.com/office/drawing/2014/main" id="{0EB6D725-BD18-4107-8155-4719AF3D2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31" y="3475944"/>
            <a:ext cx="5158154" cy="3111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9BDDDF5-8B43-49CB-AB0A-20B437CF43D1}"/>
              </a:ext>
            </a:extLst>
          </p:cNvPr>
          <p:cNvSpPr/>
          <p:nvPr/>
        </p:nvSpPr>
        <p:spPr>
          <a:xfrm>
            <a:off x="269631" y="2027840"/>
            <a:ext cx="4126523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Белые медвежата </a:t>
            </a:r>
            <a:r>
              <a:rPr lang="ru-RU" sz="2800" dirty="0"/>
              <a:t> </a:t>
            </a:r>
            <a:r>
              <a:rPr lang="ru-RU" dirty="0"/>
              <a:t>Медвежата рождаются посреди зимы, но мать до весны нянчит их в снежной берлоге 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8C6451F-CFE8-4B88-85CC-2CCC1CE2FA2C}"/>
              </a:ext>
            </a:extLst>
          </p:cNvPr>
          <p:cNvSpPr/>
          <p:nvPr/>
        </p:nvSpPr>
        <p:spPr>
          <a:xfrm>
            <a:off x="6799385" y="2027842"/>
            <a:ext cx="5122983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Северный олень </a:t>
            </a:r>
          </a:p>
          <a:p>
            <a:pPr algn="ctr"/>
            <a:r>
              <a:rPr lang="ru-RU" sz="2800" b="1" dirty="0"/>
              <a:t> </a:t>
            </a:r>
            <a:r>
              <a:rPr lang="ru-RU" dirty="0"/>
              <a:t>Северного оленя от холода защищает густой мех и толстый слой подкожного жира.</a:t>
            </a:r>
          </a:p>
        </p:txBody>
      </p:sp>
      <p:pic>
        <p:nvPicPr>
          <p:cNvPr id="9" name="Picture 4" descr="http://today.tamu.edu/wp-content/uploads/2018/12/GettyImages-152367493-1-e1546707313257.jpg">
            <a:extLst>
              <a:ext uri="{FF2B5EF4-FFF2-40B4-BE49-F238E27FC236}">
                <a16:creationId xmlns:a16="http://schemas.microsoft.com/office/drawing/2014/main" id="{39EFA8A7-CEBE-49CC-96B5-6E941D75A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616" y="3475944"/>
            <a:ext cx="4818184" cy="311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39676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sun9-26.userapi.com/impg/wbj_L7Hv556sQw0lPi-XQwq0YXymJN025OhwxA/jr1G2oHtdak.jpg?size=1193x1081&amp;quality=95&amp;sign=e6479ee18b3c774bff87be5226ce9ce1&amp;c_uniq_tag=TvnjlE2rxVUYBaIcviOc49axGqDzhhuCkzUM4xRae5I&amp;type=album">
            <a:extLst>
              <a:ext uri="{FF2B5EF4-FFF2-40B4-BE49-F238E27FC236}">
                <a16:creationId xmlns:a16="http://schemas.microsoft.com/office/drawing/2014/main" id="{37D323A1-F5AF-4D26-8200-28E14AED6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43" y="3069173"/>
            <a:ext cx="3968449" cy="3329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nypost.com/wp-content/uploads/sites/2/2018/09/seal-die-off.jpg">
            <a:extLst>
              <a:ext uri="{FF2B5EF4-FFF2-40B4-BE49-F238E27FC236}">
                <a16:creationId xmlns:a16="http://schemas.microsoft.com/office/drawing/2014/main" id="{459B2043-5DBF-4DA9-9434-93E954A42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392" y="421569"/>
            <a:ext cx="3985315" cy="3206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1B1E767-1799-4D4B-A405-17CC84E403BC}"/>
              </a:ext>
            </a:extLst>
          </p:cNvPr>
          <p:cNvSpPr/>
          <p:nvPr/>
        </p:nvSpPr>
        <p:spPr>
          <a:xfrm>
            <a:off x="298754" y="646823"/>
            <a:ext cx="363415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/>
              <a:t>Морж</a:t>
            </a:r>
          </a:p>
          <a:p>
            <a:r>
              <a:rPr lang="ru-RU" dirty="0"/>
              <a:t>Бивни помогают моржам вытаскивать грузное тело из воды на лед, а также пробивать в нем проруби для ловли рыбы.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C6787AB-9834-4774-92A2-258B34B7ED2F}"/>
              </a:ext>
            </a:extLst>
          </p:cNvPr>
          <p:cNvSpPr/>
          <p:nvPr/>
        </p:nvSpPr>
        <p:spPr>
          <a:xfrm>
            <a:off x="4290116" y="4678904"/>
            <a:ext cx="36464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/>
              <a:t>Тюлень</a:t>
            </a:r>
          </a:p>
          <a:p>
            <a:r>
              <a:rPr lang="ru-RU" dirty="0"/>
              <a:t>Тюленя зимой греет толстый теплоизолирующий слой жира.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47F145E-77AC-41BD-BF5D-D2D5CE115087}"/>
              </a:ext>
            </a:extLst>
          </p:cNvPr>
          <p:cNvSpPr/>
          <p:nvPr/>
        </p:nvSpPr>
        <p:spPr>
          <a:xfrm>
            <a:off x="8515434" y="646823"/>
            <a:ext cx="347213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/>
              <a:t>Полярная крачка</a:t>
            </a:r>
          </a:p>
          <a:p>
            <a:r>
              <a:rPr lang="ru-RU" dirty="0"/>
              <a:t> Эта перелетная птица лето проводит в Арктике, а зиму – в Антарктике.</a:t>
            </a:r>
          </a:p>
        </p:txBody>
      </p:sp>
      <p:pic>
        <p:nvPicPr>
          <p:cNvPr id="1036" name="Picture 12" descr="https://mirfauni.cdnbro.com/posts/25161763-chaika-krachka-3.jpg">
            <a:extLst>
              <a:ext uri="{FF2B5EF4-FFF2-40B4-BE49-F238E27FC236}">
                <a16:creationId xmlns:a16="http://schemas.microsoft.com/office/drawing/2014/main" id="{19637A9B-B36F-4385-BBBC-D8AD91F3B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904" y="2869881"/>
            <a:ext cx="3839660" cy="3528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0696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D48643-2DD1-4F2E-A02F-5FE35BD40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846" y="146684"/>
            <a:ext cx="6049108" cy="673931"/>
          </a:xfrm>
        </p:spPr>
        <p:txBody>
          <a:bodyPr/>
          <a:lstStyle/>
          <a:p>
            <a:r>
              <a:rPr lang="ru-RU" dirty="0">
                <a:highlight>
                  <a:srgbClr val="FFFF00"/>
                </a:highlight>
              </a:rPr>
              <a:t>Чем занимаются люди в Арктике?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A551D9F-9665-4769-B5B9-376673FDAD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7908" y="820615"/>
            <a:ext cx="5498122" cy="3927231"/>
          </a:xfrm>
        </p:spPr>
        <p:txBody>
          <a:bodyPr>
            <a:normAutofit/>
          </a:bodyPr>
          <a:lstStyle/>
          <a:p>
            <a:r>
              <a:rPr lang="ru-RU" sz="1800" dirty="0"/>
              <a:t>Население – эскимосы, чукчи, якуты .Таяние арктических льдов ставит под угрозу выживание народов Арктики. Им становится все труднее охотиться на тюленей.</a:t>
            </a:r>
          </a:p>
          <a:p>
            <a:endParaRPr lang="ru-RU" sz="1800" dirty="0"/>
          </a:p>
          <a:p>
            <a:endParaRPr lang="ru-RU" sz="1800" dirty="0"/>
          </a:p>
          <a:p>
            <a:endParaRPr lang="ru-RU" sz="1800" dirty="0"/>
          </a:p>
          <a:p>
            <a:endParaRPr lang="ru-RU" sz="1800" dirty="0"/>
          </a:p>
          <a:p>
            <a:endParaRPr lang="ru-RU" sz="1800" dirty="0"/>
          </a:p>
          <a:p>
            <a:endParaRPr lang="ru-RU" sz="1800" dirty="0"/>
          </a:p>
          <a:p>
            <a:endParaRPr lang="ru-RU" sz="1800" dirty="0"/>
          </a:p>
          <a:p>
            <a:endParaRPr lang="ru-RU" sz="1800" dirty="0"/>
          </a:p>
        </p:txBody>
      </p:sp>
      <p:pic>
        <p:nvPicPr>
          <p:cNvPr id="11266" name="Picture 2" descr="https://timeandworld.ru/wp-content/uploads/2020/12/%D0%A0%D0%BE%D1%81%D1%81%D0%B8%D0%B9%D1%81%D0%BA%D0%B0%D1%8F-%D0%B0%D1%80%D0%BA%D1%82%D0%B8%D0%BA%D0%B0.jpg">
            <a:extLst>
              <a:ext uri="{FF2B5EF4-FFF2-40B4-BE49-F238E27FC236}">
                <a16:creationId xmlns:a16="http://schemas.microsoft.com/office/drawing/2014/main" id="{6F074FC4-66A5-4337-B90D-A433D7AA90D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577" y="146684"/>
            <a:ext cx="4793839" cy="2710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www.toplivnaya-karta.ru/upload/iblock/ef3/z5rbzypbec1gdlymtu3gjb24kxpg2yup.jpg">
            <a:extLst>
              <a:ext uri="{FF2B5EF4-FFF2-40B4-BE49-F238E27FC236}">
                <a16:creationId xmlns:a16="http://schemas.microsoft.com/office/drawing/2014/main" id="{478CAEF9-DB4C-4E0C-B625-19F88AEDA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972" y="4374230"/>
            <a:ext cx="5009444" cy="233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deti.arctic-russia.ru/yduploads/profile/94027/album/21e9c26a3d180a14c4ea743e9b9efc34.jpg">
            <a:extLst>
              <a:ext uri="{FF2B5EF4-FFF2-40B4-BE49-F238E27FC236}">
                <a16:creationId xmlns:a16="http://schemas.microsoft.com/office/drawing/2014/main" id="{1D65294B-5AA2-4C9B-B0B0-FCF7A93E8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12" y="1910862"/>
            <a:ext cx="4123980" cy="261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C6DE8BA-5534-4605-A1A8-72623D4CB99F}"/>
              </a:ext>
            </a:extLst>
          </p:cNvPr>
          <p:cNvSpPr/>
          <p:nvPr/>
        </p:nvSpPr>
        <p:spPr>
          <a:xfrm rot="10800000" flipV="1">
            <a:off x="342512" y="5008056"/>
            <a:ext cx="57534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Россия –первая и единственная страна , использующая так называемые дрейфующие полярные станции. Участников экспедиции и необходимое оборудование доставляют на ледоколах.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A22F6F5-28F4-4109-83DB-C4389989B81D}"/>
              </a:ext>
            </a:extLst>
          </p:cNvPr>
          <p:cNvSpPr/>
          <p:nvPr/>
        </p:nvSpPr>
        <p:spPr>
          <a:xfrm>
            <a:off x="4818185" y="3112048"/>
            <a:ext cx="66000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Человек не является коренным жителем Арктики. Но она всегда привлекала своей загадочностью. Проложен Северный морской путь. На островах  и во льдах Северного Ледовитого океана работают научные станции. Здесь живут и работают отважные полярники.</a:t>
            </a:r>
          </a:p>
        </p:txBody>
      </p:sp>
    </p:spTree>
    <p:extLst>
      <p:ext uri="{BB962C8B-B14F-4D97-AF65-F5344CB8AC3E}">
        <p14:creationId xmlns:p14="http://schemas.microsoft.com/office/powerpoint/2010/main" val="16836298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3BF729-841C-4390-B419-6AFEF3AE1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551" y="58616"/>
            <a:ext cx="7362092" cy="937846"/>
          </a:xfrm>
        </p:spPr>
        <p:txBody>
          <a:bodyPr>
            <a:normAutofit/>
          </a:bodyPr>
          <a:lstStyle/>
          <a:p>
            <a:r>
              <a:rPr lang="ru-RU" sz="4800" dirty="0">
                <a:highlight>
                  <a:srgbClr val="FFFF00"/>
                </a:highlight>
              </a:rPr>
              <a:t>Под водой 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76607E8-4007-4051-809D-E1162E7F14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9631" y="1137137"/>
            <a:ext cx="5709137" cy="625901"/>
          </a:xfrm>
        </p:spPr>
        <p:txBody>
          <a:bodyPr>
            <a:noAutofit/>
          </a:bodyPr>
          <a:lstStyle/>
          <a:p>
            <a:r>
              <a:rPr lang="ru-RU" sz="2000" dirty="0"/>
              <a:t>Айсберг- это огромные глыбы льда. Айсберг держится на плаву благодаря тому. Что лед легче воды. Около 85% его объёма находится ниже уровня воды.</a:t>
            </a:r>
          </a:p>
        </p:txBody>
      </p:sp>
      <p:pic>
        <p:nvPicPr>
          <p:cNvPr id="4102" name="Picture 6" descr="https://cdn1.ozone.ru/s3/multimedia-5/6368397437.jpg">
            <a:extLst>
              <a:ext uri="{FF2B5EF4-FFF2-40B4-BE49-F238E27FC236}">
                <a16:creationId xmlns:a16="http://schemas.microsoft.com/office/drawing/2014/main" id="{FDBB0D51-11FF-4EB8-817B-70DBC758BDE3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3" r="10423"/>
          <a:stretch>
            <a:fillRect/>
          </a:stretch>
        </p:blipFill>
        <p:spPr bwMode="auto">
          <a:xfrm>
            <a:off x="6323003" y="160327"/>
            <a:ext cx="5820511" cy="487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F82BE696-607E-4CCB-9A49-4784DD76388E}"/>
              </a:ext>
            </a:extLst>
          </p:cNvPr>
          <p:cNvCxnSpPr>
            <a:cxnSpLocks/>
          </p:cNvCxnSpPr>
          <p:nvPr/>
        </p:nvCxnSpPr>
        <p:spPr>
          <a:xfrm flipV="1">
            <a:off x="7642650" y="996462"/>
            <a:ext cx="1751802" cy="14067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ED500674-B5FB-444E-B5DA-45D392F5487F}"/>
              </a:ext>
            </a:extLst>
          </p:cNvPr>
          <p:cNvCxnSpPr>
            <a:cxnSpLocks/>
          </p:cNvCxnSpPr>
          <p:nvPr/>
        </p:nvCxnSpPr>
        <p:spPr>
          <a:xfrm flipV="1">
            <a:off x="7709329" y="3567500"/>
            <a:ext cx="1634874" cy="71379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4" name="Picture 8" descr="https://basik.ru/images/cold_foto/29_cold.jpg">
            <a:extLst>
              <a:ext uri="{FF2B5EF4-FFF2-40B4-BE49-F238E27FC236}">
                <a16:creationId xmlns:a16="http://schemas.microsoft.com/office/drawing/2014/main" id="{D4A48F08-3E94-4A5C-9565-D6A2DFD45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28" y="3705999"/>
            <a:ext cx="2848710" cy="1748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s://porarctic.ru/upload/iblock/fc8/fc81e47ea79473c5844de8f014770b5c.jpg">
            <a:extLst>
              <a:ext uri="{FF2B5EF4-FFF2-40B4-BE49-F238E27FC236}">
                <a16:creationId xmlns:a16="http://schemas.microsoft.com/office/drawing/2014/main" id="{6903064A-17AD-45D3-8063-CB92EAD32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460" y="4909753"/>
            <a:ext cx="2592401" cy="174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DAE105F-FF76-422D-A038-EB3D79D9DF13}"/>
              </a:ext>
            </a:extLst>
          </p:cNvPr>
          <p:cNvSpPr/>
          <p:nvPr/>
        </p:nvSpPr>
        <p:spPr>
          <a:xfrm rot="10800000" flipV="1">
            <a:off x="82062" y="2505669"/>
            <a:ext cx="34018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Столообразная </a:t>
            </a:r>
            <a:r>
              <a:rPr lang="ru-RU" dirty="0"/>
              <a:t> Поверхность обычно широкая,</a:t>
            </a:r>
          </a:p>
          <a:p>
            <a:r>
              <a:rPr lang="ru-RU" dirty="0"/>
              <a:t> с плоской вершиной.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107FF52B-94D2-4267-B14A-3884F9237D4E}"/>
              </a:ext>
            </a:extLst>
          </p:cNvPr>
          <p:cNvSpPr/>
          <p:nvPr/>
        </p:nvSpPr>
        <p:spPr>
          <a:xfrm rot="10800000" flipV="1">
            <a:off x="8874368" y="4992683"/>
            <a:ext cx="269630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«Сухой док» </a:t>
            </a:r>
            <a:r>
              <a:rPr lang="ru-RU" dirty="0"/>
              <a:t>Середина такого айсберга лежит ниже поверхности воды . 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8ADE426E-B9A3-48B4-97CC-44460A977250}"/>
              </a:ext>
            </a:extLst>
          </p:cNvPr>
          <p:cNvSpPr/>
          <p:nvPr/>
        </p:nvSpPr>
        <p:spPr>
          <a:xfrm>
            <a:off x="3276598" y="3105835"/>
            <a:ext cx="280022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2400" b="1" dirty="0"/>
              <a:t>Столбчатая. </a:t>
            </a:r>
            <a:r>
              <a:rPr lang="ru-RU" dirty="0"/>
              <a:t>Надводная часть такого айсберга поднимается высоко над водой  острыми шпилями.</a:t>
            </a:r>
          </a:p>
        </p:txBody>
      </p:sp>
      <p:pic>
        <p:nvPicPr>
          <p:cNvPr id="4110" name="Picture 14" descr="https://bigpicture.ru/wp-content/uploads/2011/07/11116.jpg">
            <a:extLst>
              <a:ext uri="{FF2B5EF4-FFF2-40B4-BE49-F238E27FC236}">
                <a16:creationId xmlns:a16="http://schemas.microsoft.com/office/drawing/2014/main" id="{E3EECD55-0112-45B4-99E3-C89180E5D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918" y="4743457"/>
            <a:ext cx="2592401" cy="179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ADCFCBA-A677-4E98-B29E-1501D24BFE4C}"/>
              </a:ext>
            </a:extLst>
          </p:cNvPr>
          <p:cNvSpPr/>
          <p:nvPr/>
        </p:nvSpPr>
        <p:spPr>
          <a:xfrm>
            <a:off x="9394452" y="562709"/>
            <a:ext cx="23169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ighlight>
                  <a:srgbClr val="FFFF00"/>
                </a:highlight>
              </a:rPr>
              <a:t> Надводная часть айсберга состоит из плотного снега – фирна. </a:t>
            </a:r>
            <a:endParaRPr lang="ru-RU" dirty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D128FCEC-93AB-4F93-8849-07BC1557E3B1}"/>
              </a:ext>
            </a:extLst>
          </p:cNvPr>
          <p:cNvSpPr/>
          <p:nvPr/>
        </p:nvSpPr>
        <p:spPr>
          <a:xfrm>
            <a:off x="9097108" y="3105835"/>
            <a:ext cx="27666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>
                <a:highlight>
                  <a:srgbClr val="FFFF00"/>
                </a:highlight>
              </a:rPr>
              <a:t>Постоянная температура холодного ядра айсберга – от -15 до -20 градусов .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7BBC143E-378D-4F2B-B1F3-4ED6967BA56A}"/>
              </a:ext>
            </a:extLst>
          </p:cNvPr>
          <p:cNvSpPr/>
          <p:nvPr/>
        </p:nvSpPr>
        <p:spPr>
          <a:xfrm>
            <a:off x="691456" y="2203604"/>
            <a:ext cx="50409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</a:rPr>
              <a:t>Разновидности айсберга </a:t>
            </a:r>
          </a:p>
        </p:txBody>
      </p:sp>
    </p:spTree>
    <p:extLst>
      <p:ext uri="{BB962C8B-B14F-4D97-AF65-F5344CB8AC3E}">
        <p14:creationId xmlns:p14="http://schemas.microsoft.com/office/powerpoint/2010/main" val="14113783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5326FC-8FC3-4C8D-8273-15E6E5E74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846" y="128954"/>
            <a:ext cx="4314092" cy="621323"/>
          </a:xfrm>
        </p:spPr>
        <p:txBody>
          <a:bodyPr>
            <a:normAutofit/>
          </a:bodyPr>
          <a:lstStyle/>
          <a:p>
            <a:r>
              <a:rPr lang="ru-RU" sz="2800" dirty="0">
                <a:highlight>
                  <a:srgbClr val="FFFF00"/>
                </a:highlight>
              </a:rPr>
              <a:t>Путешествия в Антарктиду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7A59DB1-AAA5-43DA-9A73-C131CEEF02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5846" y="973015"/>
            <a:ext cx="4079631" cy="5345723"/>
          </a:xfrm>
        </p:spPr>
        <p:txBody>
          <a:bodyPr>
            <a:normAutofit lnSpcReduction="10000"/>
          </a:bodyPr>
          <a:lstStyle/>
          <a:p>
            <a:r>
              <a:rPr lang="ru-RU" dirty="0"/>
              <a:t>Туристические поездки в Антарктиду очень популярны. Путешественников высаживают на Антарктическом полуострове, но удаляться от берега им запрещено. Как бы то ни было , вернувшись домой, туристы с гордостью рассказывают родным и друзьям , что побывали на этом материке. Следует сказать, что число туристов ограничивают в целях охраны природы.</a:t>
            </a:r>
          </a:p>
          <a:p>
            <a:endParaRPr lang="ru-RU" dirty="0"/>
          </a:p>
          <a:p>
            <a:r>
              <a:rPr lang="ru-RU" sz="2400" b="1" dirty="0">
                <a:solidFill>
                  <a:srgbClr val="FF0000"/>
                </a:solidFill>
              </a:rPr>
              <a:t>Природа в опасности !!!  Не забывай об этом !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Ежегодно более 15000 туристов посещают Антарктиду , чтобы полюбоваться необычными пейзажами этого материка.</a:t>
            </a:r>
          </a:p>
        </p:txBody>
      </p:sp>
      <p:pic>
        <p:nvPicPr>
          <p:cNvPr id="9218" name="Picture 2" descr="https://i.pinimg.com/736x/6c/34/20/6c342082adf4978cc50fe8aa3497b246--antarctica-cruise-frozen.jpg">
            <a:extLst>
              <a:ext uri="{FF2B5EF4-FFF2-40B4-BE49-F238E27FC236}">
                <a16:creationId xmlns:a16="http://schemas.microsoft.com/office/drawing/2014/main" id="{07837D33-C0DA-468E-91F8-267AFD8A195A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 bwMode="auto">
          <a:xfrm>
            <a:off x="4607168" y="-7999"/>
            <a:ext cx="75848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30892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7C6C59-CA3C-46EA-BF88-012AEDE3F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523" y="365125"/>
            <a:ext cx="5627077" cy="2600813"/>
          </a:xfrm>
        </p:spPr>
        <p:txBody>
          <a:bodyPr>
            <a:normAutofit/>
          </a:bodyPr>
          <a:lstStyle/>
          <a:p>
            <a:r>
              <a:rPr lang="ru-RU" sz="2800" b="1" dirty="0">
                <a:highlight>
                  <a:srgbClr val="FFFF00"/>
                </a:highlight>
              </a:rPr>
              <a:t>Криль</a:t>
            </a:r>
            <a:r>
              <a:rPr lang="ru-RU" sz="2800" dirty="0"/>
              <a:t>-мелкие рачки, которые питаются </a:t>
            </a:r>
            <a:r>
              <a:rPr lang="ru-RU" sz="2800" dirty="0">
                <a:highlight>
                  <a:srgbClr val="FFFF00"/>
                </a:highlight>
              </a:rPr>
              <a:t>микроскопическими водорослями</a:t>
            </a:r>
            <a:r>
              <a:rPr lang="ru-RU" sz="2800" dirty="0"/>
              <a:t>, развивающимися на подводной стороне плавающих льдов. Криль, в свою очередь становится пищей для </a:t>
            </a:r>
            <a:r>
              <a:rPr lang="ru-RU" sz="2800" dirty="0">
                <a:highlight>
                  <a:srgbClr val="FFFF00"/>
                </a:highlight>
              </a:rPr>
              <a:t>рыб и китов.</a:t>
            </a:r>
          </a:p>
        </p:txBody>
      </p:sp>
      <p:pic>
        <p:nvPicPr>
          <p:cNvPr id="3074" name="Picture 2" descr="https://eda-land.ru/images/article/orig/2018/11/chto-takoe-antarkticheskij-kril-13.jpg">
            <a:extLst>
              <a:ext uri="{FF2B5EF4-FFF2-40B4-BE49-F238E27FC236}">
                <a16:creationId xmlns:a16="http://schemas.microsoft.com/office/drawing/2014/main" id="{A14944FC-27C1-4E95-8BA0-6B76043A6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09" y="3276599"/>
            <a:ext cx="3437386" cy="301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http://os1.i.ua/3/1/6215120_3a8a3a00.jpg">
            <a:extLst>
              <a:ext uri="{FF2B5EF4-FFF2-40B4-BE49-F238E27FC236}">
                <a16:creationId xmlns:a16="http://schemas.microsoft.com/office/drawing/2014/main" id="{77AED22E-C105-4AF1-9917-3E0D5826A83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A97189B-5CB2-4351-9173-6B1928763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214" y="3276600"/>
            <a:ext cx="3437386" cy="3014294"/>
          </a:xfrm>
          <a:prstGeom prst="rect">
            <a:avLst/>
          </a:prstGeom>
        </p:spPr>
      </p:pic>
      <p:pic>
        <p:nvPicPr>
          <p:cNvPr id="3082" name="Picture 10" descr="Животные-Антарктиды-Описание-и-особенности-животных-Антарктиды-7">
            <a:extLst>
              <a:ext uri="{FF2B5EF4-FFF2-40B4-BE49-F238E27FC236}">
                <a16:creationId xmlns:a16="http://schemas.microsoft.com/office/drawing/2014/main" id="{96598127-884B-4554-88E0-07524E6F7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1" y="164123"/>
            <a:ext cx="5627076" cy="293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s://ab-news.ru/wp-content/uploads/2019/03/image.jpg">
            <a:extLst>
              <a:ext uri="{FF2B5EF4-FFF2-40B4-BE49-F238E27FC236}">
                <a16:creationId xmlns:a16="http://schemas.microsoft.com/office/drawing/2014/main" id="{CA68F251-EC9C-48A6-AA22-33998CC99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092" y="3276599"/>
            <a:ext cx="3751385" cy="293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48657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19346</TotalTime>
  <Words>594</Words>
  <Application>Microsoft Office PowerPoint</Application>
  <PresentationFormat>Широкоэкранный</PresentationFormat>
  <Paragraphs>52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Борьба с морозом  Арктические животные хорошо приспособлены к суровым условиям. Это теплокровные животные имеют толстый слой подкожного жира, который служит как теплоизолятор и как источник энергии. Водонепроницаемый густой мех удерживает тепло, а маленькие уши снижают его потери.</vt:lpstr>
      <vt:lpstr>Презентация PowerPoint</vt:lpstr>
      <vt:lpstr>Чем занимаются люди в Арктике?</vt:lpstr>
      <vt:lpstr>Под водой </vt:lpstr>
      <vt:lpstr>Путешествия в Антарктиду</vt:lpstr>
      <vt:lpstr>Криль-мелкие рачки, которые питаются микроскопическими водорослями, развивающимися на подводной стороне плавающих льдов. Криль, в свою очередь становится пищей для рыб и китов.</vt:lpstr>
      <vt:lpstr>Рекомендации  Для пополнения знаний детей о жизни людей и животных на Севере можно посетить Российский этнографический музей (СПб, ул. Инженерная д.4/1Е), музей Арктики и Антарктики  (СПб , ул. Марата д.24А), сходить к памятнику покорителям Севера на улице Наличная, показать институт Арктики и Антарктики , где работают ученые , которые изучают  жизнь на Севере, можно даже войти в холл и увидеть под потолком чаек…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Арктические и антарктические пустыни</dc:title>
  <dc:creator>Pop Lilli</dc:creator>
  <cp:lastModifiedBy>Pop Lilli</cp:lastModifiedBy>
  <cp:revision>36</cp:revision>
  <dcterms:created xsi:type="dcterms:W3CDTF">2023-11-04T13:03:52Z</dcterms:created>
  <dcterms:modified xsi:type="dcterms:W3CDTF">2023-11-25T19:42:48Z</dcterms:modified>
</cp:coreProperties>
</file>