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2" r:id="rId9"/>
    <p:sldId id="264" r:id="rId10"/>
    <p:sldId id="265" r:id="rId11"/>
    <p:sldId id="266" r:id="rId12"/>
    <p:sldId id="267" r:id="rId13"/>
    <p:sldId id="268" r:id="rId14"/>
    <p:sldId id="269" r:id="rId15"/>
    <p:sldId id="270" r:id="rId16"/>
    <p:sldId id="271"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CADE467-D481-4FA2-AED3-D8750B852818}"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3431BE-10BB-45EC-9AFD-2E67F177C051}"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ADE467-D481-4FA2-AED3-D8750B852818}"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3431BE-10BB-45EC-9AFD-2E67F177C05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ADE467-D481-4FA2-AED3-D8750B852818}"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3431BE-10BB-45EC-9AFD-2E67F177C05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ADE467-D481-4FA2-AED3-D8750B852818}"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3431BE-10BB-45EC-9AFD-2E67F177C051}"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CADE467-D481-4FA2-AED3-D8750B852818}"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3431BE-10BB-45EC-9AFD-2E67F177C051}"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CADE467-D481-4FA2-AED3-D8750B852818}" type="datetimeFigureOut">
              <a:rPr lang="ru-RU" smtClean="0"/>
              <a:t>05.12.2022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3431BE-10BB-45EC-9AFD-2E67F177C051}"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CADE467-D481-4FA2-AED3-D8750B852818}" type="datetimeFigureOut">
              <a:rPr lang="ru-RU" smtClean="0"/>
              <a:t>05.12.2022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33431BE-10BB-45EC-9AFD-2E67F177C051}"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CADE467-D481-4FA2-AED3-D8750B852818}" type="datetimeFigureOut">
              <a:rPr lang="ru-RU" smtClean="0"/>
              <a:t>05.12.2022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33431BE-10BB-45EC-9AFD-2E67F177C05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CADE467-D481-4FA2-AED3-D8750B852818}" type="datetimeFigureOut">
              <a:rPr lang="ru-RU" smtClean="0"/>
              <a:t>05.12.2022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33431BE-10BB-45EC-9AFD-2E67F177C05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CADE467-D481-4FA2-AED3-D8750B852818}" type="datetimeFigureOut">
              <a:rPr lang="ru-RU" smtClean="0"/>
              <a:t>05.12.2022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3431BE-10BB-45EC-9AFD-2E67F177C051}"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CADE467-D481-4FA2-AED3-D8750B852818}" type="datetimeFigureOut">
              <a:rPr lang="ru-RU" smtClean="0"/>
              <a:t>05.12.2022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3431BE-10BB-45EC-9AFD-2E67F177C051}"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DE467-D481-4FA2-AED3-D8750B852818}" type="datetimeFigureOut">
              <a:rPr lang="ru-RU" smtClean="0"/>
              <a:t>05.12.2022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431BE-10BB-45EC-9AFD-2E67F177C05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granex.com.ua/wp-content/uploads/irina-blue-texture-500x500c.jpg"/>
          <p:cNvPicPr>
            <a:picLocks noChangeAspect="1" noChangeArrowheads="1"/>
          </p:cNvPicPr>
          <p:nvPr/>
        </p:nvPicPr>
        <p:blipFill>
          <a:blip r:embed="rId2" cstate="print"/>
          <a:srcRect/>
          <a:stretch>
            <a:fillRect/>
          </a:stretch>
        </p:blipFill>
        <p:spPr bwMode="auto">
          <a:xfrm>
            <a:off x="4572000" y="2204864"/>
            <a:ext cx="4248472" cy="4248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Прямоугольник 9"/>
          <p:cNvSpPr/>
          <p:nvPr/>
        </p:nvSpPr>
        <p:spPr>
          <a:xfrm>
            <a:off x="107504" y="4841865"/>
            <a:ext cx="4536504" cy="1323439"/>
          </a:xfrm>
          <a:prstGeom prst="rect">
            <a:avLst/>
          </a:prstGeom>
        </p:spPr>
        <p:txBody>
          <a:bodyPr wrap="square">
            <a:spAutoFit/>
          </a:bodyPr>
          <a:lstStyle/>
          <a:p>
            <a:r>
              <a:rPr lang="ru-RU" sz="2000" dirty="0" smtClean="0">
                <a:solidFill>
                  <a:schemeClr val="accent5"/>
                </a:solidFill>
              </a:rPr>
              <a:t>Выполнила: </a:t>
            </a:r>
          </a:p>
          <a:p>
            <a:r>
              <a:rPr lang="ru-RU" sz="2000" dirty="0" smtClean="0">
                <a:solidFill>
                  <a:schemeClr val="accent5"/>
                </a:solidFill>
              </a:rPr>
              <a:t>воспитатель ГБДОУ детского сада №3 «Андрейка» Василеостровского района Максимова Е. А.</a:t>
            </a:r>
            <a:endParaRPr lang="ru-RU" sz="2000" dirty="0">
              <a:solidFill>
                <a:schemeClr val="accent5"/>
              </a:solidFill>
            </a:endParaRPr>
          </a:p>
        </p:txBody>
      </p:sp>
      <p:sp>
        <p:nvSpPr>
          <p:cNvPr id="11" name="Прямоугольник 10"/>
          <p:cNvSpPr/>
          <p:nvPr/>
        </p:nvSpPr>
        <p:spPr>
          <a:xfrm>
            <a:off x="467544" y="188640"/>
            <a:ext cx="8208912" cy="1815882"/>
          </a:xfrm>
          <a:prstGeom prst="rect">
            <a:avLst/>
          </a:prstGeom>
        </p:spPr>
        <p:txBody>
          <a:bodyPr wrap="square">
            <a:spAutoFit/>
          </a:bodyPr>
          <a:lstStyle/>
          <a:p>
            <a:pPr algn="ctr"/>
            <a:r>
              <a:rPr lang="ru-RU" sz="2800" dirty="0" smtClean="0">
                <a:solidFill>
                  <a:schemeClr val="accent5"/>
                </a:solidFill>
                <a:latin typeface="Monotype Corsiva" pitchFamily="66" charset="0"/>
              </a:rPr>
              <a:t>Мастер-класс </a:t>
            </a:r>
          </a:p>
          <a:p>
            <a:pPr algn="ctr"/>
            <a:r>
              <a:rPr lang="ru-RU" sz="2800" dirty="0" smtClean="0">
                <a:solidFill>
                  <a:schemeClr val="accent5"/>
                </a:solidFill>
                <a:latin typeface="Monotype Corsiva" pitchFamily="66" charset="0"/>
              </a:rPr>
              <a:t>«Музей под землей: ознакомление дошкольников с горными породами, украшающими станции петербургского метрополитена» </a:t>
            </a:r>
            <a:endParaRPr lang="ru-RU" sz="2800" dirty="0">
              <a:solidFill>
                <a:schemeClr val="accent5"/>
              </a:solidFill>
              <a:latin typeface="Monotype Corsiva" pitchFamily="66" charset="0"/>
            </a:endParaRPr>
          </a:p>
        </p:txBody>
      </p:sp>
      <p:pic>
        <p:nvPicPr>
          <p:cNvPr id="17412" name="Picture 4" descr="https://kamni.ws/wp-content/uploads/2013/06/2402w-345-720x426.jpg"/>
          <p:cNvPicPr>
            <a:picLocks noChangeAspect="1" noChangeArrowheads="1"/>
          </p:cNvPicPr>
          <p:nvPr/>
        </p:nvPicPr>
        <p:blipFill>
          <a:blip r:embed="rId3" cstate="print"/>
          <a:srcRect/>
          <a:stretch>
            <a:fillRect/>
          </a:stretch>
        </p:blipFill>
        <p:spPr bwMode="auto">
          <a:xfrm>
            <a:off x="467544" y="2204864"/>
            <a:ext cx="3600400" cy="21302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619672" y="5085184"/>
            <a:ext cx="633670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На станции метро </a:t>
            </a:r>
            <a:r>
              <a:rPr kumimoji="0" lang="ru-RU" sz="2000" b="0" i="0" u="none" strike="noStrike" cap="none" normalizeH="0" baseline="0" dirty="0" smtClean="0">
                <a:ln>
                  <a:noFill/>
                </a:ln>
                <a:solidFill>
                  <a:schemeClr val="accent5"/>
                </a:solidFill>
                <a:effectLst/>
                <a:latin typeface="Calibri"/>
                <a:ea typeface="Calibri" pitchFamily="34" charset="0"/>
                <a:cs typeface="Times New Roman" pitchFamily="18" charset="0"/>
              </a:rPr>
              <a:t>«</a:t>
            </a:r>
            <a:r>
              <a:rPr kumimoji="0" lang="ru-RU" sz="2000"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Улица Дыбенко</a:t>
            </a:r>
            <a:r>
              <a:rPr kumimoji="0" lang="ru-RU" sz="2000" b="0" i="0" u="none" strike="noStrike" cap="none" normalizeH="0" baseline="0" dirty="0" smtClean="0">
                <a:ln>
                  <a:noFill/>
                </a:ln>
                <a:solidFill>
                  <a:schemeClr val="accent5"/>
                </a:solidFill>
                <a:effectLst/>
                <a:latin typeface="Calibri"/>
                <a:ea typeface="Calibri" pitchFamily="34" charset="0"/>
                <a:cs typeface="Times New Roman" pitchFamily="18" charset="0"/>
              </a:rPr>
              <a:t>»</a:t>
            </a:r>
            <a:r>
              <a:rPr kumimoji="0" lang="ru-RU" sz="2000"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 проёмы между колоннами и торцевая стена украшены мозаиками из кусочков разных по цвету гранитов, белого мрамора и подкрашенных известняков и чёрного лабрадорита.</a:t>
            </a:r>
            <a:endParaRPr kumimoji="0" lang="ru-RU" sz="2000" b="0" i="0" u="none" strike="noStrike" cap="none" normalizeH="0" baseline="0" dirty="0" smtClean="0">
              <a:ln>
                <a:noFill/>
              </a:ln>
              <a:solidFill>
                <a:schemeClr val="accent5"/>
              </a:solidFill>
              <a:effectLst/>
              <a:latin typeface="Arial" pitchFamily="34" charset="0"/>
              <a:cs typeface="Arial" pitchFamily="34" charset="0"/>
            </a:endParaRPr>
          </a:p>
        </p:txBody>
      </p:sp>
      <p:pic>
        <p:nvPicPr>
          <p:cNvPr id="23555" name="Picture 3" descr="Улица Дыбенко | Правобережная линия | Санкт-Петербург | Прогулки по метро"/>
          <p:cNvPicPr>
            <a:picLocks noChangeAspect="1" noChangeArrowheads="1"/>
          </p:cNvPicPr>
          <p:nvPr/>
        </p:nvPicPr>
        <p:blipFill>
          <a:blip r:embed="rId2" cstate="print"/>
          <a:srcRect b="4241"/>
          <a:stretch>
            <a:fillRect/>
          </a:stretch>
        </p:blipFill>
        <p:spPr bwMode="auto">
          <a:xfrm>
            <a:off x="1195432" y="461095"/>
            <a:ext cx="6904960" cy="440806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619672" y="5273913"/>
            <a:ext cx="597666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5"/>
                </a:solidFill>
                <a:effectLst/>
                <a:latin typeface="Calibri"/>
                <a:ea typeface="Calibri" pitchFamily="34" charset="0"/>
                <a:cs typeface="Times New Roman" pitchFamily="18" charset="0"/>
              </a:rPr>
              <a:t>«</a:t>
            </a:r>
            <a:r>
              <a:rPr kumimoji="0" lang="ru-RU" sz="2000"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Проспект Ветеранов</a:t>
            </a:r>
            <a:r>
              <a:rPr kumimoji="0" lang="ru-RU" sz="2000" b="0" i="0" u="none" strike="noStrike" cap="none" normalizeH="0" baseline="0" dirty="0" smtClean="0">
                <a:ln>
                  <a:noFill/>
                </a:ln>
                <a:solidFill>
                  <a:schemeClr val="accent5"/>
                </a:solidFill>
                <a:effectLst/>
                <a:latin typeface="Calibri"/>
                <a:ea typeface="Calibri" pitchFamily="34" charset="0"/>
                <a:cs typeface="Times New Roman" pitchFamily="18" charset="0"/>
              </a:rPr>
              <a:t>»</a:t>
            </a:r>
            <a:r>
              <a:rPr kumimoji="0" lang="ru-RU" sz="2000"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 - колонны этой станции отделаны чёрным лабрадоритом и серым мрамором (крайние колонны), пол - серым гранитом, чёрным лабрадоритом с латунными вставками.</a:t>
            </a:r>
            <a:endParaRPr kumimoji="0" lang="ru-RU" sz="2000" b="0" i="0" u="none" strike="noStrike" cap="none" normalizeH="0" baseline="0" dirty="0" smtClean="0">
              <a:ln>
                <a:noFill/>
              </a:ln>
              <a:solidFill>
                <a:schemeClr val="accent5"/>
              </a:solidFill>
              <a:effectLst/>
              <a:latin typeface="Arial" pitchFamily="34" charset="0"/>
              <a:cs typeface="Arial" pitchFamily="34" charset="0"/>
            </a:endParaRPr>
          </a:p>
        </p:txBody>
      </p:sp>
      <p:pic>
        <p:nvPicPr>
          <p:cNvPr id="22531" name="Picture 3" descr="Проспект Ветеранов | Метропедия | Fandom"/>
          <p:cNvPicPr>
            <a:picLocks noChangeAspect="1" noChangeArrowheads="1"/>
          </p:cNvPicPr>
          <p:nvPr/>
        </p:nvPicPr>
        <p:blipFill>
          <a:blip r:embed="rId2" cstate="print"/>
          <a:srcRect/>
          <a:stretch>
            <a:fillRect/>
          </a:stretch>
        </p:blipFill>
        <p:spPr bwMode="auto">
          <a:xfrm>
            <a:off x="1043608" y="322907"/>
            <a:ext cx="7437362" cy="483428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051720" y="5301208"/>
            <a:ext cx="529208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На полу станции метро </a:t>
            </a:r>
            <a:r>
              <a:rPr kumimoji="0" lang="ru-RU" sz="2000" b="0" i="0" u="none" strike="noStrike" cap="none" normalizeH="0" baseline="0" dirty="0" smtClean="0">
                <a:ln>
                  <a:noFill/>
                </a:ln>
                <a:solidFill>
                  <a:schemeClr val="accent5"/>
                </a:solidFill>
                <a:effectLst/>
                <a:latin typeface="Calibri"/>
                <a:ea typeface="Calibri" pitchFamily="34" charset="0"/>
                <a:cs typeface="Times New Roman" pitchFamily="18" charset="0"/>
              </a:rPr>
              <a:t>«</a:t>
            </a:r>
            <a:r>
              <a:rPr kumimoji="0" lang="ru-RU" sz="2000"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Ладожская</a:t>
            </a:r>
            <a:r>
              <a:rPr kumimoji="0" lang="ru-RU" sz="2000" b="0" i="0" u="none" strike="noStrike" cap="none" normalizeH="0" baseline="0" dirty="0" smtClean="0">
                <a:ln>
                  <a:noFill/>
                </a:ln>
                <a:solidFill>
                  <a:schemeClr val="accent5"/>
                </a:solidFill>
                <a:effectLst/>
                <a:latin typeface="Calibri"/>
                <a:ea typeface="Calibri" pitchFamily="34" charset="0"/>
                <a:cs typeface="Times New Roman" pitchFamily="18" charset="0"/>
              </a:rPr>
              <a:t>»</a:t>
            </a:r>
            <a:r>
              <a:rPr kumimoji="0" lang="ru-RU" sz="2000"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 также можно полюбоваться плитами из лабрадорита и кое-где увидеть ирризацию.</a:t>
            </a:r>
            <a:endParaRPr kumimoji="0" lang="ru-RU" sz="2000" b="0" i="0" u="none" strike="noStrike" cap="none" normalizeH="0" baseline="0" dirty="0" smtClean="0">
              <a:ln>
                <a:noFill/>
              </a:ln>
              <a:solidFill>
                <a:schemeClr val="accent5"/>
              </a:solidFill>
              <a:effectLst/>
              <a:latin typeface="Arial" pitchFamily="34" charset="0"/>
              <a:cs typeface="Arial" pitchFamily="34" charset="0"/>
            </a:endParaRPr>
          </a:p>
        </p:txBody>
      </p:sp>
      <p:pic>
        <p:nvPicPr>
          <p:cNvPr id="25603" name="Picture 3" descr="Metro SPB Line4 Ladozhskaya Platform.jpg"/>
          <p:cNvPicPr>
            <a:picLocks noChangeAspect="1" noChangeArrowheads="1"/>
          </p:cNvPicPr>
          <p:nvPr/>
        </p:nvPicPr>
        <p:blipFill>
          <a:blip r:embed="rId2" cstate="print"/>
          <a:srcRect/>
          <a:stretch>
            <a:fillRect/>
          </a:stretch>
        </p:blipFill>
        <p:spPr bwMode="auto">
          <a:xfrm>
            <a:off x="1259632" y="380755"/>
            <a:ext cx="6843292" cy="4560413"/>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467544" y="260648"/>
            <a:ext cx="799288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Лабрадорит используют не только для облицовки, но и для изготовления очень красивых изделий, в том числе ювелирных.</a:t>
            </a:r>
            <a:endParaRPr kumimoji="0" lang="ru-RU" sz="2000" b="0" i="0" u="none" strike="noStrike" cap="none" normalizeH="0" baseline="0" dirty="0" smtClean="0">
              <a:ln>
                <a:noFill/>
              </a:ln>
              <a:solidFill>
                <a:schemeClr val="accent5"/>
              </a:solidFill>
              <a:effectLst/>
              <a:latin typeface="Arial" pitchFamily="34" charset="0"/>
              <a:cs typeface="Arial" pitchFamily="34" charset="0"/>
            </a:endParaRPr>
          </a:p>
        </p:txBody>
      </p:sp>
      <p:pic>
        <p:nvPicPr>
          <p:cNvPr id="24581" name="Picture 5" descr="https://vplate.ru/images/article/thumb/715-0/2019/03/vse-o-kamne-labrador-19.jpg"/>
          <p:cNvPicPr>
            <a:picLocks noChangeAspect="1" noChangeArrowheads="1"/>
          </p:cNvPicPr>
          <p:nvPr/>
        </p:nvPicPr>
        <p:blipFill>
          <a:blip r:embed="rId2" cstate="print"/>
          <a:srcRect/>
          <a:stretch>
            <a:fillRect/>
          </a:stretch>
        </p:blipFill>
        <p:spPr bwMode="auto">
          <a:xfrm>
            <a:off x="3707904" y="1916832"/>
            <a:ext cx="2520280" cy="17201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583" name="Picture 7" descr="https://vplate.ru/images/article/thumb/715-0/2019/03/vse-o-kamne-labrador-30.jpg"/>
          <p:cNvPicPr>
            <a:picLocks noChangeAspect="1" noChangeArrowheads="1"/>
          </p:cNvPicPr>
          <p:nvPr/>
        </p:nvPicPr>
        <p:blipFill>
          <a:blip r:embed="rId3" cstate="print"/>
          <a:srcRect l="5287" t="12901" r="4840" b="8404"/>
          <a:stretch>
            <a:fillRect/>
          </a:stretch>
        </p:blipFill>
        <p:spPr bwMode="auto">
          <a:xfrm>
            <a:off x="3591038" y="4293096"/>
            <a:ext cx="2709154"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587" name="Picture 11" descr="https://sun9-13.userapi.com/impg/kQaILCIru8eSt1tLmacGFTxR60nFyHjSr68Tew/qOAc9GFI3jU.jpg?size=1620x2160&amp;quality=95&amp;sign=ae52ce8bd6b6a05d4eb42d0c5d9f60be&amp;type=album"/>
          <p:cNvPicPr>
            <a:picLocks noChangeAspect="1" noChangeArrowheads="1"/>
          </p:cNvPicPr>
          <p:nvPr/>
        </p:nvPicPr>
        <p:blipFill>
          <a:blip r:embed="rId4" cstate="print"/>
          <a:srcRect/>
          <a:stretch>
            <a:fillRect/>
          </a:stretch>
        </p:blipFill>
        <p:spPr bwMode="auto">
          <a:xfrm>
            <a:off x="287525" y="1700808"/>
            <a:ext cx="3132347" cy="4176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589" name="AutoShape 13" descr="Интересные факты о лабрадорит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91" name="AutoShape 15" descr="https://1400.xn--p1ai/wp-content/uploads/interesnye-fakty-o-labradorite.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4592" name="Picture 16"/>
          <p:cNvPicPr>
            <a:picLocks noChangeAspect="1" noChangeArrowheads="1"/>
          </p:cNvPicPr>
          <p:nvPr/>
        </p:nvPicPr>
        <p:blipFill>
          <a:blip r:embed="rId5" cstate="print"/>
          <a:srcRect l="32452" t="21154" r="32933" b="15385"/>
          <a:stretch>
            <a:fillRect/>
          </a:stretch>
        </p:blipFill>
        <p:spPr bwMode="auto">
          <a:xfrm>
            <a:off x="6516216" y="2636912"/>
            <a:ext cx="2304256"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5796136" y="1628800"/>
            <a:ext cx="2915816"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На Вознесенском проспекте находится здание, занимающее целый квартал, от Садовой улицы до набережной реки Фонтанки. Колонны этого здания облицованы лабрадоритом.</a:t>
            </a:r>
            <a:endParaRPr kumimoji="0" lang="ru-RU" sz="2000" b="0" i="0" u="none" strike="noStrike" cap="none" normalizeH="0" baseline="0" dirty="0" smtClean="0">
              <a:ln>
                <a:noFill/>
              </a:ln>
              <a:solidFill>
                <a:schemeClr val="accent5"/>
              </a:solidFill>
              <a:effectLst/>
              <a:latin typeface="Arial" pitchFamily="34" charset="0"/>
              <a:cs typeface="Arial" pitchFamily="34" charset="0"/>
            </a:endParaRPr>
          </a:p>
        </p:txBody>
      </p:sp>
      <p:pic>
        <p:nvPicPr>
          <p:cNvPr id="27651" name="Picture 3" descr="https://avatars.mds.yandex.net/get-altay/4562252/2a0000017c13187138ff067d824a17d32277/XXXL"/>
          <p:cNvPicPr>
            <a:picLocks noChangeAspect="1" noChangeArrowheads="1"/>
          </p:cNvPicPr>
          <p:nvPr/>
        </p:nvPicPr>
        <p:blipFill>
          <a:blip r:embed="rId2" cstate="print"/>
          <a:srcRect r="1538"/>
          <a:stretch>
            <a:fillRect/>
          </a:stretch>
        </p:blipFill>
        <p:spPr bwMode="auto">
          <a:xfrm>
            <a:off x="467544" y="284650"/>
            <a:ext cx="4608512" cy="624069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51520" y="188640"/>
            <a:ext cx="842493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Если зайти в Церковь Воскресения Христова (Спас-на-Крови) и посмотреть на четыре центральных пилона, то можно увидеть облицовку темно-серым украинским лабрадоритом, хорошо отполированным и приобретшим вследствие этого черный цвет. Игра света в тонком поверхностном слое минерала делает плиты облицовки живыми, переменчивыми, в них то вспыхивают, то гаснут голубовато-синие блики.</a:t>
            </a:r>
            <a:endParaRPr kumimoji="0" lang="ru-RU" sz="2000" b="0" i="0" u="none" strike="noStrike" cap="none" normalizeH="0" baseline="0" dirty="0" smtClean="0">
              <a:ln>
                <a:noFill/>
              </a:ln>
              <a:solidFill>
                <a:schemeClr val="accent5"/>
              </a:solidFill>
              <a:effectLst/>
              <a:latin typeface="Arial" pitchFamily="34" charset="0"/>
              <a:cs typeface="Arial" pitchFamily="34" charset="0"/>
            </a:endParaRPr>
          </a:p>
        </p:txBody>
      </p:sp>
      <p:pic>
        <p:nvPicPr>
          <p:cNvPr id="26629" name="Picture 5" descr="https://www.mishanita.ru/data/images/Piter/Spas/Spas-33.jpg"/>
          <p:cNvPicPr>
            <a:picLocks noChangeAspect="1" noChangeArrowheads="1"/>
          </p:cNvPicPr>
          <p:nvPr/>
        </p:nvPicPr>
        <p:blipFill>
          <a:blip r:embed="rId2" cstate="print"/>
          <a:srcRect b="2899"/>
          <a:stretch>
            <a:fillRect/>
          </a:stretch>
        </p:blipFill>
        <p:spPr bwMode="auto">
          <a:xfrm>
            <a:off x="4932040" y="2204864"/>
            <a:ext cx="3256997" cy="4392488"/>
          </a:xfrm>
          <a:prstGeom prst="rect">
            <a:avLst/>
          </a:prstGeom>
          <a:ln>
            <a:noFill/>
          </a:ln>
          <a:effectLst>
            <a:softEdge rad="112500"/>
          </a:effectLst>
        </p:spPr>
      </p:pic>
      <p:pic>
        <p:nvPicPr>
          <p:cNvPr id="26631" name="Picture 7" descr="Спас на Крови: режим работы 2022 и стоимость билетов, как добраться"/>
          <p:cNvPicPr>
            <a:picLocks noChangeAspect="1" noChangeArrowheads="1"/>
          </p:cNvPicPr>
          <p:nvPr/>
        </p:nvPicPr>
        <p:blipFill>
          <a:blip r:embed="rId3" cstate="print"/>
          <a:srcRect b="5346"/>
          <a:stretch>
            <a:fillRect/>
          </a:stretch>
        </p:blipFill>
        <p:spPr bwMode="auto">
          <a:xfrm>
            <a:off x="971600" y="2179442"/>
            <a:ext cx="3466354" cy="441791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755576" y="543744"/>
            <a:ext cx="748883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Фонтан-каскад </a:t>
            </a:r>
            <a:r>
              <a:rPr kumimoji="0" lang="ru-RU" sz="2000" b="0" i="0" u="none" strike="noStrike" cap="none" normalizeH="0" baseline="0" dirty="0" smtClean="0">
                <a:ln>
                  <a:noFill/>
                </a:ln>
                <a:solidFill>
                  <a:schemeClr val="accent5"/>
                </a:solidFill>
                <a:effectLst/>
                <a:latin typeface="Calibri"/>
                <a:ea typeface="Calibri" pitchFamily="34" charset="0"/>
                <a:cs typeface="Times New Roman" pitchFamily="18" charset="0"/>
              </a:rPr>
              <a:t>«</a:t>
            </a:r>
            <a:r>
              <a:rPr kumimoji="0" lang="ru-RU" sz="2000"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Вращающийся шар</a:t>
            </a:r>
            <a:r>
              <a:rPr kumimoji="0" lang="ru-RU" sz="2000" b="0" i="0" u="none" strike="noStrike" cap="none" normalizeH="0" baseline="0" dirty="0" smtClean="0">
                <a:ln>
                  <a:noFill/>
                </a:ln>
                <a:solidFill>
                  <a:schemeClr val="accent5"/>
                </a:solidFill>
                <a:effectLst/>
                <a:latin typeface="Calibri"/>
                <a:ea typeface="Calibri" pitchFamily="34" charset="0"/>
                <a:cs typeface="Times New Roman" pitchFamily="18" charset="0"/>
              </a:rPr>
              <a:t>»</a:t>
            </a:r>
            <a:r>
              <a:rPr kumimoji="0" lang="ru-RU" sz="2000"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 на Малой Садовой улице. Шар сделан из лабрадорита. На солнце можно увидеть оптический эффект </a:t>
            </a:r>
            <a:r>
              <a:rPr kumimoji="0" lang="ru-RU" sz="2000" b="0" i="0" u="none" strike="noStrike" cap="none" normalizeH="0" baseline="0" dirty="0" smtClean="0">
                <a:ln>
                  <a:noFill/>
                </a:ln>
                <a:solidFill>
                  <a:schemeClr val="accent5"/>
                </a:solidFill>
                <a:effectLst/>
                <a:latin typeface="Calibri"/>
                <a:ea typeface="Calibri" pitchFamily="34" charset="0"/>
                <a:cs typeface="Times New Roman" pitchFamily="18" charset="0"/>
              </a:rPr>
              <a:t>—</a:t>
            </a:r>
            <a:r>
              <a:rPr kumimoji="0" lang="ru-RU" sz="2000"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 радужное свечение похожее на разводы в капле бензина или перламутр на жемчужине.</a:t>
            </a:r>
            <a:endParaRPr kumimoji="0" lang="ru-RU" sz="2000" b="0" i="0" u="none" strike="noStrike" cap="none" normalizeH="0" baseline="0" dirty="0" smtClean="0">
              <a:ln>
                <a:noFill/>
              </a:ln>
              <a:solidFill>
                <a:schemeClr val="accent5"/>
              </a:solidFill>
              <a:effectLst/>
              <a:latin typeface="Arial" pitchFamily="34" charset="0"/>
              <a:cs typeface="Arial" pitchFamily="34" charset="0"/>
            </a:endParaRPr>
          </a:p>
        </p:txBody>
      </p:sp>
      <p:pic>
        <p:nvPicPr>
          <p:cNvPr id="28675" name="Picture 3" descr="https://static.sobaka.ru/images/image/01/59/28/22/_normal.jpeg"/>
          <p:cNvPicPr>
            <a:picLocks noChangeAspect="1" noChangeArrowheads="1"/>
          </p:cNvPicPr>
          <p:nvPr/>
        </p:nvPicPr>
        <p:blipFill>
          <a:blip r:embed="rId2" cstate="print"/>
          <a:srcRect l="4200" t="3708" r="2001" b="7708"/>
          <a:stretch>
            <a:fillRect/>
          </a:stretch>
        </p:blipFill>
        <p:spPr bwMode="auto">
          <a:xfrm>
            <a:off x="2195736" y="2276872"/>
            <a:ext cx="4896544" cy="403341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1052736"/>
            <a:ext cx="7407719" cy="1181745"/>
          </a:xfrm>
          <a:prstGeom prst="rect">
            <a:avLst/>
          </a:prstGeom>
          <a:noFill/>
        </p:spPr>
        <p:txBody>
          <a:bodyPr wrap="none" lIns="91440" tIns="45720" rIns="91440" bIns="45720">
            <a:prstTxWarp prst="textArchUp">
              <a:avLst>
                <a:gd name="adj" fmla="val 11218638"/>
              </a:avLst>
            </a:prstTxWarp>
            <a:spAutoFit/>
          </a:bodyPr>
          <a:lstStyle/>
          <a:p>
            <a:pPr algn="ctr"/>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5">
                      <a:satMod val="175000"/>
                      <a:alpha val="40000"/>
                    </a:schemeClr>
                  </a:glow>
                </a:effectLst>
                <a:latin typeface="Monotype Corsiva" pitchFamily="66" charset="0"/>
              </a:rPr>
              <a:t>Спасибо за просмотр!</a:t>
            </a:r>
            <a:endParaRPr lang="ru-RU"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5">
                    <a:satMod val="175000"/>
                    <a:alpha val="40000"/>
                  </a:schemeClr>
                </a:glow>
              </a:effectLst>
              <a:latin typeface="Monotype Corsiva" pitchFamily="66" charset="0"/>
            </a:endParaRPr>
          </a:p>
        </p:txBody>
      </p:sp>
      <p:pic>
        <p:nvPicPr>
          <p:cNvPr id="30724" name="Picture 4" descr="14447 Сердце из лабрадора, 5,2х4,6х2 см"/>
          <p:cNvPicPr>
            <a:picLocks noChangeAspect="1" noChangeArrowheads="1"/>
          </p:cNvPicPr>
          <p:nvPr/>
        </p:nvPicPr>
        <p:blipFill>
          <a:blip r:embed="rId2" cstate="print"/>
          <a:srcRect b="7391"/>
          <a:stretch>
            <a:fillRect/>
          </a:stretch>
        </p:blipFill>
        <p:spPr bwMode="auto">
          <a:xfrm>
            <a:off x="1547664" y="1763185"/>
            <a:ext cx="6234287" cy="4330111"/>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179512" y="116632"/>
            <a:ext cx="878497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 Петербургский метрополитен по праву считается одним из самых красивых в мире. Каждая станция имеет свое уникальное оформление, в облицовке нет случайных деталей, во всем есть смысл, символика. Каждый день нас окружают и шедевры, созданные самой природой </a:t>
            </a:r>
            <a:r>
              <a:rPr kumimoji="0" lang="ru-RU" b="0" i="0" u="none" strike="noStrike" cap="none" normalizeH="0" baseline="0" dirty="0" smtClean="0">
                <a:ln>
                  <a:noFill/>
                </a:ln>
                <a:solidFill>
                  <a:schemeClr val="accent5"/>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 натуральные камни, используемые в отделке станций (гранит, мрамор, известняк, травертин, габбро-диабаз и габбро-норит, лабрадорит и множество других).</a:t>
            </a:r>
          </a:p>
          <a:p>
            <a:pPr marL="0" marR="0" lvl="0" indent="0"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  Всего в декоре подземных залов и наземных вестибюлей использовано до сорока сортов отделочных камней.</a:t>
            </a:r>
            <a:endParaRPr kumimoji="0" lang="ru-RU" b="0" i="0" u="none" strike="noStrike" cap="none" normalizeH="0" baseline="0" dirty="0" smtClean="0">
              <a:ln>
                <a:noFill/>
              </a:ln>
              <a:solidFill>
                <a:schemeClr val="accent5"/>
              </a:solidFill>
              <a:effectLst/>
              <a:latin typeface="Arial" pitchFamily="34" charset="0"/>
              <a:cs typeface="Arial" pitchFamily="34" charset="0"/>
            </a:endParaRPr>
          </a:p>
        </p:txBody>
      </p:sp>
      <p:pic>
        <p:nvPicPr>
          <p:cNvPr id="6147" name="Picture 3" descr="Станция Петербургского метрополитена «Обводный канал» — история  возникновения, характеристика и интересные факты — Вечерний Питер. Новости  Петербурга. Новости Спб. Новости Санкт-Петербурга"/>
          <p:cNvPicPr>
            <a:picLocks noChangeAspect="1" noChangeArrowheads="1"/>
          </p:cNvPicPr>
          <p:nvPr/>
        </p:nvPicPr>
        <p:blipFill>
          <a:blip r:embed="rId2" cstate="print"/>
          <a:srcRect b="3242"/>
          <a:stretch>
            <a:fillRect/>
          </a:stretch>
        </p:blipFill>
        <p:spPr bwMode="auto">
          <a:xfrm>
            <a:off x="1281549" y="2492896"/>
            <a:ext cx="6674827" cy="4176464"/>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640960" cy="923330"/>
          </a:xfrm>
          <a:prstGeom prst="rect">
            <a:avLst/>
          </a:prstGeom>
        </p:spPr>
        <p:txBody>
          <a:bodyPr wrap="square">
            <a:spAutoFit/>
          </a:bodyPr>
          <a:lstStyle/>
          <a:p>
            <a:pPr algn="ctr"/>
            <a:r>
              <a:rPr lang="ru-RU" dirty="0">
                <a:solidFill>
                  <a:schemeClr val="accent5"/>
                </a:solidFill>
                <a:latin typeface="Times New Roman" pitchFamily="18" charset="0"/>
                <a:cs typeface="Times New Roman" pitchFamily="18" charset="0"/>
              </a:rPr>
              <a:t>В этом мастер-классе мы познакомимся с лабрадоритом (не путать с лабрадором). Лабрадор — красивый минерал, а лабрадорит — горная порода, содержащая не менее 60% лабрадора</a:t>
            </a:r>
          </a:p>
        </p:txBody>
      </p:sp>
      <p:pic>
        <p:nvPicPr>
          <p:cNvPr id="5122" name="Picture 2" descr="https://sun9-88.userapi.com/impg/gnfQ4NyfZN77Gzu6nc9US_w_GRYFkZlyIjOw6Q/N2fEd23nDdo.jpg?size=1620x2160&amp;quality=95&amp;sign=30a506dc1f1561fb610f06fecd1a5191&amp;type=album"/>
          <p:cNvPicPr>
            <a:picLocks noChangeAspect="1" noChangeArrowheads="1"/>
          </p:cNvPicPr>
          <p:nvPr/>
        </p:nvPicPr>
        <p:blipFill>
          <a:blip r:embed="rId2" cstate="print"/>
          <a:srcRect t="10714" b="14286"/>
          <a:stretch>
            <a:fillRect/>
          </a:stretch>
        </p:blipFill>
        <p:spPr bwMode="auto">
          <a:xfrm>
            <a:off x="2267744" y="1556792"/>
            <a:ext cx="4536503" cy="453650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323528" y="260648"/>
            <a:ext cx="842493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  Происхождение камня вулканическое, он относится к классу магматических пород, которые формируются в период вулканической активности за счет выхода раскаленного вещества. Впоследствии масса застывает, приобретает прочность и долго сохраняет структуру под наносами. До обработки камень не производит столь яркого впечатления, т.к. выглядит практически однородным.</a:t>
            </a:r>
            <a:endParaRPr kumimoji="0" lang="ru-RU" b="0" i="0" u="none" strike="noStrike" cap="none" normalizeH="0" baseline="0" dirty="0" smtClean="0">
              <a:ln>
                <a:noFill/>
              </a:ln>
              <a:solidFill>
                <a:schemeClr val="accent5"/>
              </a:solidFill>
              <a:effectLst/>
              <a:latin typeface="Arial" pitchFamily="34" charset="0"/>
              <a:cs typeface="Arial" pitchFamily="34" charset="0"/>
            </a:endParaRPr>
          </a:p>
        </p:txBody>
      </p:sp>
      <p:sp>
        <p:nvSpPr>
          <p:cNvPr id="4099" name="AutoShape 3" descr="https://1400.xn--p1ai/wp-content/uploads/fiziko-himicheskie-harakteristiki-labradorita.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100" name="Picture 4"/>
          <p:cNvPicPr>
            <a:picLocks noChangeAspect="1" noChangeArrowheads="1"/>
          </p:cNvPicPr>
          <p:nvPr/>
        </p:nvPicPr>
        <p:blipFill>
          <a:blip r:embed="rId2" cstate="print"/>
          <a:srcRect l="37587" t="32192" r="31880" b="26419"/>
          <a:stretch>
            <a:fillRect/>
          </a:stretch>
        </p:blipFill>
        <p:spPr bwMode="auto">
          <a:xfrm>
            <a:off x="1763688" y="1988840"/>
            <a:ext cx="5760640" cy="439248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251520" y="260648"/>
            <a:ext cx="8712968"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  Лабрадорит </a:t>
            </a:r>
            <a:r>
              <a:rPr kumimoji="0" lang="ru-RU" b="0" i="0" u="none" strike="noStrike" cap="none" normalizeH="0" baseline="0" dirty="0" smtClean="0">
                <a:ln>
                  <a:noFill/>
                </a:ln>
                <a:solidFill>
                  <a:schemeClr val="accent5"/>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 разновидность горных пород, обладающих редким свойством иризации </a:t>
            </a:r>
            <a:r>
              <a:rPr kumimoji="0" lang="ru-RU" b="0" i="0" u="none" strike="noStrike" cap="none" normalizeH="0" baseline="0" dirty="0" smtClean="0">
                <a:ln>
                  <a:noFill/>
                </a:ln>
                <a:solidFill>
                  <a:schemeClr val="accent5"/>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 внутренним радужным сиянием (напоминает игру света в капле бензина или перламутровый блеск внутри раковины моллюска). Сверкание цвета от светло-голубого, до насыщенного фиолетового и даже зеленого, заметно повышает эстетическую ценность горной породы. Это оптическое свойство придает камню объемность, богатство текстуры. Камень будто оживает и меняется под действием различных источников освещения.</a:t>
            </a:r>
            <a:endParaRPr kumimoji="0" lang="ru-RU" b="0" i="0" u="none" strike="noStrike" cap="none" normalizeH="0" baseline="0" dirty="0" smtClean="0">
              <a:ln>
                <a:noFill/>
              </a:ln>
              <a:solidFill>
                <a:schemeClr val="accent5"/>
              </a:solidFill>
              <a:effectLst/>
              <a:latin typeface="Arial" pitchFamily="34" charset="0"/>
              <a:cs typeface="Arial" pitchFamily="34" charset="0"/>
            </a:endParaRPr>
          </a:p>
        </p:txBody>
      </p:sp>
      <p:pic>
        <p:nvPicPr>
          <p:cNvPr id="3075" name="Picture 3" descr="https://vplate.ru/images/article/thumb/715-0/2019/03/vse-o-kamne-labrador-6.jpg"/>
          <p:cNvPicPr>
            <a:picLocks noChangeAspect="1" noChangeArrowheads="1"/>
          </p:cNvPicPr>
          <p:nvPr/>
        </p:nvPicPr>
        <p:blipFill>
          <a:blip r:embed="rId2" cstate="print"/>
          <a:srcRect/>
          <a:stretch>
            <a:fillRect/>
          </a:stretch>
        </p:blipFill>
        <p:spPr bwMode="auto">
          <a:xfrm>
            <a:off x="1754934" y="2398212"/>
            <a:ext cx="5409354" cy="405512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95536" y="345430"/>
            <a:ext cx="835292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 Сочетание прочностных характеристик (лабрадорит даже крепче гранита) и эстетического эффекта делает этот камень очень привлекательным для дизайнеров и архитекторов.  </a:t>
            </a:r>
            <a:endParaRPr kumimoji="0" lang="ru-RU" b="0" i="0" u="none" strike="noStrike" cap="none" normalizeH="0" baseline="0" dirty="0" smtClean="0">
              <a:ln>
                <a:noFill/>
              </a:ln>
              <a:solidFill>
                <a:schemeClr val="accent5"/>
              </a:solidFill>
              <a:effectLst/>
              <a:latin typeface="Arial" pitchFamily="34" charset="0"/>
              <a:cs typeface="Arial" pitchFamily="34" charset="0"/>
            </a:endParaRPr>
          </a:p>
        </p:txBody>
      </p:sp>
      <p:pic>
        <p:nvPicPr>
          <p:cNvPr id="2051" name="Picture 3" descr="https://vplate.ru/images/article/thumb/715-0/2019/03/vse-o-kamne-labrador-4.jpg"/>
          <p:cNvPicPr>
            <a:picLocks noChangeAspect="1" noChangeArrowheads="1"/>
          </p:cNvPicPr>
          <p:nvPr/>
        </p:nvPicPr>
        <p:blipFill>
          <a:blip r:embed="rId2" cstate="print"/>
          <a:srcRect/>
          <a:stretch>
            <a:fillRect/>
          </a:stretch>
        </p:blipFill>
        <p:spPr bwMode="auto">
          <a:xfrm>
            <a:off x="4427985" y="1822164"/>
            <a:ext cx="4320480" cy="3263020"/>
          </a:xfrm>
          <a:prstGeom prst="ellipse">
            <a:avLst/>
          </a:prstGeom>
          <a:ln>
            <a:noFill/>
          </a:ln>
          <a:effectLst>
            <a:softEdge rad="112500"/>
          </a:effectLst>
        </p:spPr>
      </p:pic>
      <p:sp>
        <p:nvSpPr>
          <p:cNvPr id="4" name="Прямоугольник 3"/>
          <p:cNvSpPr/>
          <p:nvPr/>
        </p:nvSpPr>
        <p:spPr>
          <a:xfrm>
            <a:off x="179512" y="5733256"/>
            <a:ext cx="8712968" cy="646331"/>
          </a:xfrm>
          <a:prstGeom prst="rect">
            <a:avLst/>
          </a:prstGeom>
        </p:spPr>
        <p:txBody>
          <a:bodyPr wrap="square">
            <a:spAutoFit/>
          </a:bodyPr>
          <a:lstStyle/>
          <a:p>
            <a:pPr lvl="0" algn="ctr" eaLnBrk="0" fontAlgn="base" hangingPunct="0">
              <a:spcBef>
                <a:spcPct val="0"/>
              </a:spcBef>
              <a:spcAft>
                <a:spcPct val="0"/>
              </a:spcAft>
            </a:pPr>
            <a:r>
              <a:rPr kumimoji="0" lang="ru-RU"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Характеристики могут незначительно отличаться в зависимости от месторождения и выбора технологии обработки. </a:t>
            </a:r>
            <a:endParaRPr kumimoji="0" lang="ru-RU" b="0" i="0" u="none" strike="noStrike" cap="none" normalizeH="0" baseline="0" dirty="0" smtClean="0">
              <a:ln>
                <a:noFill/>
              </a:ln>
              <a:solidFill>
                <a:schemeClr val="accent5"/>
              </a:solidFill>
              <a:effectLst/>
              <a:latin typeface="Arial" pitchFamily="34" charset="0"/>
              <a:cs typeface="Arial" pitchFamily="34" charset="0"/>
            </a:endParaRPr>
          </a:p>
        </p:txBody>
      </p:sp>
      <p:sp>
        <p:nvSpPr>
          <p:cNvPr id="5" name="Прямоугольник 4"/>
          <p:cNvSpPr/>
          <p:nvPr/>
        </p:nvSpPr>
        <p:spPr>
          <a:xfrm>
            <a:off x="251520" y="2132856"/>
            <a:ext cx="4392488" cy="2308324"/>
          </a:xfrm>
          <a:prstGeom prst="rect">
            <a:avLst/>
          </a:prstGeom>
        </p:spPr>
        <p:txBody>
          <a:bodyPr wrap="square">
            <a:spAutoFit/>
          </a:bodyPr>
          <a:lstStyle/>
          <a:p>
            <a:pPr lvl="0" fontAlgn="base">
              <a:spcBef>
                <a:spcPct val="0"/>
              </a:spcBef>
              <a:spcAft>
                <a:spcPct val="0"/>
              </a:spcAft>
            </a:pPr>
            <a:r>
              <a:rPr kumimoji="0" lang="ru-RU" sz="1600"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С точки зрения строительства, отделочных задач, изготовления элементов интерьера ценится ряд характеристик лабрадорита:</a:t>
            </a:r>
            <a:endParaRPr kumimoji="0" lang="ru-RU" sz="1600" b="0" i="0" u="none" strike="noStrike" cap="none" normalizeH="0" baseline="0" dirty="0" smtClean="0">
              <a:ln>
                <a:noFill/>
              </a:ln>
              <a:solidFill>
                <a:schemeClr val="accent5"/>
              </a:solidFill>
              <a:effectLst/>
              <a:latin typeface="Arial" pitchFamily="34" charset="0"/>
              <a:cs typeface="Arial" pitchFamily="34" charset="0"/>
            </a:endParaRPr>
          </a:p>
          <a:p>
            <a:pPr eaLnBrk="0" fontAlgn="base" hangingPunct="0">
              <a:spcBef>
                <a:spcPct val="0"/>
              </a:spcBef>
              <a:spcAft>
                <a:spcPct val="0"/>
              </a:spcAft>
              <a:buFont typeface="Arial" pitchFamily="34" charset="0"/>
              <a:buChar char="•"/>
            </a:pPr>
            <a:r>
              <a:rPr kumimoji="0" lang="ru-RU" sz="1600"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 твердость по шкале Мооса </a:t>
            </a:r>
            <a:r>
              <a:rPr lang="ru-RU" sz="1600" dirty="0">
                <a:solidFill>
                  <a:schemeClr val="accent5"/>
                </a:solidFill>
                <a:ea typeface="Calibri" pitchFamily="34" charset="0"/>
                <a:cs typeface="Times New Roman" pitchFamily="18" charset="0"/>
              </a:rPr>
              <a:t>–</a:t>
            </a:r>
            <a:r>
              <a:rPr kumimoji="0" lang="ru-RU" sz="1600"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 от 6, до 6,5 </a:t>
            </a:r>
            <a:endParaRPr kumimoji="0" lang="ru-RU" sz="1600" b="0" i="0" u="none" strike="noStrike" cap="none" normalizeH="0" baseline="0" dirty="0" smtClean="0">
              <a:ln>
                <a:noFill/>
              </a:ln>
              <a:solidFill>
                <a:schemeClr val="accent5"/>
              </a:solidFill>
              <a:effectLst/>
              <a:latin typeface="Arial" pitchFamily="34" charset="0"/>
              <a:cs typeface="Arial" pitchFamily="34" charset="0"/>
            </a:endParaRPr>
          </a:p>
          <a:p>
            <a:pPr eaLnBrk="0" fontAlgn="base" hangingPunct="0">
              <a:spcBef>
                <a:spcPct val="0"/>
              </a:spcBef>
              <a:spcAft>
                <a:spcPct val="0"/>
              </a:spcAft>
              <a:buFont typeface="Arial" pitchFamily="34" charset="0"/>
              <a:buChar char="•"/>
            </a:pPr>
            <a:r>
              <a:rPr kumimoji="0" lang="ru-RU" sz="1600"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 прочность на сжатие </a:t>
            </a:r>
            <a:r>
              <a:rPr lang="ru-RU" sz="1600" dirty="0">
                <a:solidFill>
                  <a:schemeClr val="accent5"/>
                </a:solidFill>
                <a:ea typeface="Calibri" pitchFamily="34" charset="0"/>
                <a:cs typeface="Times New Roman" pitchFamily="18" charset="0"/>
              </a:rPr>
              <a:t>–</a:t>
            </a:r>
            <a:r>
              <a:rPr kumimoji="0" lang="ru-RU" sz="1600"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 около 230 МПа;</a:t>
            </a:r>
            <a:endParaRPr kumimoji="0" lang="ru-RU" sz="1600" b="0" i="0" u="none" strike="noStrike" cap="none" normalizeH="0" baseline="0" dirty="0" smtClean="0">
              <a:ln>
                <a:noFill/>
              </a:ln>
              <a:solidFill>
                <a:schemeClr val="accent5"/>
              </a:solidFill>
              <a:effectLst/>
              <a:latin typeface="Arial" pitchFamily="34" charset="0"/>
              <a:cs typeface="Arial" pitchFamily="34" charset="0"/>
            </a:endParaRPr>
          </a:p>
          <a:p>
            <a:pPr eaLnBrk="0" fontAlgn="base" hangingPunct="0">
              <a:spcBef>
                <a:spcPct val="0"/>
              </a:spcBef>
              <a:spcAft>
                <a:spcPct val="0"/>
              </a:spcAft>
              <a:buFont typeface="Arial" pitchFamily="34" charset="0"/>
              <a:buChar char="•"/>
            </a:pPr>
            <a:r>
              <a:rPr kumimoji="0" lang="ru-RU" sz="1600"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 прочность на изгиб </a:t>
            </a:r>
            <a:r>
              <a:rPr lang="ru-RU" sz="1600" dirty="0">
                <a:solidFill>
                  <a:schemeClr val="accent5"/>
                </a:solidFill>
                <a:ea typeface="Calibri" pitchFamily="34" charset="0"/>
                <a:cs typeface="Times New Roman" pitchFamily="18" charset="0"/>
              </a:rPr>
              <a:t>–</a:t>
            </a:r>
            <a:r>
              <a:rPr kumimoji="0" lang="ru-RU" sz="1600"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 около 21 МПа); </a:t>
            </a:r>
            <a:endParaRPr kumimoji="0" lang="ru-RU" sz="1600" b="0" i="0" u="none" strike="noStrike" cap="none" normalizeH="0" baseline="0" dirty="0" smtClean="0">
              <a:ln>
                <a:noFill/>
              </a:ln>
              <a:solidFill>
                <a:schemeClr val="accent5"/>
              </a:solidFill>
              <a:effectLst/>
              <a:latin typeface="Arial" pitchFamily="34" charset="0"/>
              <a:cs typeface="Arial" pitchFamily="34" charset="0"/>
            </a:endParaRPr>
          </a:p>
          <a:p>
            <a:pPr eaLnBrk="0" fontAlgn="base" hangingPunct="0">
              <a:spcBef>
                <a:spcPct val="0"/>
              </a:spcBef>
              <a:spcAft>
                <a:spcPct val="0"/>
              </a:spcAft>
              <a:buFont typeface="Arial" pitchFamily="34" charset="0"/>
              <a:buChar char="•"/>
            </a:pPr>
            <a:r>
              <a:rPr kumimoji="0" lang="ru-RU" sz="1600"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 износостойкость (истираемость) </a:t>
            </a:r>
            <a:r>
              <a:rPr lang="ru-RU" sz="1600" dirty="0">
                <a:solidFill>
                  <a:schemeClr val="accent5"/>
                </a:solidFill>
                <a:ea typeface="Calibri" pitchFamily="34" charset="0"/>
                <a:cs typeface="Times New Roman" pitchFamily="18" charset="0"/>
              </a:rPr>
              <a:t>–</a:t>
            </a:r>
            <a:r>
              <a:rPr kumimoji="0" lang="ru-RU" sz="1600"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 0.50 г/см2;</a:t>
            </a:r>
            <a:endParaRPr kumimoji="0" lang="ru-RU" sz="1600" b="0" i="0" u="none" strike="noStrike" cap="none" normalizeH="0" baseline="0" dirty="0" smtClean="0">
              <a:ln>
                <a:noFill/>
              </a:ln>
              <a:solidFill>
                <a:schemeClr val="accent5"/>
              </a:solidFill>
              <a:effectLst/>
              <a:latin typeface="Arial" pitchFamily="34" charset="0"/>
              <a:cs typeface="Arial" pitchFamily="34" charset="0"/>
            </a:endParaRPr>
          </a:p>
          <a:p>
            <a:pPr eaLnBrk="0" fontAlgn="base" hangingPunct="0">
              <a:spcBef>
                <a:spcPct val="0"/>
              </a:spcBef>
              <a:spcAft>
                <a:spcPct val="0"/>
              </a:spcAft>
              <a:buFont typeface="Arial" pitchFamily="34" charset="0"/>
              <a:buChar char="•"/>
            </a:pPr>
            <a:r>
              <a:rPr kumimoji="0" lang="ru-RU" sz="1600"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 стойкость к атмосферным явлениям (водопоглощение) </a:t>
            </a:r>
            <a:r>
              <a:rPr lang="ru-RU" sz="1600" dirty="0">
                <a:solidFill>
                  <a:schemeClr val="accent5"/>
                </a:solidFill>
                <a:ea typeface="Calibri" pitchFamily="34" charset="0"/>
                <a:cs typeface="Times New Roman" pitchFamily="18" charset="0"/>
              </a:rPr>
              <a:t>–</a:t>
            </a:r>
            <a:r>
              <a:rPr kumimoji="0" lang="ru-RU" sz="1600"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 0.21%. </a:t>
            </a:r>
            <a:endParaRPr kumimoji="0" lang="ru-RU" sz="1600" b="0" i="0" u="none" strike="noStrike" cap="none" normalizeH="0" baseline="0" dirty="0" smtClean="0">
              <a:ln>
                <a:noFill/>
              </a:ln>
              <a:solidFill>
                <a:schemeClr val="accent5"/>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764704"/>
            <a:ext cx="896448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 На месторождениях лабрадорит обычно обнаруживают в виде включения в базальтовые массивы, где он занимает пустоты и, образовавшиеся при извержении, газовые полости. В зависимости от места и конкретных условий формирования это может быть крупный единичный кристалл плаксиоглаза или скопление кристаллов. Для извлечения найденного кристалла могут применяться ударные методы разрушения базальтовой капсулы. Размер кристалла обычно не превышает по длине полуметра. В подавляющем большинстве случаев лабрадорит оказывается доступен как масса включений в граните или базальте.</a:t>
            </a:r>
            <a:endParaRPr kumimoji="0" lang="ru-RU" b="0" i="0" u="none" strike="noStrike" cap="none" normalizeH="0" baseline="0" dirty="0" smtClean="0">
              <a:ln>
                <a:noFill/>
              </a:ln>
              <a:solidFill>
                <a:schemeClr val="accent5"/>
              </a:solidFill>
              <a:effectLst/>
              <a:latin typeface="Arial" pitchFamily="34" charset="0"/>
              <a:cs typeface="Arial" pitchFamily="34" charset="0"/>
            </a:endParaRPr>
          </a:p>
        </p:txBody>
      </p:sp>
      <p:sp>
        <p:nvSpPr>
          <p:cNvPr id="3" name="Прямоугольник 2"/>
          <p:cNvSpPr/>
          <p:nvPr/>
        </p:nvSpPr>
        <p:spPr>
          <a:xfrm>
            <a:off x="2627784" y="260648"/>
            <a:ext cx="3983591" cy="461665"/>
          </a:xfrm>
          <a:prstGeom prst="rect">
            <a:avLst/>
          </a:prstGeom>
        </p:spPr>
        <p:txBody>
          <a:bodyPr wrap="none">
            <a:spAutoFit/>
          </a:bodyPr>
          <a:lstStyle/>
          <a:p>
            <a:pPr lvl="0" fontAlgn="base">
              <a:spcBef>
                <a:spcPct val="0"/>
              </a:spcBef>
              <a:spcAft>
                <a:spcPct val="0"/>
              </a:spcAft>
            </a:pPr>
            <a:r>
              <a:rPr kumimoji="0" lang="ru-RU" sz="2400" b="1" i="0" u="none" strike="noStrike" cap="none" normalizeH="0" baseline="0" dirty="0" smtClean="0">
                <a:ln>
                  <a:noFill/>
                </a:ln>
                <a:solidFill>
                  <a:schemeClr val="accent5"/>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ДОБЫЧА ЛАБРАДОРИТА</a:t>
            </a:r>
            <a:endParaRPr kumimoji="0" lang="ru-RU" sz="2400" b="1" i="0" u="none" strike="noStrike" cap="none" normalizeH="0" baseline="0" dirty="0" smtClean="0">
              <a:ln>
                <a:noFill/>
              </a:ln>
              <a:solidFill>
                <a:schemeClr val="accent5"/>
              </a:solidFill>
              <a:effectLst>
                <a:outerShdw blurRad="38100" dist="38100" dir="2700000" algn="tl">
                  <a:srgbClr val="000000">
                    <a:alpha val="43137"/>
                  </a:srgbClr>
                </a:outerShdw>
              </a:effectLst>
              <a:latin typeface="Arial" pitchFamily="34" charset="0"/>
              <a:cs typeface="Arial" pitchFamily="34" charset="0"/>
            </a:endParaRPr>
          </a:p>
        </p:txBody>
      </p:sp>
      <p:pic>
        <p:nvPicPr>
          <p:cNvPr id="1029" name="Picture 5" descr="Лабрадоритовый карьер в Ларвике, Норвегия"/>
          <p:cNvPicPr>
            <a:picLocks noChangeAspect="1" noChangeArrowheads="1"/>
          </p:cNvPicPr>
          <p:nvPr/>
        </p:nvPicPr>
        <p:blipFill>
          <a:blip r:embed="rId2" cstate="print"/>
          <a:srcRect/>
          <a:stretch>
            <a:fillRect/>
          </a:stretch>
        </p:blipFill>
        <p:spPr bwMode="auto">
          <a:xfrm>
            <a:off x="1835696" y="3140968"/>
            <a:ext cx="5184576" cy="3455368"/>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941168"/>
            <a:ext cx="7992888" cy="1477328"/>
          </a:xfrm>
          <a:prstGeom prst="rect">
            <a:avLst/>
          </a:prstGeom>
        </p:spPr>
        <p:txBody>
          <a:bodyPr wrap="square">
            <a:spAutoFit/>
          </a:bodyPr>
          <a:lstStyle/>
          <a:p>
            <a:pPr lvl="0" eaLnBrk="0" fontAlgn="base" hangingPunct="0">
              <a:spcBef>
                <a:spcPct val="0"/>
              </a:spcBef>
              <a:spcAft>
                <a:spcPct val="0"/>
              </a:spcAft>
            </a:pPr>
            <a:r>
              <a:rPr kumimoji="0" lang="ru-RU"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Лабрадорит назван в честь полуострова Лабрадор в Канаде, где был впервые открыт. Месторождения лабрадорита расположены по всему миру, в том числе и в Европе, на Украине,</a:t>
            </a:r>
            <a:r>
              <a:rPr kumimoji="0" lang="ru-RU" b="0" i="0" u="none" strike="noStrike" cap="none" normalizeH="0" dirty="0" smtClean="0">
                <a:ln>
                  <a:noFill/>
                </a:ln>
                <a:solidFill>
                  <a:schemeClr val="accent5"/>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в Якутии, Бурятии, Хабаровском и Красноярском крае.</a:t>
            </a:r>
            <a:endParaRPr kumimoji="0" lang="ru-RU" sz="800" b="0" i="0" u="none" strike="noStrike" cap="none" normalizeH="0" baseline="0" dirty="0" smtClean="0">
              <a:ln>
                <a:noFill/>
              </a:ln>
              <a:solidFill>
                <a:schemeClr val="accent5"/>
              </a:solidFill>
              <a:effectLst/>
              <a:latin typeface="Arial" pitchFamily="34" charset="0"/>
              <a:cs typeface="Arial" pitchFamily="34" charset="0"/>
            </a:endParaRPr>
          </a:p>
          <a:p>
            <a:pPr lvl="0" eaLnBrk="0" fontAlgn="base" hangingPunct="0">
              <a:spcBef>
                <a:spcPct val="0"/>
              </a:spcBef>
              <a:spcAft>
                <a:spcPct val="0"/>
              </a:spcAft>
            </a:pPr>
            <a:r>
              <a:rPr kumimoji="0" lang="ru-RU"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В России ирризирующий лабрадорит был открыт в валунах в районе Петергофа (1874-1785 гг.), применялся в ювелирных изделиях и дорого ценился.</a:t>
            </a:r>
            <a:endParaRPr kumimoji="0" lang="ru-RU" sz="2400" b="0" i="0" u="none" strike="noStrike" cap="none" normalizeH="0" baseline="0" dirty="0" smtClean="0">
              <a:ln>
                <a:noFill/>
              </a:ln>
              <a:solidFill>
                <a:schemeClr val="accent5"/>
              </a:solidFill>
              <a:effectLst/>
              <a:latin typeface="Arial" pitchFamily="34" charset="0"/>
              <a:cs typeface="Arial" pitchFamily="34" charset="0"/>
            </a:endParaRPr>
          </a:p>
        </p:txBody>
      </p:sp>
      <p:pic>
        <p:nvPicPr>
          <p:cNvPr id="3" name="Picture 3" descr="https://vplate.ru/images/article/thumb/715-0/2019/03/vse-o-kamne-labrador-3.jpg"/>
          <p:cNvPicPr>
            <a:picLocks noChangeAspect="1" noChangeArrowheads="1"/>
          </p:cNvPicPr>
          <p:nvPr/>
        </p:nvPicPr>
        <p:blipFill>
          <a:blip r:embed="rId2" cstate="print"/>
          <a:srcRect/>
          <a:stretch>
            <a:fillRect/>
          </a:stretch>
        </p:blipFill>
        <p:spPr bwMode="auto">
          <a:xfrm>
            <a:off x="827584" y="332656"/>
            <a:ext cx="7497917" cy="4320480"/>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259632" y="5378733"/>
            <a:ext cx="648072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accent5"/>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Площадь восстания</a:t>
            </a:r>
            <a:r>
              <a:rPr kumimoji="0" lang="ru-RU" b="0" i="0" u="none" strike="noStrike" cap="none" normalizeH="0" baseline="0" dirty="0" smtClean="0">
                <a:ln>
                  <a:noFill/>
                </a:ln>
                <a:solidFill>
                  <a:schemeClr val="accent5"/>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В полу станции перед эскалаторами, ведущими на </a:t>
            </a:r>
            <a:r>
              <a:rPr kumimoji="0" lang="ru-RU" b="0" i="0" u="none" strike="noStrike" cap="none" normalizeH="0" baseline="0" dirty="0" smtClean="0">
                <a:ln>
                  <a:noFill/>
                </a:ln>
                <a:solidFill>
                  <a:schemeClr val="accent5"/>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Маяковскую</a:t>
            </a:r>
            <a:r>
              <a:rPr kumimoji="0" lang="ru-RU" b="0" i="0" u="none" strike="noStrike" cap="none" normalizeH="0" baseline="0" dirty="0" smtClean="0">
                <a:ln>
                  <a:noFill/>
                </a:ln>
                <a:solidFill>
                  <a:schemeClr val="accent5"/>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accent5"/>
                </a:solidFill>
                <a:effectLst/>
                <a:latin typeface="Times New Roman" pitchFamily="18" charset="0"/>
                <a:ea typeface="Calibri" pitchFamily="34" charset="0"/>
                <a:cs typeface="Times New Roman" pitchFamily="18" charset="0"/>
              </a:rPr>
              <a:t>, лежат плиты загадочно поблёскивающего чёрного украинского лабрадорита.</a:t>
            </a:r>
            <a:endParaRPr kumimoji="0" lang="ru-RU" b="0" i="0" u="none" strike="noStrike" cap="none" normalizeH="0" baseline="0" dirty="0" smtClean="0">
              <a:ln>
                <a:noFill/>
              </a:ln>
              <a:solidFill>
                <a:schemeClr val="accent5"/>
              </a:solidFill>
              <a:effectLst/>
              <a:latin typeface="Arial" pitchFamily="34" charset="0"/>
              <a:cs typeface="Arial" pitchFamily="34" charset="0"/>
            </a:endParaRPr>
          </a:p>
        </p:txBody>
      </p:sp>
      <p:sp>
        <p:nvSpPr>
          <p:cNvPr id="3" name="Прямоугольник 2"/>
          <p:cNvSpPr/>
          <p:nvPr/>
        </p:nvSpPr>
        <p:spPr>
          <a:xfrm>
            <a:off x="251520" y="260648"/>
            <a:ext cx="8640960" cy="830997"/>
          </a:xfrm>
          <a:prstGeom prst="rect">
            <a:avLst/>
          </a:prstGeom>
        </p:spPr>
        <p:txBody>
          <a:bodyPr wrap="square">
            <a:spAutoFit/>
          </a:bodyPr>
          <a:lstStyle/>
          <a:p>
            <a:pPr lvl="0" algn="ctr" fontAlgn="base">
              <a:spcBef>
                <a:spcPct val="0"/>
              </a:spcBef>
              <a:spcAft>
                <a:spcPct val="0"/>
              </a:spcAft>
            </a:pPr>
            <a:r>
              <a:rPr kumimoji="0" lang="ru-RU" sz="2400" b="1" i="0" u="none" strike="noStrike" cap="none" normalizeH="0" baseline="0" dirty="0" smtClean="0">
                <a:ln>
                  <a:noFill/>
                </a:ln>
                <a:solidFill>
                  <a:schemeClr val="accent5"/>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На каких станция петербургского метрополитена мы можем увидеть лабрадорит? </a:t>
            </a:r>
            <a:endParaRPr kumimoji="0" lang="ru-RU" sz="2400" b="1" i="0" u="none" strike="noStrike" cap="none" normalizeH="0" baseline="0" dirty="0" smtClean="0">
              <a:ln>
                <a:noFill/>
              </a:ln>
              <a:solidFill>
                <a:schemeClr val="accent5"/>
              </a:solidFill>
              <a:effectLst>
                <a:outerShdw blurRad="38100" dist="38100" dir="2700000" algn="tl">
                  <a:srgbClr val="000000">
                    <a:alpha val="43137"/>
                  </a:srgbClr>
                </a:outerShdw>
              </a:effectLst>
              <a:latin typeface="Arial" pitchFamily="34" charset="0"/>
              <a:cs typeface="Arial" pitchFamily="34" charset="0"/>
            </a:endParaRPr>
          </a:p>
        </p:txBody>
      </p:sp>
      <p:sp>
        <p:nvSpPr>
          <p:cNvPr id="20483" name="AutoShape 3" descr="Станция метро &quot;Площадь Восстания&quot;: история и факты TUTURIZ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85" name="AutoShape 5" descr="https://tuturizm.ru/wp-content/uploads/2022/03/64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486" name="Picture 6"/>
          <p:cNvPicPr>
            <a:picLocks noChangeAspect="1" noChangeArrowheads="1"/>
          </p:cNvPicPr>
          <p:nvPr/>
        </p:nvPicPr>
        <p:blipFill>
          <a:blip r:embed="rId2" cstate="print"/>
          <a:srcRect l="23625" t="25900" r="23613" b="20201"/>
          <a:stretch>
            <a:fillRect/>
          </a:stretch>
        </p:blipFill>
        <p:spPr bwMode="auto">
          <a:xfrm>
            <a:off x="1187624" y="1412776"/>
            <a:ext cx="6840760" cy="393088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771</Words>
  <Application>Microsoft Office PowerPoint</Application>
  <PresentationFormat>Экран (4:3)</PresentationFormat>
  <Paragraphs>32</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HP</dc:creator>
  <cp:lastModifiedBy>HP</cp:lastModifiedBy>
  <cp:revision>26</cp:revision>
  <dcterms:created xsi:type="dcterms:W3CDTF">2022-12-05T12:00:11Z</dcterms:created>
  <dcterms:modified xsi:type="dcterms:W3CDTF">2022-12-05T16:14:18Z</dcterms:modified>
</cp:coreProperties>
</file>