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9"/>
  </p:notesMasterIdLst>
  <p:sldIdLst>
    <p:sldId id="289" r:id="rId2"/>
    <p:sldId id="290" r:id="rId3"/>
    <p:sldId id="274" r:id="rId4"/>
    <p:sldId id="268" r:id="rId5"/>
    <p:sldId id="260" r:id="rId6"/>
    <p:sldId id="257" r:id="rId7"/>
    <p:sldId id="256" r:id="rId8"/>
    <p:sldId id="272" r:id="rId9"/>
    <p:sldId id="263" r:id="rId10"/>
    <p:sldId id="264" r:id="rId11"/>
    <p:sldId id="278" r:id="rId12"/>
    <p:sldId id="267" r:id="rId13"/>
    <p:sldId id="276" r:id="rId14"/>
    <p:sldId id="262" r:id="rId15"/>
    <p:sldId id="293" r:id="rId16"/>
    <p:sldId id="277" r:id="rId17"/>
    <p:sldId id="269" r:id="rId18"/>
    <p:sldId id="291" r:id="rId19"/>
    <p:sldId id="266" r:id="rId20"/>
    <p:sldId id="284" r:id="rId21"/>
    <p:sldId id="279" r:id="rId22"/>
    <p:sldId id="296" r:id="rId23"/>
    <p:sldId id="280" r:id="rId24"/>
    <p:sldId id="287" r:id="rId25"/>
    <p:sldId id="297" r:id="rId26"/>
    <p:sldId id="288" r:id="rId27"/>
    <p:sldId id="29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FFFFCC"/>
    <a:srgbClr val="CC9900"/>
    <a:srgbClr val="FF9900"/>
    <a:srgbClr val="FF66FF"/>
    <a:srgbClr val="FFB7C5"/>
    <a:srgbClr val="FF3399"/>
    <a:srgbClr val="93ACFB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3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2546B-4EB0-4A0E-A266-72AB89F58747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D6692-878B-4E30-BA78-B086DDC4E2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</a:t>
            </a:r>
            <a:r>
              <a:rPr lang="ru-RU" baseline="0" dirty="0" smtClean="0"/>
              <a:t> – Васильевский остров, ОД – остров Декабристов, остров – суша, окруженная водой, поэтому появляется А и получается слово ВОДА, реки – Нева и Смоленка, верхняя левая клетка – море, у нас много чаек, 2 – 2 чайки, 2 реки, 2 слога в слове вода, 2 гласных буквы, 2 согласных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6692-878B-4E30-BA78-B086DDC4E2B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</a:t>
            </a:r>
            <a:r>
              <a:rPr lang="ru-RU" baseline="0" dirty="0" smtClean="0"/>
              <a:t> – Васильевский остров, ОД – остров Декабристов, остров – суша, окруженная водой, поэтому появляется А и получается слово ВОДА, реки – Нева и Смоленка, верхняя левая клетка – море, у нас много чаек, 2 – 2 чайки, 2 реки, 2 слога в слове вода, 2 гласных буквы, 2 согласных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6692-878B-4E30-BA78-B086DDC4E2B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– остров, наш</a:t>
            </a:r>
            <a:r>
              <a:rPr lang="ru-RU" baseline="0" dirty="0" smtClean="0"/>
              <a:t> остров окружен реками и заливом, ребус «В О – да – Вода, В – о.Васильевский, Д – о.Декабристов, 2 – Василеостровский район расположен на 2 островах, Чайка – у нас много чаек, чайка похожа на цифру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6692-878B-4E30-BA78-B086DDC4E2B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– остров, наш</a:t>
            </a:r>
            <a:r>
              <a:rPr lang="ru-RU" baseline="0" dirty="0" smtClean="0"/>
              <a:t> остров окружен реками и заливом, ребус «В О – да – Вода, В – о.Васильевский, Д – о.Декабристов, 2 – Василеостровский район расположен на 2 островах, Чайка – у нас много чаек, чайка похожа на цифру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D6692-878B-4E30-BA78-B086DDC4E2B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0972DC-6B48-4078-8C25-CDC1227CED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9463F2-09F4-4F10-9150-B8DC28E570B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12" Type="http://schemas.openxmlformats.org/officeDocument/2006/relationships/slide" Target="slide2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8.xml"/><Relationship Id="rId5" Type="http://schemas.openxmlformats.org/officeDocument/2006/relationships/slide" Target="slide8.xml"/><Relationship Id="rId15" Type="http://schemas.openxmlformats.org/officeDocument/2006/relationships/slide" Target="slide27.xml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16.xml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E%D0%BB%D1%8C%D1%88%D0%B0%D1%8F_%D0%9D%D0%B5%D0%B2%D0%B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hyperlink" Target="https://ru.wikipedia.org/wiki/%D0%9C%D0%B0%D0%BB%D0%B0%D1%8F_%D0%9D%D0%B5%D0%B2%D0%B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Знай и люби свой город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Номинация «Новые технологии: Санкт – Петербург»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Познавательная викторина для детей от 5 до 7 лет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Васильевский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>
              <a:buNone/>
            </a:pPr>
            <a:endParaRPr lang="ru-RU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1600" dirty="0" smtClean="0"/>
              <a:t>                                                                                                         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ГБДОУ </a:t>
            </a:r>
            <a:r>
              <a:rPr lang="ru-RU" sz="1600" b="1" dirty="0" smtClean="0">
                <a:solidFill>
                  <a:srgbClr val="C00000"/>
                </a:solidFill>
              </a:rPr>
              <a:t>№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ru-RU" sz="1600" b="1" dirty="0" smtClean="0">
                <a:solidFill>
                  <a:srgbClr val="C00000"/>
                </a:solidFill>
              </a:rPr>
              <a:t> ВО СПб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.    </a:t>
            </a: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 Елсакова </a:t>
            </a:r>
            <a:r>
              <a:rPr lang="ru-RU" sz="1600" b="1" dirty="0" smtClean="0">
                <a:solidFill>
                  <a:srgbClr val="C00000"/>
                </a:solidFill>
              </a:rPr>
              <a:t>Е.А., </a:t>
            </a:r>
            <a:r>
              <a:rPr lang="ru-RU" sz="1600" b="1" dirty="0" smtClean="0">
                <a:solidFill>
                  <a:srgbClr val="C00000"/>
                </a:solidFill>
              </a:rPr>
              <a:t>учитель - логопед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  Полищук </a:t>
            </a:r>
            <a:r>
              <a:rPr lang="ru-RU" sz="1600" b="1" dirty="0" smtClean="0">
                <a:solidFill>
                  <a:srgbClr val="C00000"/>
                </a:solidFill>
              </a:rPr>
              <a:t>Н. Ю., воспитатель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Сидельникова Г. В.,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 музыкальный </a:t>
            </a:r>
            <a:r>
              <a:rPr lang="ru-RU" sz="1600" b="1" dirty="0" smtClean="0">
                <a:solidFill>
                  <a:srgbClr val="C00000"/>
                </a:solidFill>
              </a:rPr>
              <a:t>руководитель</a:t>
            </a:r>
          </a:p>
          <a:p>
            <a:pPr algn="r">
              <a:buNone/>
            </a:pPr>
            <a:endParaRPr lang="ru-RU" sz="1600" dirty="0" smtClean="0"/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2022 г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Санкт - Петербург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89591" y="-99392"/>
            <a:ext cx="9233591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5805264"/>
            <a:ext cx="768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 Ростральные колонны зажигают до сих пор, только не каждую ночь,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 как это было в </a:t>
            </a:r>
            <a:r>
              <a:rPr lang="ru-RU" dirty="0" err="1" smtClean="0">
                <a:solidFill>
                  <a:srgbClr val="FFFF00"/>
                </a:solidFill>
                <a:latin typeface="Book Antiqua" pitchFamily="18" charset="0"/>
              </a:rPr>
              <a:t>XIXв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., а по особо торжественным праздникам</a:t>
            </a:r>
            <a:endParaRPr lang="ru-RU" dirty="0">
              <a:solidFill>
                <a:srgbClr val="FFFF00"/>
              </a:solidFill>
              <a:latin typeface="Book Antiqu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0"/>
            <a:ext cx="1872208" cy="72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2060848"/>
            <a:ext cx="6000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1156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52965" flipH="1">
            <a:off x="2184798" y="307863"/>
            <a:ext cx="36004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7880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1170" flipH="1">
            <a:off x="6475237" y="2463866"/>
            <a:ext cx="287976" cy="25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89591" y="-99392"/>
            <a:ext cx="9233591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5805264"/>
            <a:ext cx="768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 Ростральные колонны зажигают до сих пор, только не каждую ночь,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 как это было в </a:t>
            </a:r>
            <a:r>
              <a:rPr lang="ru-RU" dirty="0" err="1" smtClean="0">
                <a:solidFill>
                  <a:srgbClr val="FFFF00"/>
                </a:solidFill>
                <a:latin typeface="Book Antiqua" pitchFamily="18" charset="0"/>
              </a:rPr>
              <a:t>XIXв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., а по особо торжественным праздникам</a:t>
            </a:r>
            <a:endParaRPr lang="ru-RU" dirty="0">
              <a:solidFill>
                <a:srgbClr val="FFFF00"/>
              </a:solidFill>
              <a:latin typeface="Book Antiqu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0"/>
            <a:ext cx="1872208" cy="72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2060848"/>
            <a:ext cx="6000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1156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52965" flipH="1">
            <a:off x="2184798" y="307863"/>
            <a:ext cx="36004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7880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1170" flipH="1">
            <a:off x="6475237" y="2463866"/>
            <a:ext cx="287976" cy="25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2928" y="0"/>
            <a:ext cx="9841472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0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Book Antiqua" pitchFamily="18" charset="0"/>
              </a:rPr>
              <a:t>Кунсткамера является одним из старейших этнографических музеев мира и первым в России. Его история началась с того, что основатель музея Петр Великий начал собирать диковины — чучела животных, модели кораблей, инструменты и астрономические приборы. </a:t>
            </a:r>
            <a:endParaRPr lang="ru-RU" sz="20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842337"/>
            <a:ext cx="6833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В 1714 году царь распорядился создать кунсткамеру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 и сам пополнил коллекцию экспонатами,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которые привозил из каждой поездки за границу.</a:t>
            </a:r>
            <a:endParaRPr lang="ru-RU" sz="2000" dirty="0">
              <a:latin typeface="Book Antiqua" pitchFamily="18" charset="0"/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711952" y="6237312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97152"/>
            <a:ext cx="8914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Сфинксы на Университетской набережной — 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скульптуры мифических существ, привезены в Санкт – Петербург из Египта 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5567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385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828063" cy="485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AutoShape 2" descr="https://rossaprimavera.ru/static/files/fa7aba1762f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М. В. Ломоносов очень много сделал для развития российской науки, поэтому его памятник установлен перед зданием университета.</a:t>
            </a: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103674"/>
            <a:ext cx="8316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 Antiqua" pitchFamily="18" charset="0"/>
              </a:rPr>
              <a:t>Памятник великому ученому в Санкт-Петербурге, установлен на пересечении Университетской набережной </a:t>
            </a:r>
            <a:endParaRPr lang="ru-RU" dirty="0" smtClean="0">
              <a:solidFill>
                <a:srgbClr val="FFFF00"/>
              </a:solidFill>
              <a:latin typeface="Book Antiqua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 Antiqua" pitchFamily="18" charset="0"/>
              </a:rPr>
              <a:t>и Менделеевской линии.</a:t>
            </a:r>
            <a:endParaRPr lang="ru-RU" dirty="0" smtClean="0">
              <a:solidFill>
                <a:srgbClr val="FFFF00"/>
              </a:solidFill>
              <a:latin typeface="Book Antiqua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Открытие было приурочено к 275-летнему юбилею ученого, в 1986 году.</a:t>
            </a:r>
            <a:endParaRPr lang="ru-RU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В этом учебном заведении, Ломоносов прошел долгий путь, почти прожил жизнь. Начинал он здесь студентом. </a:t>
            </a:r>
            <a:endParaRPr lang="ru-RU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715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02598" y="5229200"/>
            <a:ext cx="7098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Памятник  русскому мореплавателю,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начальнику первой русской кругосветной экспедиции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адмиралу Крузенштерну Ивану Федоровичу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336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09806" y="5661248"/>
            <a:ext cx="8903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В Санкт – Петербурге много памятников 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основателю города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, Петра 1.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Один из них находится на Васильевском острове 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перед гостиницей «Прибалтийская»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54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021288"/>
            <a:ext cx="954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Памятник полярникам находится на улице Беринга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177291">
            <a:off x="3233561" y="611195"/>
            <a:ext cx="6553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«</a:t>
            </a:r>
            <a:r>
              <a:rPr lang="ru-RU" sz="3200" b="1" dirty="0" smtClean="0">
                <a:solidFill>
                  <a:srgbClr val="660033"/>
                </a:solidFill>
                <a:latin typeface="Arial Black" pitchFamily="34" charset="0"/>
              </a:rPr>
              <a:t>Тем, кто шел первым, </a:t>
            </a:r>
          </a:p>
          <a:p>
            <a:r>
              <a:rPr lang="ru-RU" sz="3200" b="1" dirty="0" smtClean="0">
                <a:solidFill>
                  <a:srgbClr val="660033"/>
                </a:solidFill>
                <a:latin typeface="Arial Black" pitchFamily="34" charset="0"/>
              </a:rPr>
              <a:t>тем, кто идет сейчас, </a:t>
            </a:r>
          </a:p>
          <a:p>
            <a:r>
              <a:rPr lang="ru-RU" sz="3200" b="1" dirty="0" smtClean="0">
                <a:solidFill>
                  <a:srgbClr val="660033"/>
                </a:solidFill>
                <a:latin typeface="Arial Black" pitchFamily="34" charset="0"/>
              </a:rPr>
              <a:t>тем, кому еще предстоит пройти.»</a:t>
            </a:r>
            <a:endParaRPr lang="ru-RU" sz="3200" b="1" dirty="0">
              <a:solidFill>
                <a:srgbClr val="660033"/>
              </a:solidFill>
              <a:latin typeface="Arial Black" pitchFamily="34" charset="0"/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203"/>
            <a:ext cx="9144000" cy="640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226784"/>
            <a:ext cx="8676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На Васильевском острове, напротив станции метро «Василеостровская» находится интересная скульптурная композиция - памятник петербургской конке в натуральную величину: модель-копия вагона образца 1872-1878гг, запряженного парой лошадей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-99392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</a:pPr>
            <a:r>
              <a:rPr lang="ru-RU" b="1" dirty="0" smtClean="0">
                <a:solidFill>
                  <a:srgbClr val="2F323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 улицы у метро </a:t>
            </a:r>
            <a:r>
              <a:rPr lang="ru-RU" b="1" dirty="0" smtClean="0">
                <a:solidFill>
                  <a:srgbClr val="2F3235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2F323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Василеостровская</a:t>
            </a:r>
            <a:r>
              <a:rPr lang="ru-RU" b="1" dirty="0" smtClean="0">
                <a:solidFill>
                  <a:srgbClr val="2F3235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b="1" dirty="0" smtClean="0">
                <a:solidFill>
                  <a:srgbClr val="2F323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украшает старинный голубой вагон конки, какими </a:t>
            </a:r>
            <a:r>
              <a:rPr lang="ru-RU" b="1" dirty="0" smtClean="0">
                <a:solidFill>
                  <a:srgbClr val="2F323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пользовались </a:t>
            </a:r>
            <a:r>
              <a:rPr lang="ru-RU" b="1" dirty="0" smtClean="0">
                <a:solidFill>
                  <a:srgbClr val="2F323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Петербурге в конце XIX века. </a:t>
            </a:r>
            <a:endParaRPr lang="ru-RU" sz="24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Вопросы </a:t>
            </a:r>
            <a:r>
              <a:rPr lang="ru-RU" sz="3600" b="1" dirty="0" smtClean="0"/>
              <a:t> </a:t>
            </a:r>
            <a:r>
              <a:rPr lang="ru-RU" sz="3600" b="1" dirty="0" smtClean="0"/>
              <a:t>познавательной </a:t>
            </a:r>
            <a:r>
              <a:rPr lang="ru-RU" sz="3600" b="1" dirty="0" smtClean="0"/>
              <a:t>викторины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532859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2" action="ppaction://hlinksldjump"/>
              </a:rPr>
              <a:t>Где вы живете (в каком городе, в каком районе, на каком острове)?</a:t>
            </a:r>
            <a:endParaRPr lang="ru-RU" dirty="0" smtClean="0">
              <a:solidFill>
                <a:srgbClr val="FF0000"/>
              </a:solidFill>
              <a:latin typeface="Book Antiqua" pitchFamily="18" charset="0"/>
              <a:hlinkClick r:id="rId3" action="ppaction://hlinksldjump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3" action="ppaction://hlinksldjump"/>
              </a:rPr>
              <a:t>Знаете ли вы, откуда произошло название «Васильевский» 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4" action="ppaction://hlinksldjump"/>
              </a:rPr>
              <a:t>Что мы называем стрелкой Васильевского острова?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5" action="ppaction://hlinksldjump"/>
              </a:rPr>
              <a:t>Что такое «Ростральные колонны»?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6" action="ppaction://hlinksldjump"/>
              </a:rPr>
              <a:t>Знаете ли вы, что такое «Кунсткамера» 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7" action="ppaction://hlinksldjump"/>
              </a:rPr>
              <a:t>Скульптуры каких мифических существ можно увидеть на Университетской набережной?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8" action="ppaction://hlinksldjump"/>
              </a:rPr>
              <a:t>Как вы думаете, почему памятник М.В Ломоносову стоит перед Санкт – Петербургским государственным  университетом?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9" action="ppaction://hlinksldjump"/>
              </a:rPr>
              <a:t>Какому русскому мореплавателю установлен памятник на набережной лейтенанта Шмидта?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0" action="ppaction://hlinksldjump"/>
              </a:rPr>
              <a:t>Где на Васильевском находится памятник основателю Санкт – Петербурга?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1" action="ppaction://hlinksldjump"/>
              </a:rPr>
              <a:t>Где на Васильевском находится памятник полярникам?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2" action="ppaction://hlinksldjump"/>
              </a:rPr>
              <a:t>Как называется место между 6 и 7 линиями В.О., чем оно отличается от других улиц, какую интересную скульптуру можно там увидеть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3" action="ppaction://hlinksldjump"/>
              </a:rPr>
              <a:t>Запомните и нарисуйте на память мнемотаблицу  (вариант 1)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4" action="ppaction://hlinksldjump"/>
              </a:rPr>
              <a:t>Запомните и нарисуйте на память мнемотаблицу  (вариант 2)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Book Antiqua" pitchFamily="18" charset="0"/>
                <a:hlinkClick r:id="rId15" action="ppaction://hlinksldjump"/>
              </a:rPr>
              <a:t>Какие вы знаете стихи о нашем городе?</a:t>
            </a:r>
            <a:endParaRPr lang="ru-RU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593304"/>
            <a:ext cx="965729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AutoShape 2" descr="http://rasfokus.ru/images/photos/medium/f8b75e7e23f86253c8c72cd919379c5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Documents and Settings\teachers\Рабочий стол\документы\документы 2020 - 2021\khodba-animatsionnaya-kartinka-003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212976"/>
            <a:ext cx="1008112" cy="122120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Пешеходная зона - городская территория, специально выделенная  исключительно для пешеходного движения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5085184"/>
            <a:ext cx="6246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</a:rPr>
              <a:t>В 2002 году на шестой и седьмой линиях между Большим и Средним проспектом открыли пешеходную зону</a:t>
            </a:r>
            <a:r>
              <a:rPr lang="ru-RU" b="1" dirty="0" smtClean="0">
                <a:solidFill>
                  <a:srgbClr val="FFFF00"/>
                </a:solidFill>
                <a:latin typeface="+mj-lt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+mj-lt"/>
              </a:rPr>
              <a:t>Этот участок называется Андреевский проспект.</a:t>
            </a:r>
            <a:endParaRPr lang="ru-RU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5696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711952" y="6381328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C 0.00608 0.00185 0.00938 0.01273 0.01528 0.01759 C 0.0198 0.02153 0.0257 0.02083 0.03056 0.02291 C 0.04532 0.02986 0.05157 0.03032 0.06945 0.03125 C 0.07744 0.04028 0.08716 0.04352 0.09532 0.05324 C 0.10105 0.06018 0.10556 0.07129 0.11233 0.075 C 0.11389 0.08333 0.11181 0.07569 0.11546 0.08032 C 0.11841 0.08403 0.12153 0.08981 0.12466 0.09398 C 0.12431 0.10162 0.12431 0.10949 0.12362 0.11713 C 0.1231 0.12199 0.11893 0.125 0.11719 0.12801 C 0.11563 0.13009 0.11459 0.13264 0.1132 0.13495 C 0.11181 0.13703 0.10973 0.1368 0.10834 0.1375 C 0.09879 0.14282 0.11355 0.13426 0.1033 0.14166 C 0.09948 0.14444 0.09445 0.14444 0.09046 0.1456 C 0.0849 0.14745 0.08004 0.15092 0.07431 0.15231 C 0.06563 0.16296 0.05608 0.16991 0.04584 0.17523 C 0.04202 0.18009 0.0382 0.18194 0.03386 0.18495 C 0.02691 0.19028 0.02657 0.1912 0.01928 0.19305 C 0.01702 0.19491 0.01494 0.19699 0.01285 0.19861 C 0.01129 0.2 0.00782 0.20139 0.00782 0.20162 C 0.00209 0.20787 0.00955 0.20046 -0.00329 0.20555 C -0.00399 0.20578 -0.00434 0.20741 -0.00503 0.2081 C -0.00694 0.21018 -0.0092 0.2118 -0.01145 0.21342 C -0.01388 0.21551 -0.01579 0.21921 -0.01805 0.22176 C -0.02222 0.22754 -0.02725 0.23148 -0.03159 0.23657 C -0.03489 0.24051 -0.03906 0.24838 -0.04305 0.25046 C -0.05104 0.26041 -0.05833 0.27245 -0.06631 0.28287 C -0.06857 0.28565 -0.07013 0.28958 -0.07222 0.29259 C -0.07343 0.29491 -0.0769 0.29791 -0.0769 0.29815 C -0.08177 0.30995 -0.07517 0.29537 -0.08107 0.30347 C -0.08385 0.30717 -0.08506 0.31342 -0.08836 0.31713 C -0.09079 0.32361 -0.09322 0.33078 -0.09635 0.33611 C -0.09861 0.34745 -0.10277 0.36065 -0.10694 0.37014 C -0.10798 0.37963 -0.11111 0.38796 -0.1125 0.39745 C -0.11371 0.40694 -0.11493 0.41643 -0.11579 0.42616 C -0.11701 0.46504 -0.11684 0.50116 -0.11579 0.54028 C -0.1151 0.55972 -0.11614 0.58125 -0.11336 0.60023 C -0.1118 0.62523 -0.11059 0.66227 -0.10121 0.68333 C -0.09895 0.69398 -0.10121 0.68727 -0.08836 0.68727 " pathEditMode="relative" rAng="0" ptsTypes="ffffffffffffffffffffffffffffffffffffff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7" y="836711"/>
          <a:ext cx="7704855" cy="568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3AC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1960" y="105273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2924944"/>
            <a:ext cx="10166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О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285293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Двойная волна 7"/>
          <p:cNvSpPr/>
          <p:nvPr/>
        </p:nvSpPr>
        <p:spPr>
          <a:xfrm>
            <a:off x="755576" y="3501008"/>
            <a:ext cx="2520280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47664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Двойная волна 9"/>
          <p:cNvSpPr/>
          <p:nvPr/>
        </p:nvSpPr>
        <p:spPr>
          <a:xfrm>
            <a:off x="5940152" y="1700808"/>
            <a:ext cx="2520280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04248" y="4797152"/>
            <a:ext cx="930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А</a:t>
            </a:r>
            <a:endParaRPr lang="ru-RU" sz="96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23928" y="4725144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2592288" cy="185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7" y="836711"/>
          <a:ext cx="7704855" cy="568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3AC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1960" y="105273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2924944"/>
            <a:ext cx="10166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О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285293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Двойная волна 7"/>
          <p:cNvSpPr/>
          <p:nvPr/>
        </p:nvSpPr>
        <p:spPr>
          <a:xfrm>
            <a:off x="755576" y="3501008"/>
            <a:ext cx="2520280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47664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Двойная волна 9"/>
          <p:cNvSpPr/>
          <p:nvPr/>
        </p:nvSpPr>
        <p:spPr>
          <a:xfrm>
            <a:off x="5940152" y="1700808"/>
            <a:ext cx="2520280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04248" y="4797152"/>
            <a:ext cx="930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А</a:t>
            </a:r>
            <a:endParaRPr lang="ru-RU" sz="96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23928" y="4725144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2592288" cy="185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577" y="836711"/>
          <a:ext cx="7704855" cy="5688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3AC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962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1960" y="105273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2924944"/>
            <a:ext cx="10166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О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285293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Двойная волна 7"/>
          <p:cNvSpPr/>
          <p:nvPr/>
        </p:nvSpPr>
        <p:spPr>
          <a:xfrm>
            <a:off x="755576" y="3501008"/>
            <a:ext cx="2520280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47664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Двойная волна 9"/>
          <p:cNvSpPr/>
          <p:nvPr/>
        </p:nvSpPr>
        <p:spPr>
          <a:xfrm>
            <a:off x="5940152" y="1700808"/>
            <a:ext cx="2520280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04248" y="4797152"/>
            <a:ext cx="930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А</a:t>
            </a:r>
            <a:endParaRPr lang="ru-RU" sz="96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851920" y="4725144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2592288" cy="185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1" cy="6857999"/>
        </p:xfrm>
        <a:graphic>
          <a:graphicData uri="http://schemas.openxmlformats.org/drawingml/2006/table">
            <a:tbl>
              <a:tblPr/>
              <a:tblGrid>
                <a:gridCol w="3047625"/>
                <a:gridCol w="3047625"/>
                <a:gridCol w="3048751"/>
              </a:tblGrid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6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1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060848"/>
            <a:ext cx="3024336" cy="297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321297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ДА</a:t>
            </a:r>
            <a:endParaRPr lang="ru-RU" sz="4000" b="1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3265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249289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4653136"/>
            <a:ext cx="2905392" cy="19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войная волна 8"/>
          <p:cNvSpPr/>
          <p:nvPr/>
        </p:nvSpPr>
        <p:spPr>
          <a:xfrm>
            <a:off x="0" y="3212976"/>
            <a:ext cx="3059832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волна 9"/>
          <p:cNvSpPr/>
          <p:nvPr/>
        </p:nvSpPr>
        <p:spPr>
          <a:xfrm>
            <a:off x="6084168" y="980728"/>
            <a:ext cx="3059832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302150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664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48264" y="4509120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1" cy="6857999"/>
        </p:xfrm>
        <a:graphic>
          <a:graphicData uri="http://schemas.openxmlformats.org/drawingml/2006/table">
            <a:tbl>
              <a:tblPr/>
              <a:tblGrid>
                <a:gridCol w="3047625"/>
                <a:gridCol w="3047625"/>
                <a:gridCol w="3048751"/>
              </a:tblGrid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6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1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060848"/>
            <a:ext cx="3024336" cy="297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321297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ДА</a:t>
            </a:r>
            <a:endParaRPr lang="ru-RU" sz="4000" b="1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3265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249289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4653136"/>
            <a:ext cx="2905392" cy="19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войная волна 8"/>
          <p:cNvSpPr/>
          <p:nvPr/>
        </p:nvSpPr>
        <p:spPr>
          <a:xfrm>
            <a:off x="0" y="3212976"/>
            <a:ext cx="3059832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волна 9"/>
          <p:cNvSpPr/>
          <p:nvPr/>
        </p:nvSpPr>
        <p:spPr>
          <a:xfrm>
            <a:off x="6084168" y="980728"/>
            <a:ext cx="3059832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302150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664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48264" y="4509120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1" cy="6857999"/>
        </p:xfrm>
        <a:graphic>
          <a:graphicData uri="http://schemas.openxmlformats.org/drawingml/2006/table">
            <a:tbl>
              <a:tblPr/>
              <a:tblGrid>
                <a:gridCol w="3047625"/>
                <a:gridCol w="3047625"/>
                <a:gridCol w="3048751"/>
              </a:tblGrid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6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1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060848"/>
            <a:ext cx="3024336" cy="297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321297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ДА</a:t>
            </a:r>
            <a:endParaRPr lang="ru-RU" sz="4000" b="1" dirty="0">
              <a:solidFill>
                <a:srgbClr val="660033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32656"/>
            <a:ext cx="87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+mj-lt"/>
              </a:rPr>
              <a:t>В</a:t>
            </a:r>
            <a:endParaRPr lang="ru-RU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80" y="2492896"/>
            <a:ext cx="1013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Д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4653136"/>
            <a:ext cx="2905392" cy="19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войная волна 8"/>
          <p:cNvSpPr/>
          <p:nvPr/>
        </p:nvSpPr>
        <p:spPr>
          <a:xfrm>
            <a:off x="0" y="3212976"/>
            <a:ext cx="3059832" cy="266328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волна 9"/>
          <p:cNvSpPr/>
          <p:nvPr/>
        </p:nvSpPr>
        <p:spPr>
          <a:xfrm>
            <a:off x="6084168" y="980728"/>
            <a:ext cx="3059832" cy="554360"/>
          </a:xfrm>
          <a:prstGeom prst="doubleWave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302150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59632" y="4797152"/>
            <a:ext cx="72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2</a:t>
            </a:r>
            <a:endParaRPr lang="ru-RU" sz="96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48264" y="4509120"/>
            <a:ext cx="1584176" cy="1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5085184"/>
            <a:ext cx="3888432" cy="1143000"/>
          </a:xfrm>
        </p:spPr>
        <p:txBody>
          <a:bodyPr/>
          <a:lstStyle/>
          <a:p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</a:rPr>
              <a:t>А. С. Пушкин</a:t>
            </a:r>
            <a:endParaRPr lang="ru-RU" dirty="0">
              <a:solidFill>
                <a:srgbClr val="660033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764704"/>
            <a:ext cx="6779096" cy="43891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660033"/>
                </a:solidFill>
              </a:rPr>
              <a:t>…</a:t>
            </a: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Люблю тебя, Петра творенье,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Люблю твой строгий, стройный вид,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Невы державное теченье,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Береговой ее гранит,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Твоих оград узор чугунный,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Твоих задумчивых ночей</a:t>
            </a:r>
          </a:p>
          <a:p>
            <a:pPr>
              <a:buNone/>
            </a:pPr>
            <a:r>
              <a:rPr lang="ru-RU" sz="3200" b="1" dirty="0" smtClean="0">
                <a:solidFill>
                  <a:srgbClr val="660033"/>
                </a:solidFill>
                <a:latin typeface="Monotype Corsiva" pitchFamily="66" charset="0"/>
              </a:rPr>
              <a:t>Прозрачный сумрак, блеск безлунный</a:t>
            </a:r>
            <a:endParaRPr lang="ru-RU" sz="3200" b="1" dirty="0">
              <a:solidFill>
                <a:srgbClr val="660033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teachers\Рабочий стол\документы\документы 2020 - 2021\78nP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4324046"/>
            <a:ext cx="6624736" cy="253395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2656"/>
            <a:ext cx="6305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116632"/>
            <a:ext cx="990059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-79253"/>
            <a:ext cx="9828584" cy="693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797152"/>
            <a:ext cx="8616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Мы с вами живем в Санкт – Петербурге, в Василеостровском районе.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Наш район расположен на двух островах, Васильевском острове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(он побольше, самый большой остров в городе)и острове Декабристов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(он поменьше).Остров – это часть суши, окруженная со всех сторон водой.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Наши острова окружены реками и Финским заливом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12576" y="404664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S Mincho" pitchFamily="49" charset="-128"/>
                <a:ea typeface="MS Mincho" pitchFamily="49" charset="-128"/>
              </a:rPr>
              <a:t>Мы живем в Василеостровском районе!</a:t>
            </a: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27584" y="616530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Река Смоленка  отделяет остров Декабристов от Васильевского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88356" y="-54768"/>
            <a:ext cx="9932356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611231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Во время Северной войны  со шведами, на острове располагалась  батарея, которая прикрывала вход в Неву. Командовал этой батареей поручик Василий </a:t>
            </a:r>
            <a:r>
              <a:rPr lang="ru-RU" sz="2000" b="1" dirty="0" err="1" smtClean="0">
                <a:solidFill>
                  <a:srgbClr val="FFFF00"/>
                </a:solidFill>
                <a:latin typeface="Book Antiqua" pitchFamily="18" charset="0"/>
              </a:rPr>
              <a:t>Корчмин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. Когда Петр отправлял ему депеши с приказами, он всегда надписывал их кратко: «Василию на остров». На основании этого и родилась легенда о том, что остров назван Васильевским в честь  Василия </a:t>
            </a:r>
            <a:r>
              <a:rPr lang="ru-RU" sz="2000" b="1" dirty="0" err="1" smtClean="0">
                <a:solidFill>
                  <a:srgbClr val="FFFF00"/>
                </a:solidFill>
                <a:latin typeface="Book Antiqua" pitchFamily="18" charset="0"/>
              </a:rPr>
              <a:t>Корчмина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. Но это неправда</a:t>
            </a: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  <a:t>.</a:t>
            </a:r>
            <a:endParaRPr lang="ru-RU" sz="2000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404664" y="6957392"/>
            <a:ext cx="10729192" cy="914400"/>
          </a:xfrm>
          <a:prstGeom prst="rect">
            <a:avLst/>
          </a:prstGeom>
          <a:solidFill>
            <a:srgbClr val="FFB7C5"/>
          </a:solidFill>
          <a:ln>
            <a:solidFill>
              <a:srgbClr val="FFB7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566124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>На самом деле остров и его название гораздо старше города.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Book Antiqua" pitchFamily="18" charset="0"/>
                <a:cs typeface="Arial" pitchFamily="34" charset="0"/>
              </a:rPr>
              <a:t>Известно, что в </a:t>
            </a:r>
            <a:r>
              <a:rPr lang="ru-RU" b="1" dirty="0">
                <a:solidFill>
                  <a:srgbClr val="7030A0"/>
                </a:solidFill>
                <a:latin typeface="Book Antiqua" pitchFamily="18" charset="0"/>
                <a:cs typeface="Arial" pitchFamily="34" charset="0"/>
              </a:rPr>
              <a:t>глубокой древности на территории современного Васильевского острова располагались капища, на которых поклонялись языческим богам и совершали разнообразные магические </a:t>
            </a:r>
            <a:r>
              <a:rPr lang="ru-RU" b="1" dirty="0" smtClean="0">
                <a:solidFill>
                  <a:srgbClr val="7030A0"/>
                </a:solidFill>
                <a:latin typeface="Book Antiqua" pitchFamily="18" charset="0"/>
                <a:cs typeface="Arial" pitchFamily="34" charset="0"/>
              </a:rPr>
              <a:t>обряды</a:t>
            </a: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7030A0"/>
              </a:solidFill>
              <a:latin typeface="Book Antiqua" pitchFamily="18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Arial" pitchFamily="34" charset="0"/>
              </a:rPr>
              <a:t>Впервые остров упоминается как «Васильев» в документах сборщиков податей (налогов) в 1500 году. По одному из городских преданий такое название появилось благодаря новгородскому посаднику Василию Селезню - владельцу островных земель на тот период времени.</a:t>
            </a:r>
          </a:p>
          <a:p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24944"/>
            <a:ext cx="31813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924944"/>
            <a:ext cx="3352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819" y="0"/>
            <a:ext cx="93212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Стрелка Васильевского острова с высоты птичьего пол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Стрелка Васильевского острова с высоты птичьего пол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Стрелка Васильевского острова с высоты птичьего пол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Стрелка Васильевского острова с высоты птичьего пол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35494" y="5733256"/>
            <a:ext cx="7484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 Antiqua" pitchFamily="18" charset="0"/>
              </a:rPr>
              <a:t>Стрелка Васильевского острова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 — мыс на восточной оконечности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Васильевского острова в Санкт – Петербурге , омываемый 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Book Antiqua" pitchFamily="18" charset="0"/>
                <a:hlinkClick r:id="rId3" tooltip="Большая Нева"/>
              </a:rPr>
              <a:t>Большой Невой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 и 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  <a:hlinkClick r:id="rId4" tooltip="Малая Нева"/>
              </a:rPr>
              <a:t>Малой Невой</a:t>
            </a:r>
            <a:r>
              <a:rPr lang="ru-RU" dirty="0" smtClean="0">
                <a:solidFill>
                  <a:srgbClr val="FFFF00"/>
                </a:solidFill>
                <a:latin typeface="Book Antiqua" pitchFamily="18" charset="0"/>
              </a:rPr>
              <a:t>. </a:t>
            </a:r>
            <a:endParaRPr lang="ru-RU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432048" cy="39434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297" y="0"/>
            <a:ext cx="9434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253" y="5226784"/>
            <a:ext cx="84096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 Antiqua" pitchFamily="18" charset="0"/>
              </a:rPr>
              <a:t>На самом краю стрелки Васильевского острова красиво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 Antiqua" pitchFamily="18" charset="0"/>
              </a:rPr>
              <a:t>расположились две Ростральные колонны. Они символизируют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 Antiqua" pitchFamily="18" charset="0"/>
              </a:rPr>
              <a:t>силу и мощь морского флота России.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 Antiqua" pitchFamily="18" charset="0"/>
              </a:rPr>
              <a:t>Эти качества олицетворяют монументальные фигуры,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 Antiqua" pitchFamily="18" charset="0"/>
              </a:rPr>
              <a:t> которые помещены у подножия триумфальных колонн</a:t>
            </a:r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.</a:t>
            </a:r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486" y="0"/>
            <a:ext cx="94049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276" y="5380672"/>
            <a:ext cx="877836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rPr>
              <a:t>По другой версии, на берегах рек маяки было не принято ставить,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rPr>
              <a:t>но колонны существовали не только для эстетической красоты,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rPr>
              <a:t>их правда зажигали , они служили фонарями для освещения порта.</a:t>
            </a:r>
          </a:p>
          <a:p>
            <a:pPr algn="ctr"/>
            <a:endParaRPr lang="ru-RU" dirty="0" smtClean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584" y="188640"/>
            <a:ext cx="72667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Есть легенда, что сначала колонны играли роль маяков.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Их зажигали ночью и при сильном тумане,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чтобы осветить путь судам.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Всего колонн две. Южная указывает путь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к Большой Неве, а северная — к Малой.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2472</TotalTime>
  <Words>1070</Words>
  <Application>Microsoft Office PowerPoint</Application>
  <PresentationFormat>Экран (4:3)</PresentationFormat>
  <Paragraphs>138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Знай и люби свой город</vt:lpstr>
      <vt:lpstr>Вопросы  познавательной викторины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А. С. Пушкин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Юрьевна</dc:creator>
  <cp:lastModifiedBy>Наталья Юрьевна</cp:lastModifiedBy>
  <cp:revision>214</cp:revision>
  <dcterms:created xsi:type="dcterms:W3CDTF">2021-09-07T10:35:57Z</dcterms:created>
  <dcterms:modified xsi:type="dcterms:W3CDTF">2022-11-29T12:16:17Z</dcterms:modified>
</cp:coreProperties>
</file>