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8" r:id="rId3"/>
    <p:sldId id="257" r:id="rId4"/>
    <p:sldId id="268" r:id="rId5"/>
    <p:sldId id="259" r:id="rId6"/>
    <p:sldId id="260" r:id="rId7"/>
    <p:sldId id="261" r:id="rId8"/>
    <p:sldId id="262" r:id="rId9"/>
    <p:sldId id="267" r:id="rId10"/>
    <p:sldId id="269" r:id="rId11"/>
    <p:sldId id="272" r:id="rId12"/>
    <p:sldId id="270" r:id="rId13"/>
    <p:sldId id="271" r:id="rId14"/>
    <p:sldId id="273" r:id="rId15"/>
    <p:sldId id="264" r:id="rId16"/>
    <p:sldId id="265" r:id="rId17"/>
    <p:sldId id="274" r:id="rId18"/>
    <p:sldId id="275" r:id="rId19"/>
    <p:sldId id="276" r:id="rId20"/>
    <p:sldId id="277"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113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D509AB-4A4E-4A65-88B1-F7D8DF530858}" type="datetimeFigureOut">
              <a:rPr lang="ru-RU" smtClean="0"/>
              <a:t>22.01.2023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B0013E-C26F-4EF3-B020-F0CDF64019BD}" type="slidenum">
              <a:rPr lang="ru-RU" smtClean="0"/>
              <a:t>‹#›</a:t>
            </a:fld>
            <a:endParaRPr lang="ru-RU"/>
          </a:p>
        </p:txBody>
      </p:sp>
    </p:spTree>
    <p:extLst>
      <p:ext uri="{BB962C8B-B14F-4D97-AF65-F5344CB8AC3E}">
        <p14:creationId xmlns:p14="http://schemas.microsoft.com/office/powerpoint/2010/main" val="3360549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Барельеф в виде ореха. На барельефе изображены сцены из жизни гарнизона</a:t>
            </a:r>
            <a:endParaRPr lang="ru-RU" dirty="0"/>
          </a:p>
        </p:txBody>
      </p:sp>
      <p:sp>
        <p:nvSpPr>
          <p:cNvPr id="4" name="Номер слайда 3"/>
          <p:cNvSpPr>
            <a:spLocks noGrp="1"/>
          </p:cNvSpPr>
          <p:nvPr>
            <p:ph type="sldNum" sz="quarter" idx="10"/>
          </p:nvPr>
        </p:nvSpPr>
        <p:spPr/>
        <p:txBody>
          <a:bodyPr/>
          <a:lstStyle/>
          <a:p>
            <a:fld id="{BAB0013E-C26F-4EF3-B020-F0CDF64019BD}" type="slidenum">
              <a:rPr lang="ru-RU" smtClean="0"/>
              <a:t>8</a:t>
            </a:fld>
            <a:endParaRPr lang="ru-RU"/>
          </a:p>
        </p:txBody>
      </p:sp>
    </p:spTree>
    <p:extLst>
      <p:ext uri="{BB962C8B-B14F-4D97-AF65-F5344CB8AC3E}">
        <p14:creationId xmlns:p14="http://schemas.microsoft.com/office/powerpoint/2010/main" val="154163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802BD967-5CAA-4E38-B9A6-9B88EB102C02}" type="datetimeFigureOut">
              <a:rPr lang="ru-RU" smtClean="0"/>
              <a:t>22.01.2023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3B4AB35-156D-40B3-9D9E-9D88E5EF6FF9}" type="slidenum">
              <a:rPr lang="ru-RU" smtClean="0"/>
              <a:t>‹#›</a:t>
            </a:fld>
            <a:endParaRPr lang="ru-RU"/>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ru-RU" smtClean="0"/>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02BD967-5CAA-4E38-B9A6-9B88EB102C02}" type="datetimeFigureOut">
              <a:rPr lang="ru-RU" smtClean="0"/>
              <a:t>22.01.2023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3B4AB35-156D-40B3-9D9E-9D88E5EF6FF9}"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02BD967-5CAA-4E38-B9A6-9B88EB102C02}" type="datetimeFigureOut">
              <a:rPr lang="ru-RU" smtClean="0"/>
              <a:t>22.01.2023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3B4AB35-156D-40B3-9D9E-9D88E5EF6FF9}"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4" name="Date Placeholder 3"/>
          <p:cNvSpPr>
            <a:spLocks noGrp="1"/>
          </p:cNvSpPr>
          <p:nvPr>
            <p:ph type="dt" sz="half" idx="10"/>
          </p:nvPr>
        </p:nvSpPr>
        <p:spPr/>
        <p:txBody>
          <a:bodyPr/>
          <a:lstStyle/>
          <a:p>
            <a:fld id="{802BD967-5CAA-4E38-B9A6-9B88EB102C02}" type="datetimeFigureOut">
              <a:rPr lang="ru-RU" smtClean="0"/>
              <a:t>22.01.2023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3B4AB35-156D-40B3-9D9E-9D88E5EF6FF9}" type="slidenum">
              <a:rPr lang="ru-RU" smtClean="0"/>
              <a:t>‹#›</a:t>
            </a:fld>
            <a:endParaRPr lang="ru-RU"/>
          </a:p>
        </p:txBody>
      </p:sp>
      <p:sp>
        <p:nvSpPr>
          <p:cNvPr id="8" name="Content Placeholder 7"/>
          <p:cNvSpPr>
            <a:spLocks noGrp="1"/>
          </p:cNvSpPr>
          <p:nvPr>
            <p:ph sz="quarter" idx="13"/>
          </p:nvPr>
        </p:nvSpPr>
        <p:spPr>
          <a:xfrm>
            <a:off x="609600" y="1600200"/>
            <a:ext cx="79248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02BD967-5CAA-4E38-B9A6-9B88EB102C02}" type="datetimeFigureOut">
              <a:rPr lang="ru-RU" smtClean="0"/>
              <a:t>22.01.2023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3B4AB35-156D-40B3-9D9E-9D88E5EF6FF9}"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5" name="Date Placeholder 4"/>
          <p:cNvSpPr>
            <a:spLocks noGrp="1"/>
          </p:cNvSpPr>
          <p:nvPr>
            <p:ph type="dt" sz="half" idx="10"/>
          </p:nvPr>
        </p:nvSpPr>
        <p:spPr/>
        <p:txBody>
          <a:bodyPr/>
          <a:lstStyle/>
          <a:p>
            <a:fld id="{802BD967-5CAA-4E38-B9A6-9B88EB102C02}" type="datetimeFigureOut">
              <a:rPr lang="ru-RU" smtClean="0"/>
              <a:t>22.01.2023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3B4AB35-156D-40B3-9D9E-9D88E5EF6FF9}"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802BD967-5CAA-4E38-B9A6-9B88EB102C02}" type="datetimeFigureOut">
              <a:rPr lang="ru-RU" smtClean="0"/>
              <a:t>22.01.2023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3B4AB35-156D-40B3-9D9E-9D88E5EF6FF9}"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02BD967-5CAA-4E38-B9A6-9B88EB102C02}" type="datetimeFigureOut">
              <a:rPr lang="ru-RU" smtClean="0"/>
              <a:t>22.01.2023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3B4AB35-156D-40B3-9D9E-9D88E5EF6FF9}"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2BD967-5CAA-4E38-B9A6-9B88EB102C02}" type="datetimeFigureOut">
              <a:rPr lang="ru-RU" smtClean="0"/>
              <a:t>22.01.2023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3B4AB35-156D-40B3-9D9E-9D88E5EF6FF9}"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02BD967-5CAA-4E38-B9A6-9B88EB102C02}" type="datetimeFigureOut">
              <a:rPr lang="ru-RU" smtClean="0"/>
              <a:t>22.01.2023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3B4AB35-156D-40B3-9D9E-9D88E5EF6FF9}"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02BD967-5CAA-4E38-B9A6-9B88EB102C02}" type="datetimeFigureOut">
              <a:rPr lang="ru-RU" smtClean="0"/>
              <a:t>22.01.2023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3B4AB35-156D-40B3-9D9E-9D88E5EF6FF9}"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02BD967-5CAA-4E38-B9A6-9B88EB102C02}" type="datetimeFigureOut">
              <a:rPr lang="ru-RU" smtClean="0"/>
              <a:t>22.01.2023</a:t>
            </a:fld>
            <a:endParaRPr lang="ru-RU"/>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ru-RU"/>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23B4AB35-156D-40B3-9D9E-9D88E5EF6FF9}"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r>
              <a:rPr lang="ru-RU" dirty="0" smtClean="0"/>
              <a:t>Выполнила </a:t>
            </a:r>
            <a:r>
              <a:rPr lang="ru-RU" dirty="0" err="1" smtClean="0"/>
              <a:t>Технеряднева</a:t>
            </a:r>
            <a:r>
              <a:rPr lang="ru-RU" dirty="0" smtClean="0"/>
              <a:t> Виктория Александровна</a:t>
            </a:r>
          </a:p>
          <a:p>
            <a:r>
              <a:rPr lang="ru-RU" dirty="0" smtClean="0"/>
              <a:t>Воспитатель ГБДОУ №</a:t>
            </a:r>
            <a:r>
              <a:rPr lang="ru-RU" dirty="0" smtClean="0"/>
              <a:t>35</a:t>
            </a:r>
          </a:p>
          <a:p>
            <a:r>
              <a:rPr lang="ru-RU" dirty="0" smtClean="0"/>
              <a:t>Василеостровского района</a:t>
            </a:r>
            <a:endParaRPr lang="ru-RU" dirty="0"/>
          </a:p>
        </p:txBody>
      </p:sp>
      <p:sp>
        <p:nvSpPr>
          <p:cNvPr id="2" name="Заголовок 1"/>
          <p:cNvSpPr>
            <a:spLocks noGrp="1"/>
          </p:cNvSpPr>
          <p:nvPr>
            <p:ph type="ctrTitle"/>
          </p:nvPr>
        </p:nvSpPr>
        <p:spPr/>
        <p:txBody>
          <a:bodyPr/>
          <a:lstStyle/>
          <a:p>
            <a:r>
              <a:rPr lang="ru-RU" dirty="0" smtClean="0"/>
              <a:t>Шлиссельбург</a:t>
            </a:r>
            <a:r>
              <a:rPr lang="ru-RU" dirty="0" smtClean="0"/>
              <a:t>- город</a:t>
            </a:r>
            <a:r>
              <a:rPr lang="ru-RU" dirty="0"/>
              <a:t>, спасший блокадный Ленинград</a:t>
            </a:r>
            <a:endParaRPr lang="ru-RU" dirty="0"/>
          </a:p>
        </p:txBody>
      </p:sp>
    </p:spTree>
    <p:extLst>
      <p:ext uri="{BB962C8B-B14F-4D97-AF65-F5344CB8AC3E}">
        <p14:creationId xmlns:p14="http://schemas.microsoft.com/office/powerpoint/2010/main" val="1119266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normAutofit fontScale="92500" lnSpcReduction="10000"/>
          </a:bodyPr>
          <a:lstStyle/>
          <a:p>
            <a:r>
              <a:rPr lang="ru-RU" dirty="0"/>
              <a:t>Приказ о создании гарнизона в крепости был подписан 11 сентября 1941. Гарнизон состоял из 300 человек: </a:t>
            </a:r>
            <a:r>
              <a:rPr lang="ru-RU" dirty="0" smtClean="0"/>
              <a:t> </a:t>
            </a:r>
            <a:r>
              <a:rPr lang="ru-RU" dirty="0"/>
              <a:t>пограничники, моряки-артиллеристы. Всего же в обороне острова принимало участие 500 человек. </a:t>
            </a:r>
            <a:endParaRPr lang="ru-RU" dirty="0" smtClean="0"/>
          </a:p>
          <a:p>
            <a:r>
              <a:rPr lang="ru-RU" dirty="0" smtClean="0"/>
              <a:t>Жили </a:t>
            </a:r>
            <a:r>
              <a:rPr lang="ru-RU" dirty="0"/>
              <a:t>в нижних ярусах башен: в Королевской моряки, в башнях Флажной, Головкина и Головина – пехотинцы, в Светличной был медпункт. В башне Головкина находились командный и наблюдательный пункты. В бойницах стояли пулеметы, которые позволяли обстреливать некоторые улицы Шлиссельбурга.</a:t>
            </a:r>
          </a:p>
          <a:p>
            <a:pPr marL="0" indent="0">
              <a:buNone/>
            </a:pPr>
            <a:endParaRPr lang="ru-RU" dirty="0"/>
          </a:p>
        </p:txBody>
      </p:sp>
      <p:sp>
        <p:nvSpPr>
          <p:cNvPr id="4" name="Заголовок 3"/>
          <p:cNvSpPr>
            <a:spLocks noGrp="1"/>
          </p:cNvSpPr>
          <p:nvPr>
            <p:ph type="title"/>
          </p:nvPr>
        </p:nvSpPr>
        <p:spPr/>
        <p:txBody>
          <a:bodyPr/>
          <a:lstStyle/>
          <a:p>
            <a:endParaRPr lang="ru-RU"/>
          </a:p>
        </p:txBody>
      </p:sp>
      <p:pic>
        <p:nvPicPr>
          <p:cNvPr id="1126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932040" y="1600200"/>
            <a:ext cx="296167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202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normAutofit/>
          </a:bodyPr>
          <a:lstStyle/>
          <a:p>
            <a:r>
              <a:rPr lang="ru-RU" sz="2000" i="1" dirty="0"/>
              <a:t>Мы, бойцы крепости Орешек, клянёмся защищать её до последнего.</a:t>
            </a:r>
            <a:endParaRPr lang="ru-RU" sz="2000" dirty="0"/>
          </a:p>
          <a:p>
            <a:r>
              <a:rPr lang="ru-RU" sz="2000" i="1" dirty="0"/>
              <a:t>Никто из нас при любых обстоятельствах не покинет её.</a:t>
            </a:r>
            <a:endParaRPr lang="ru-RU" sz="2000" dirty="0"/>
          </a:p>
          <a:p>
            <a:r>
              <a:rPr lang="ru-RU" sz="2000" i="1" dirty="0"/>
              <a:t>Увольняются с острова: на время — больные и раненые, навсегда — погибшие.</a:t>
            </a:r>
            <a:endParaRPr lang="ru-RU" sz="2000" dirty="0"/>
          </a:p>
          <a:p>
            <a:r>
              <a:rPr lang="ru-RU" sz="2000" i="1" dirty="0"/>
              <a:t>Будем стоять здесь до конца.</a:t>
            </a:r>
            <a:endParaRPr lang="ru-RU" sz="2000" dirty="0"/>
          </a:p>
          <a:p>
            <a:endParaRPr lang="ru-RU" sz="2000" dirty="0"/>
          </a:p>
        </p:txBody>
      </p:sp>
      <p:sp>
        <p:nvSpPr>
          <p:cNvPr id="4" name="Заголовок 3"/>
          <p:cNvSpPr>
            <a:spLocks noGrp="1"/>
          </p:cNvSpPr>
          <p:nvPr>
            <p:ph type="title"/>
          </p:nvPr>
        </p:nvSpPr>
        <p:spPr/>
        <p:txBody>
          <a:bodyPr/>
          <a:lstStyle/>
          <a:p>
            <a:pPr marL="0" indent="0"/>
            <a:r>
              <a:rPr lang="ru-RU" sz="3200" dirty="0" smtClean="0"/>
              <a:t>       Клятва </a:t>
            </a:r>
            <a:r>
              <a:rPr lang="ru-RU" sz="3200" dirty="0"/>
              <a:t>защитников крепости</a:t>
            </a:r>
          </a:p>
        </p:txBody>
      </p:sp>
      <p:pic>
        <p:nvPicPr>
          <p:cNvPr id="14339" name="Picture 3"/>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499992" y="1700808"/>
            <a:ext cx="3949824"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6158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normAutofit lnSpcReduction="10000"/>
          </a:bodyPr>
          <a:lstStyle/>
          <a:p>
            <a:r>
              <a:rPr lang="ru-RU" dirty="0"/>
              <a:t>12 января 1943 года началась операция «Искра». 15 января наши войска вышли на окраину Шлиссельбурга. 16-18 января бои шли в городе. Орудия крепости поддерживали наши войска, так как знали каждую улицу и перекресток, каждый дом, где немцы могли оборудовать доты. Артиллеристы получили радиограмму от участников штурма Шлиссельбурга – «Спасибо за огонёк». 18 января автоматчикам гарнизона крепости был дан приказ овладеть укрепленной полосой на бровке </a:t>
            </a:r>
            <a:r>
              <a:rPr lang="ru-RU" dirty="0" err="1"/>
              <a:t>Новоладожского</a:t>
            </a:r>
            <a:r>
              <a:rPr lang="ru-RU" dirty="0"/>
              <a:t> канала. Блокада Ленинграда была прорвана.</a:t>
            </a:r>
          </a:p>
        </p:txBody>
      </p:sp>
      <p:sp>
        <p:nvSpPr>
          <p:cNvPr id="4" name="Заголовок 3"/>
          <p:cNvSpPr>
            <a:spLocks noGrp="1"/>
          </p:cNvSpPr>
          <p:nvPr>
            <p:ph type="title"/>
          </p:nvPr>
        </p:nvSpPr>
        <p:spPr/>
        <p:txBody>
          <a:bodyPr/>
          <a:lstStyle/>
          <a:p>
            <a:r>
              <a:rPr lang="ru-RU" dirty="0" smtClean="0"/>
              <a:t>18 января великий день-прорыв блокады</a:t>
            </a:r>
            <a:endParaRPr lang="ru-RU" dirty="0"/>
          </a:p>
        </p:txBody>
      </p:sp>
      <p:pic>
        <p:nvPicPr>
          <p:cNvPr id="1229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427984" y="1628800"/>
            <a:ext cx="4106416"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3642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normAutofit/>
          </a:bodyPr>
          <a:lstStyle/>
          <a:p>
            <a:r>
              <a:rPr lang="ru-RU" dirty="0"/>
              <a:t>На территории крепости находится братская могила, в которой похоронены 24 советских воина, погибших при обороне. Это общая братская могила солдат Петра I, погибших при штурме крепости в 1702 году и бойцов Красной Армии, отстоявших ее в 1941-1943 гг. В одной могиле лежат солдаты гвардейских полков Петра и бойцы В</a:t>
            </a:r>
            <a:r>
              <a:rPr lang="ru-RU" dirty="0" smtClean="0"/>
              <a:t>еликой Отечественной войны. </a:t>
            </a:r>
            <a:r>
              <a:rPr lang="ru-RU" dirty="0"/>
              <a:t>Всего погибли или были ранены в ходе обороны крепости 115 бойцов и </a:t>
            </a:r>
            <a:r>
              <a:rPr lang="ru-RU" dirty="0" smtClean="0"/>
              <a:t>командиров</a:t>
            </a:r>
            <a:endParaRPr lang="ru-RU" dirty="0"/>
          </a:p>
        </p:txBody>
      </p:sp>
      <p:sp>
        <p:nvSpPr>
          <p:cNvPr id="4" name="Заголовок 3"/>
          <p:cNvSpPr>
            <a:spLocks noGrp="1"/>
          </p:cNvSpPr>
          <p:nvPr>
            <p:ph type="title"/>
          </p:nvPr>
        </p:nvSpPr>
        <p:spPr/>
        <p:txBody>
          <a:bodyPr/>
          <a:lstStyle/>
          <a:p>
            <a:r>
              <a:rPr lang="ru-RU" dirty="0"/>
              <a:t>символ непрерывности российской истории</a:t>
            </a:r>
          </a:p>
        </p:txBody>
      </p:sp>
      <p:pic>
        <p:nvPicPr>
          <p:cNvPr id="13315" name="Picture 3"/>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716016" y="1600200"/>
            <a:ext cx="35408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3154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r>
              <a:rPr lang="ru-RU" dirty="0"/>
              <a:t>Открыт 18 января 2018 года, входит в число военно-мемориальных памятников, объединённых общей темой «Оборона и блокада Ленинграда». Находится на одной территории с музеем-диорамой </a:t>
            </a:r>
            <a:r>
              <a:rPr lang="ru-RU" dirty="0" smtClean="0"/>
              <a:t>«Прорыв блокады Ленинграда». </a:t>
            </a:r>
            <a:r>
              <a:rPr lang="ru-RU" dirty="0"/>
              <a:t>Состоит из панорамы и </a:t>
            </a:r>
            <a:r>
              <a:rPr lang="ru-RU" dirty="0" smtClean="0"/>
              <a:t>экспозиции</a:t>
            </a:r>
            <a:r>
              <a:rPr lang="ru-RU" dirty="0"/>
              <a:t> военной техники — танков времён Великой Отечественной войны.</a:t>
            </a:r>
          </a:p>
        </p:txBody>
      </p:sp>
      <p:sp>
        <p:nvSpPr>
          <p:cNvPr id="4" name="Заголовок 3"/>
          <p:cNvSpPr>
            <a:spLocks noGrp="1"/>
          </p:cNvSpPr>
          <p:nvPr>
            <p:ph type="title"/>
          </p:nvPr>
        </p:nvSpPr>
        <p:spPr/>
        <p:txBody>
          <a:bodyPr/>
          <a:lstStyle/>
          <a:p>
            <a:r>
              <a:rPr lang="ru-RU" dirty="0"/>
              <a:t>Музей «Прорыв блокады Ленинграда» </a:t>
            </a:r>
          </a:p>
        </p:txBody>
      </p:sp>
      <p:pic>
        <p:nvPicPr>
          <p:cNvPr id="15362"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800600" y="1700808"/>
            <a:ext cx="3733800" cy="312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06436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normAutofit fontScale="92500" lnSpcReduction="10000"/>
          </a:bodyPr>
          <a:lstStyle/>
          <a:p>
            <a:r>
              <a:rPr lang="ru-RU" dirty="0"/>
              <a:t>Музей «Прорыв блокады Ленинграда» находится на улице Пионерской, 1, в поселке Кировск, что в 5 км к северу от Шлиссельбурга. Перед входом стоят отреставрированные танки и пушки, некоторые из них подняты со дна </a:t>
            </a:r>
            <a:r>
              <a:rPr lang="ru-RU" dirty="0" smtClean="0"/>
              <a:t>Ладоги. </a:t>
            </a:r>
            <a:r>
              <a:rPr lang="ru-RU" dirty="0"/>
              <a:t>Далее, за музейным зданием, установлены образцы современной российской бронетехники. Основа экспозиции музея – огромная круговая диорама, воссоздающая события зимы 1943 года. Группа художников работала над этим колоссальным полотном около трех лет. Интересно, что у каждого из множества изображенных воинов индивидуальные черты лица: художники писали портреты с сохранившихся в военных архивах фотографий реальных участников боев. В ходе экскурсии туристы заходят в блиндаж с портретами солдат и офицеров, воевавших тут с фашистами. Гид рассказывает о каждом из них – что за человек, откуда родом, как он геройски погиб или чудом выжил. Эпизоды сражения тоже соответствуют действительным событиям, создателей картины консультировали военные историки. На переднем плане установлены манекены, муляжи и настоящее боевое вооружение. В определенный момент гаснет свет, над диорамой мечутся лучи прожекторов, гремят пулеметные очереди и разрывы артиллерийских снарядов. Зрелище оставляет яркое впечатление. Экскурсии с рассказом о ходе военной операции «Искра» проводятся ежечасно, по мере набора групп туристов. Во время осмотра демонстрируется 10-минутный документальный фильм.</a:t>
            </a:r>
          </a:p>
        </p:txBody>
      </p:sp>
    </p:spTree>
    <p:extLst>
      <p:ext uri="{BB962C8B-B14F-4D97-AF65-F5344CB8AC3E}">
        <p14:creationId xmlns:p14="http://schemas.microsoft.com/office/powerpoint/2010/main" val="4011573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dirty="0"/>
              <a:t>Основа экспозиции музея – огромная круговая диорама, воссоздающая события зимы 1943 года.</a:t>
            </a:r>
          </a:p>
        </p:txBody>
      </p:sp>
      <p:pic>
        <p:nvPicPr>
          <p:cNvPr id="717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09600" y="2067223"/>
            <a:ext cx="7924800" cy="3180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5474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1800" dirty="0" smtClean="0"/>
              <a:t>у </a:t>
            </a:r>
            <a:r>
              <a:rPr lang="ru-RU" sz="1800" dirty="0"/>
              <a:t>каждого из множества изображенных воинов индивидуальные черты лица: художники писали портреты с сохранившихся в военных архивах фотографий реальных участников боев.</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8064896"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30927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Фрагмент диорамы «Прорыв блокады Ленинграда»</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56792"/>
            <a:ext cx="7848872"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247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Экспозиция военной техники на мемориальном комплексе «Прорыв»</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792088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220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473798" y="1600200"/>
            <a:ext cx="6196404"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087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48680"/>
            <a:ext cx="7272808" cy="5167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57677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Шлиссельбург – краткая история</a:t>
            </a:r>
            <a:br>
              <a:rPr lang="ru-RU" b="1" dirty="0"/>
            </a:br>
            <a:endParaRPr lang="ru-RU" dirty="0"/>
          </a:p>
        </p:txBody>
      </p:sp>
      <p:sp>
        <p:nvSpPr>
          <p:cNvPr id="3" name="Объект 2"/>
          <p:cNvSpPr>
            <a:spLocks noGrp="1"/>
          </p:cNvSpPr>
          <p:nvPr>
            <p:ph sz="quarter" idx="13"/>
          </p:nvPr>
        </p:nvSpPr>
        <p:spPr/>
        <p:txBody>
          <a:bodyPr/>
          <a:lstStyle/>
          <a:p>
            <a:r>
              <a:rPr lang="ru-RU" dirty="0"/>
              <a:t>История города </a:t>
            </a:r>
            <a:r>
              <a:rPr lang="ru-RU" dirty="0" err="1" smtClean="0"/>
              <a:t>Шлюссельбурга</a:t>
            </a:r>
            <a:r>
              <a:rPr lang="ru-RU" dirty="0" smtClean="0"/>
              <a:t> </a:t>
            </a:r>
            <a:r>
              <a:rPr lang="ru-RU" dirty="0"/>
              <a:t>началась с строительства крепости, основанной в 1323 году великим князем Новгородским Георгием Даниловичем в Зарецком государстве на острове Орехово. Своим названием остров обязан своей форме и множеству растущих здесь кустов лещины. Крепость была построена для защиты новгородских земель от шведов. Позже крепость была перестроена и укреплена. Со временем </a:t>
            </a:r>
            <a:r>
              <a:rPr lang="ru-RU" dirty="0" smtClean="0"/>
              <a:t> </a:t>
            </a:r>
            <a:r>
              <a:rPr lang="ru-RU" dirty="0"/>
              <a:t>на берегу Невы вокруг </a:t>
            </a:r>
            <a:r>
              <a:rPr lang="ru-RU" dirty="0" smtClean="0"/>
              <a:t>крепости </a:t>
            </a:r>
            <a:r>
              <a:rPr lang="ru-RU" dirty="0"/>
              <a:t>выросли крестьянские дома</a:t>
            </a:r>
            <a:r>
              <a:rPr lang="ru-RU" dirty="0" smtClean="0"/>
              <a:t>.</a:t>
            </a:r>
          </a:p>
          <a:p>
            <a:r>
              <a:rPr lang="ru-RU" i="1" dirty="0"/>
              <a:t>Шведские войска несколько раз атаковали крепость, и в 1612 году она была захвачена и переименована в </a:t>
            </a:r>
            <a:r>
              <a:rPr lang="ru-RU" i="1" dirty="0" err="1"/>
              <a:t>Нотебург</a:t>
            </a:r>
            <a:r>
              <a:rPr lang="ru-RU" i="1" dirty="0"/>
              <a:t> – «Ореховый город</a:t>
            </a:r>
            <a:r>
              <a:rPr lang="ru-RU" i="1" dirty="0" smtClean="0"/>
              <a:t>».</a:t>
            </a:r>
          </a:p>
          <a:p>
            <a:r>
              <a:rPr lang="ru-RU" dirty="0"/>
              <a:t>Однако, спустя почти столетие, в ходе Северной войны, русская армия снова отвоевала крепость. Петр I назвал его </a:t>
            </a:r>
            <a:r>
              <a:rPr lang="ru-RU" dirty="0" err="1"/>
              <a:t>Шлюссельбургом</a:t>
            </a:r>
            <a:r>
              <a:rPr lang="ru-RU" dirty="0"/>
              <a:t>, что в переводе с немецкого означает «Ключевой город», потому что благодаря взятию этого шведского бастиона русскому флоту открылся проход к Неве, который впоследствии получил выход в Балтийское море.</a:t>
            </a:r>
          </a:p>
        </p:txBody>
      </p:sp>
    </p:spTree>
    <p:extLst>
      <p:ext uri="{BB962C8B-B14F-4D97-AF65-F5344CB8AC3E}">
        <p14:creationId xmlns:p14="http://schemas.microsoft.com/office/powerpoint/2010/main" val="38851840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План крепости орешек</a:t>
            </a:r>
            <a:endParaRPr lang="ru-RU" dirty="0"/>
          </a:p>
        </p:txBody>
      </p:sp>
      <p:pic>
        <p:nvPicPr>
          <p:cNvPr id="1024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71600" y="1662112"/>
            <a:ext cx="72008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6682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normAutofit fontScale="85000" lnSpcReduction="10000"/>
          </a:bodyPr>
          <a:lstStyle/>
          <a:p>
            <a:r>
              <a:rPr lang="ru-RU" dirty="0"/>
              <a:t>Что-то вроде тюрьмы, существовало на территории крепости и до этого, в виде нескольких тюремных камер, в которых содержались непокорные солдаты. В некоторых случаях известные личности заключались в тюрьму в крепости среди простого народа</a:t>
            </a:r>
            <a:r>
              <a:rPr lang="ru-RU" dirty="0" smtClean="0"/>
              <a:t>.</a:t>
            </a:r>
          </a:p>
          <a:p>
            <a:r>
              <a:rPr lang="ru-RU" dirty="0" smtClean="0"/>
              <a:t> </a:t>
            </a:r>
            <a:r>
              <a:rPr lang="ru-RU" dirty="0"/>
              <a:t>Шлиссельбург был идеальным местом, чтобы избавиться от проблемных для государства людей. Изолированный от мира, как призрачное привидение, он скрывался от случайного взора среди вод Невы. Даже климат на острове был другим. При влажном и прохладном климате даже лето неохотно заступало в свои права, а суровые зимы истребляли не только пленных, но и солдат, несших службу за стенами крепости.</a:t>
            </a:r>
          </a:p>
        </p:txBody>
      </p:sp>
      <p:sp>
        <p:nvSpPr>
          <p:cNvPr id="4" name="Заголовок 3"/>
          <p:cNvSpPr>
            <a:spLocks noGrp="1"/>
          </p:cNvSpPr>
          <p:nvPr>
            <p:ph type="title"/>
          </p:nvPr>
        </p:nvSpPr>
        <p:spPr/>
        <p:txBody>
          <a:bodyPr/>
          <a:lstStyle/>
          <a:p>
            <a:r>
              <a:rPr lang="ru-RU" b="1" dirty="0"/>
              <a:t>“Темный дом” Шлиссельбурга</a:t>
            </a:r>
            <a:br>
              <a:rPr lang="ru-RU" b="1" dirty="0"/>
            </a:br>
            <a:endParaRPr lang="ru-RU" dirty="0"/>
          </a:p>
        </p:txBody>
      </p:sp>
      <p:pic>
        <p:nvPicPr>
          <p:cNvPr id="205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499992" y="1628800"/>
            <a:ext cx="3816424"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6486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normAutofit fontScale="85000" lnSpcReduction="20000"/>
          </a:bodyPr>
          <a:lstStyle/>
          <a:p>
            <a:r>
              <a:rPr lang="ru-RU" dirty="0"/>
              <a:t>В пленных недостатка не было, и в 1826 году «Тайный дом» стал местом заточения декабристов: Ивана Пущина, Вильгельма </a:t>
            </a:r>
            <a:r>
              <a:rPr lang="ru-RU" dirty="0" err="1"/>
              <a:t>Кюхельбехерова</a:t>
            </a:r>
            <a:r>
              <a:rPr lang="ru-RU" dirty="0"/>
              <a:t>, братьев Михаила и Николая Бестужевых, Александра и Иосифа </a:t>
            </a:r>
            <a:r>
              <a:rPr lang="ru-RU" dirty="0" err="1"/>
              <a:t>Поджино</a:t>
            </a:r>
            <a:r>
              <a:rPr lang="ru-RU" dirty="0"/>
              <a:t> и других. Пустующие камеры быстро нашли новых постояльцев, многие из которых не выдержали и половины срока заточения</a:t>
            </a:r>
            <a:r>
              <a:rPr lang="ru-RU" dirty="0" smtClean="0"/>
              <a:t>.</a:t>
            </a:r>
          </a:p>
          <a:p>
            <a:r>
              <a:rPr lang="ru-RU" dirty="0"/>
              <a:t>Позже стало очевидно, что одного здания явно недостаточно для размещения всех врагов государства. На территории крепости было построено здание «Новой тюрьмы», где были заключены «народовольцы». Вокруг крепости выросла аура дурной славы. Он стал известен как остров мертвых. </a:t>
            </a:r>
            <a:r>
              <a:rPr lang="ru-RU" dirty="0" err="1"/>
              <a:t>Шлюссельбург</a:t>
            </a:r>
            <a:r>
              <a:rPr lang="ru-RU" dirty="0"/>
              <a:t> приобрел репутацию города мертвых: оттуда не возвращались, а приговор к тюремному заключению на острове приравнивался к смертной казни.</a:t>
            </a:r>
          </a:p>
        </p:txBody>
      </p:sp>
      <p:sp>
        <p:nvSpPr>
          <p:cNvPr id="4" name="Заголовок 3"/>
          <p:cNvSpPr>
            <a:spLocks noGrp="1"/>
          </p:cNvSpPr>
          <p:nvPr>
            <p:ph type="title"/>
          </p:nvPr>
        </p:nvSpPr>
        <p:spPr/>
        <p:txBody>
          <a:bodyPr/>
          <a:lstStyle/>
          <a:p>
            <a:r>
              <a:rPr lang="ru-RU" b="1" dirty="0"/>
              <a:t>Тяжкая участь узников Шлиссельбурга</a:t>
            </a:r>
            <a:br>
              <a:rPr lang="ru-RU" b="1" dirty="0"/>
            </a:br>
            <a:endParaRPr lang="ru-RU" dirty="0"/>
          </a:p>
        </p:txBody>
      </p:sp>
      <p:pic>
        <p:nvPicPr>
          <p:cNvPr id="307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572000" y="1700809"/>
            <a:ext cx="3962400"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5638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normAutofit lnSpcReduction="10000"/>
          </a:bodyPr>
          <a:lstStyle/>
          <a:p>
            <a:r>
              <a:rPr lang="ru-RU" dirty="0"/>
              <a:t>История </a:t>
            </a:r>
            <a:r>
              <a:rPr lang="ru-RU" dirty="0" err="1"/>
              <a:t>Шлюссельбургской</a:t>
            </a:r>
            <a:r>
              <a:rPr lang="ru-RU" dirty="0"/>
              <a:t> тюрьмы закончилась с началом Февральской революции в 1917 году. После непродолжительных переговоров комиссар тюрьмы </a:t>
            </a:r>
            <a:r>
              <a:rPr lang="ru-RU" dirty="0" err="1"/>
              <a:t>Вилиам</a:t>
            </a:r>
            <a:r>
              <a:rPr lang="ru-RU" dirty="0"/>
              <a:t> </a:t>
            </a:r>
            <a:r>
              <a:rPr lang="ru-RU" dirty="0" err="1"/>
              <a:t>Цимберг</a:t>
            </a:r>
            <a:r>
              <a:rPr lang="ru-RU" dirty="0"/>
              <a:t> передал ключи от крепости рабочим </a:t>
            </a:r>
            <a:r>
              <a:rPr lang="ru-RU" dirty="0" err="1"/>
              <a:t>Шлюссельбургского</a:t>
            </a:r>
            <a:r>
              <a:rPr lang="ru-RU" dirty="0"/>
              <a:t> порохового завода. 1 марта 1917 года все заключенные были освобождены, а все тюремные корпуса были подожжены. Несмотря на это, крепость не была разрушена, а в 1929 году после реконструкции здесь открыли музей, который просуществовал до Второй мировой войны.</a:t>
            </a:r>
          </a:p>
        </p:txBody>
      </p:sp>
      <p:sp>
        <p:nvSpPr>
          <p:cNvPr id="4" name="Заголовок 3"/>
          <p:cNvSpPr>
            <a:spLocks noGrp="1"/>
          </p:cNvSpPr>
          <p:nvPr>
            <p:ph type="title"/>
          </p:nvPr>
        </p:nvSpPr>
        <p:spPr/>
        <p:txBody>
          <a:bodyPr/>
          <a:lstStyle/>
          <a:p>
            <a:r>
              <a:rPr lang="ru-RU" b="1" dirty="0"/>
              <a:t>Новая история старой крепости</a:t>
            </a:r>
            <a:br>
              <a:rPr lang="ru-RU" b="1" dirty="0"/>
            </a:br>
            <a:endParaRPr lang="ru-RU" dirty="0"/>
          </a:p>
        </p:txBody>
      </p:sp>
      <p:pic>
        <p:nvPicPr>
          <p:cNvPr id="409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644008" y="1700808"/>
            <a:ext cx="3890392"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27063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normAutofit/>
          </a:bodyPr>
          <a:lstStyle/>
          <a:p>
            <a:r>
              <a:rPr lang="ru-RU" dirty="0" smtClean="0"/>
              <a:t>В </a:t>
            </a:r>
            <a:r>
              <a:rPr lang="ru-RU" dirty="0"/>
              <a:t>1941 году крепость снова служила оборонительным укреплением на первой линии Ленинградского фронта. Гарнизон Шлиссельбурга сопротивлялся натиску немцев более 500 дней и не позволял перерезать «Дорогу жизни» через Ладожское озеро, несмотря на то, что на каждую бомбу, доставленную самолетом в Ленинград, одна была зарезервирована для Шлиссельбургской </a:t>
            </a:r>
            <a:r>
              <a:rPr lang="ru-RU" dirty="0" smtClean="0"/>
              <a:t>крепости.</a:t>
            </a:r>
            <a:endParaRPr lang="ru-RU" dirty="0"/>
          </a:p>
        </p:txBody>
      </p:sp>
      <p:sp>
        <p:nvSpPr>
          <p:cNvPr id="4" name="Заголовок 3"/>
          <p:cNvSpPr>
            <a:spLocks noGrp="1"/>
          </p:cNvSpPr>
          <p:nvPr>
            <p:ph type="title"/>
          </p:nvPr>
        </p:nvSpPr>
        <p:spPr/>
        <p:txBody>
          <a:bodyPr/>
          <a:lstStyle/>
          <a:p>
            <a:r>
              <a:rPr lang="ru-RU" dirty="0" smtClean="0"/>
              <a:t/>
            </a:r>
            <a:br>
              <a:rPr lang="ru-RU" dirty="0" smtClean="0"/>
            </a:br>
            <a:r>
              <a:rPr lang="ru-RU" sz="2000" dirty="0" smtClean="0"/>
              <a:t>Крепкий </a:t>
            </a:r>
            <a:r>
              <a:rPr lang="ru-RU" sz="2000" dirty="0"/>
              <a:t>Орешек </a:t>
            </a:r>
            <a:r>
              <a:rPr lang="ru-RU" sz="2000" dirty="0" smtClean="0"/>
              <a:t>во время  </a:t>
            </a:r>
            <a:r>
              <a:rPr lang="ru-RU" sz="2000" dirty="0"/>
              <a:t>Великой Отечественной </a:t>
            </a:r>
            <a:r>
              <a:rPr lang="ru-RU" sz="2000" dirty="0" smtClean="0"/>
              <a:t>войны</a:t>
            </a:r>
            <a:r>
              <a:rPr lang="ru-RU" sz="2000" dirty="0"/>
              <a:t/>
            </a:r>
            <a:br>
              <a:rPr lang="ru-RU" sz="2000" dirty="0"/>
            </a:br>
            <a:endParaRPr lang="ru-RU" sz="2000" dirty="0"/>
          </a:p>
        </p:txBody>
      </p:sp>
      <p:pic>
        <p:nvPicPr>
          <p:cNvPr id="5123"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355976" y="1772816"/>
            <a:ext cx="4178424"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4479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normAutofit lnSpcReduction="10000"/>
          </a:bodyPr>
          <a:lstStyle/>
          <a:p>
            <a:r>
              <a:rPr lang="ru-RU" sz="2000" b="1" dirty="0"/>
              <a:t>8 сентября 1941 года немцы захватили Шлиссельбург. Ленинград был окружен, началась блокада. Доставка грузов только по Ладоге, зимой по льду. Дорога жизни проходила в 15км к северу от Шлиссельбурга. Немцы рвались, но на пути стояла </a:t>
            </a:r>
            <a:r>
              <a:rPr lang="ru-RU" sz="2000" b="1" dirty="0" smtClean="0"/>
              <a:t>старинная русская крепость Орешек. Если </a:t>
            </a:r>
            <a:r>
              <a:rPr lang="ru-RU" sz="2000" b="1" dirty="0"/>
              <a:t>бы Орешек пал, то не было бы Дороги жизни</a:t>
            </a:r>
            <a:r>
              <a:rPr lang="ru-RU" sz="2000" b="1" dirty="0" smtClean="0"/>
              <a:t>.</a:t>
            </a:r>
          </a:p>
          <a:p>
            <a:pPr marL="0" indent="0">
              <a:buNone/>
            </a:pPr>
            <a:endParaRPr lang="ru-RU" dirty="0"/>
          </a:p>
        </p:txBody>
      </p:sp>
      <p:sp>
        <p:nvSpPr>
          <p:cNvPr id="4" name="Заголовок 3"/>
          <p:cNvSpPr>
            <a:spLocks noGrp="1"/>
          </p:cNvSpPr>
          <p:nvPr>
            <p:ph type="title"/>
          </p:nvPr>
        </p:nvSpPr>
        <p:spPr/>
        <p:txBody>
          <a:bodyPr/>
          <a:lstStyle/>
          <a:p>
            <a:r>
              <a:rPr lang="ru-RU" dirty="0" smtClean="0"/>
              <a:t>             Оборона Шлиссельбурга</a:t>
            </a:r>
            <a:endParaRPr lang="ru-RU" dirty="0"/>
          </a:p>
        </p:txBody>
      </p:sp>
      <p:pic>
        <p:nvPicPr>
          <p:cNvPr id="921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219090" y="1600200"/>
            <a:ext cx="2896819"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928022"/>
      </p:ext>
    </p:extLst>
  </p:cSld>
  <p:clrMapOvr>
    <a:masterClrMapping/>
  </p:clrMapOvr>
  <p:timing>
    <p:tnLst>
      <p:par>
        <p:cTn id="1" dur="indefinite" restart="never" nodeType="tmRoot"/>
      </p:par>
    </p:tnLst>
  </p:timing>
</p:sld>
</file>

<file path=ppt/theme/theme1.xml><?xml version="1.0" encoding="utf-8"?>
<a:theme xmlns:a="http://schemas.openxmlformats.org/drawingml/2006/main" name="Горизонт">
  <a:themeElements>
    <a:clrScheme name="Горизон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Горизон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Горизон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259</TotalTime>
  <Words>645</Words>
  <Application>Microsoft Office PowerPoint</Application>
  <PresentationFormat>Экран (4:3)</PresentationFormat>
  <Paragraphs>41</Paragraphs>
  <Slides>20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Горизонт</vt:lpstr>
      <vt:lpstr>Шлиссельбург- город, спасший блокадный Ленинград</vt:lpstr>
      <vt:lpstr>Презентация PowerPoint</vt:lpstr>
      <vt:lpstr>Шлиссельбург – краткая история </vt:lpstr>
      <vt:lpstr>                План крепости орешек</vt:lpstr>
      <vt:lpstr>“Темный дом” Шлиссельбурга </vt:lpstr>
      <vt:lpstr>Тяжкая участь узников Шлиссельбурга </vt:lpstr>
      <vt:lpstr>Новая история старой крепости </vt:lpstr>
      <vt:lpstr> Крепкий Орешек во время  Великой Отечественной войны </vt:lpstr>
      <vt:lpstr>             Оборона Шлиссельбурга</vt:lpstr>
      <vt:lpstr>Презентация PowerPoint</vt:lpstr>
      <vt:lpstr>       Клятва защитников крепости</vt:lpstr>
      <vt:lpstr>18 января великий день-прорыв блокады</vt:lpstr>
      <vt:lpstr>символ непрерывности российской истории</vt:lpstr>
      <vt:lpstr>Музей «Прорыв блокады Ленинграда» </vt:lpstr>
      <vt:lpstr>Презентация PowerPoint</vt:lpstr>
      <vt:lpstr>Основа экспозиции музея – огромная круговая диорама, воссоздающая события зимы 1943 года.</vt:lpstr>
      <vt:lpstr>у каждого из множества изображенных воинов индивидуальные черты лица: художники писали портреты с сохранившихся в военных архивах фотографий реальных участников боев.</vt:lpstr>
      <vt:lpstr>Фрагмент диорамы «Прорыв блокады Ленинграда»</vt:lpstr>
      <vt:lpstr>Экспозиция военной техники на мемориальном комплексе «Прорыв»</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Шлиссельбург</dc:title>
  <dc:creator>даня</dc:creator>
  <cp:lastModifiedBy>даня</cp:lastModifiedBy>
  <cp:revision>16</cp:revision>
  <dcterms:created xsi:type="dcterms:W3CDTF">2023-01-22T14:55:21Z</dcterms:created>
  <dcterms:modified xsi:type="dcterms:W3CDTF">2023-01-22T19:17:56Z</dcterms:modified>
</cp:coreProperties>
</file>