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5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72B68-1BA4-4844-841B-B004E10A655B}" type="datetimeFigureOut">
              <a:rPr lang="ru-RU" smtClean="0"/>
              <a:t>20.01.2024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1E802-B2BB-416D-BA30-87F815C6FB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72B68-1BA4-4844-841B-B004E10A655B}" type="datetimeFigureOut">
              <a:rPr lang="ru-RU" smtClean="0"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1E802-B2BB-416D-BA30-87F815C6F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72B68-1BA4-4844-841B-B004E10A655B}" type="datetimeFigureOut">
              <a:rPr lang="ru-RU" smtClean="0"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1E802-B2BB-416D-BA30-87F815C6F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72B68-1BA4-4844-841B-B004E10A655B}" type="datetimeFigureOut">
              <a:rPr lang="ru-RU" smtClean="0"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1E802-B2BB-416D-BA30-87F815C6F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72B68-1BA4-4844-841B-B004E10A655B}" type="datetimeFigureOut">
              <a:rPr lang="ru-RU" smtClean="0"/>
              <a:t>20.01.2024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1E802-B2BB-416D-BA30-87F815C6FB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72B68-1BA4-4844-841B-B004E10A655B}" type="datetimeFigureOut">
              <a:rPr lang="ru-RU" smtClean="0"/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1E802-B2BB-416D-BA30-87F815C6F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72B68-1BA4-4844-841B-B004E10A655B}" type="datetimeFigureOut">
              <a:rPr lang="ru-RU" smtClean="0"/>
              <a:t>20.01.2024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1E802-B2BB-416D-BA30-87F815C6F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72B68-1BA4-4844-841B-B004E10A655B}" type="datetimeFigureOut">
              <a:rPr lang="ru-RU" smtClean="0"/>
              <a:t>20.01.2024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1E802-B2BB-416D-BA30-87F815C6F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72B68-1BA4-4844-841B-B004E10A655B}" type="datetimeFigureOut">
              <a:rPr lang="ru-RU" smtClean="0"/>
              <a:t>20.01.2024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1E802-B2BB-416D-BA30-87F815C6FB9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72B68-1BA4-4844-841B-B004E10A655B}" type="datetimeFigureOut">
              <a:rPr lang="ru-RU" smtClean="0"/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1E802-B2BB-416D-BA30-87F815C6F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72B68-1BA4-4844-841B-B004E10A655B}" type="datetimeFigureOut">
              <a:rPr lang="ru-RU" smtClean="0"/>
              <a:t>20.01.2024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1E802-B2BB-416D-BA30-87F815C6FB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172B68-1BA4-4844-841B-B004E10A655B}" type="datetimeFigureOut">
              <a:rPr lang="ru-RU" smtClean="0"/>
              <a:t>20.01.2024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8E1E802-B2BB-416D-BA30-87F815C6FB9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7"/>
            <a:ext cx="7772400" cy="115212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/>
              </a:rPr>
              <a:t>ГБДОУ № 14 компенсирующего вида Василеостровского района</a:t>
            </a:r>
            <a:endParaRPr lang="ru-RU" sz="2800" b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7992887" cy="433936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Краткосрочный проект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«Широкая Масленица»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Младшая группа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3 – 4 года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Воспитатель: </a:t>
            </a:r>
          </a:p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Лырчикова</a:t>
            </a:r>
            <a:r>
              <a:rPr lang="ru-RU" sz="2800" b="1" dirty="0" smtClean="0">
                <a:solidFill>
                  <a:schemeClr val="tx1"/>
                </a:solidFill>
              </a:rPr>
              <a:t> И.А.</a:t>
            </a:r>
          </a:p>
        </p:txBody>
      </p:sp>
    </p:spTree>
    <p:extLst>
      <p:ext uri="{BB962C8B-B14F-4D97-AF65-F5344CB8AC3E}">
        <p14:creationId xmlns:p14="http://schemas.microsoft.com/office/powerpoint/2010/main" val="355396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548680"/>
            <a:ext cx="4680519" cy="5904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effectLst/>
              </a:rPr>
              <a:t>Создание видеофильма для родителей «Как мы Масленицу </a:t>
            </a:r>
            <a:r>
              <a:rPr lang="ru-RU" sz="3100" b="1" dirty="0" smtClean="0">
                <a:effectLst/>
              </a:rPr>
              <a:t>встречали».</a:t>
            </a:r>
            <a:r>
              <a:rPr lang="ru-RU" sz="3100" dirty="0" smtClean="0">
                <a:effectLst/>
              </a:rPr>
              <a:t/>
            </a:r>
            <a:br>
              <a:rPr lang="ru-RU" sz="3100" dirty="0" smtClean="0">
                <a:effectLst/>
              </a:rPr>
            </a:br>
            <a:r>
              <a:rPr lang="ru-RU" sz="3100" dirty="0" smtClean="0">
                <a:effectLst/>
              </a:rPr>
              <a:t>15 марта 2024 - просмотр </a:t>
            </a:r>
            <a:r>
              <a:rPr lang="ru-RU" sz="3100" dirty="0">
                <a:effectLst/>
              </a:rPr>
              <a:t>видеофильма, созданного самостоятельно по итогам проекта, совместно с родителями и </a:t>
            </a:r>
            <a:r>
              <a:rPr lang="ru-RU" sz="3100" b="1" dirty="0">
                <a:effectLst/>
              </a:rPr>
              <a:t>проведение мастер-класса </a:t>
            </a:r>
            <a:r>
              <a:rPr lang="ru-RU" sz="3100" b="1" dirty="0" smtClean="0">
                <a:effectLst/>
              </a:rPr>
              <a:t>для родителей: </a:t>
            </a:r>
            <a:br>
              <a:rPr lang="ru-RU" sz="3100" b="1" dirty="0" smtClean="0">
                <a:effectLst/>
              </a:rPr>
            </a:br>
            <a:r>
              <a:rPr lang="ru-RU" sz="3100" b="1" dirty="0" smtClean="0">
                <a:effectLst/>
              </a:rPr>
              <a:t>тканевые</a:t>
            </a:r>
            <a:br>
              <a:rPr lang="ru-RU" sz="3100" b="1" dirty="0" smtClean="0">
                <a:effectLst/>
              </a:rPr>
            </a:br>
            <a:r>
              <a:rPr lang="ru-RU" sz="3100" b="1" dirty="0" smtClean="0">
                <a:effectLst/>
              </a:rPr>
              <a:t> «Птички -Жаворонки»</a:t>
            </a:r>
            <a:r>
              <a:rPr lang="ru-RU" b="1" dirty="0" smtClean="0">
                <a:effectLst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692696"/>
            <a:ext cx="2362200" cy="19335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573016"/>
            <a:ext cx="2304256" cy="242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06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1124744"/>
            <a:ext cx="4464495" cy="50405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15 марта - проведение </a:t>
            </a:r>
            <a:r>
              <a:rPr lang="ru-RU" b="1" dirty="0">
                <a:effectLst/>
              </a:rPr>
              <a:t>развлечения «Широкая Масленица» </a:t>
            </a:r>
            <a:r>
              <a:rPr lang="ru-RU" dirty="0">
                <a:effectLst/>
              </a:rPr>
              <a:t>(воспитатели с детьми</a:t>
            </a:r>
            <a:r>
              <a:rPr lang="ru-RU" dirty="0" smtClean="0">
                <a:effectLst/>
              </a:rPr>
              <a:t>).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76672"/>
            <a:ext cx="3416758" cy="288716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365" y="4077072"/>
            <a:ext cx="3434427" cy="20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27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34772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/>
              </a:rPr>
              <a:t>Показатели проекта: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2800" b="1" dirty="0" smtClean="0">
                <a:effectLst/>
              </a:rPr>
              <a:t>Критерий 1. </a:t>
            </a:r>
            <a:r>
              <a:rPr lang="ru-RU" sz="2800" dirty="0">
                <a:effectLst/>
              </a:rPr>
              <a:t>Во время проведения этого проекта ребята приобрели первичные знания о русском празднике Масленица, символах праздника, народных гуляниях. Повысился интерес к народным подвижным играм, забавам, развлечениям, разучили новые подвижные игры, обогатили словарь по данной теме. Проект способствовал развитию у детей любознательности, творческих способностей, двигательной активности. </a:t>
            </a:r>
          </a:p>
        </p:txBody>
      </p:sp>
    </p:spTree>
    <p:extLst>
      <p:ext uri="{BB962C8B-B14F-4D97-AF65-F5344CB8AC3E}">
        <p14:creationId xmlns:p14="http://schemas.microsoft.com/office/powerpoint/2010/main" val="79156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965245" cy="4123586"/>
          </a:xfrm>
        </p:spPr>
        <p:txBody>
          <a:bodyPr>
            <a:normAutofit/>
          </a:bodyPr>
          <a:lstStyle/>
          <a:p>
            <a:r>
              <a:rPr lang="ru-RU" sz="3200" b="1" dirty="0">
                <a:effectLst/>
              </a:rPr>
              <a:t>Показатели проекта</a:t>
            </a:r>
            <a:r>
              <a:rPr lang="ru-RU" sz="3200" b="1" dirty="0" smtClean="0">
                <a:effectLst/>
              </a:rPr>
              <a:t>:</a:t>
            </a:r>
            <a:br>
              <a:rPr lang="ru-RU" sz="3200" b="1" dirty="0" smtClean="0">
                <a:effectLst/>
              </a:rPr>
            </a:br>
            <a:r>
              <a:rPr lang="ru-RU" sz="2800" b="1" dirty="0" smtClean="0">
                <a:effectLst/>
              </a:rPr>
              <a:t>Критерий 2. </a:t>
            </a:r>
            <a:r>
              <a:rPr lang="ru-RU" sz="2800" dirty="0">
                <a:effectLst/>
              </a:rPr>
              <a:t>Родители были заинтересованы в участии в проекте. Принимали активное участие в оформлении альбома с рецептами и праздновании Масленицы дома всей </a:t>
            </a:r>
            <a:r>
              <a:rPr lang="ru-RU" sz="2800" dirty="0" smtClean="0">
                <a:effectLst/>
              </a:rPr>
              <a:t>семьёй</a:t>
            </a:r>
            <a:r>
              <a:rPr lang="ru-RU" sz="2800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406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/>
              </a:rPr>
              <a:t>Спасибо за внимание!</a:t>
            </a:r>
            <a:endParaRPr lang="ru-RU" dirty="0"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24944"/>
            <a:ext cx="2286355" cy="209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35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3706"/>
          </a:xfrm>
        </p:spPr>
        <p:txBody>
          <a:bodyPr>
            <a:normAutofit/>
          </a:bodyPr>
          <a:lstStyle/>
          <a:p>
            <a:r>
              <a:rPr lang="ru-RU" sz="2400" b="1" dirty="0">
                <a:effectLst/>
              </a:rPr>
              <a:t>Проблема проекта:</a:t>
            </a:r>
            <a:r>
              <a:rPr lang="ru-RU" sz="2400" dirty="0">
                <a:effectLst/>
              </a:rPr>
              <a:t> </a:t>
            </a: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Имея </a:t>
            </a:r>
            <a:r>
              <a:rPr lang="ru-RU" sz="2400" dirty="0">
                <a:effectLst/>
              </a:rPr>
              <a:t>богатейшие народные традиции в проведении календарных праздников, в том числе праздника Масленицы, в котором переплелись народные и православные корни, современное общество отходит от этих традиций, тем самым лишает возможности детей прикоснуться к духовно-нравственным основам, к лучшим образцам устного и музыкального народного творчества</a:t>
            </a:r>
            <a:r>
              <a:rPr lang="ru-RU" sz="2400" dirty="0" smtClean="0">
                <a:effectLst/>
              </a:rPr>
              <a:t>.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8175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75714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effectLst/>
              </a:rPr>
              <a:t>Актуальность проекта</a:t>
            </a:r>
            <a:r>
              <a:rPr lang="ru-RU" sz="2000" b="1" dirty="0" smtClean="0">
                <a:effectLst/>
              </a:rPr>
              <a:t>:</a:t>
            </a:r>
            <a:br>
              <a:rPr lang="ru-RU" sz="2000" b="1" dirty="0" smtClean="0">
                <a:effectLst/>
              </a:rPr>
            </a:br>
            <a:r>
              <a:rPr lang="ru-RU" sz="2000" dirty="0" smtClean="0">
                <a:effectLst/>
              </a:rPr>
              <a:t> </a:t>
            </a:r>
            <a:r>
              <a:rPr lang="ru-RU" sz="2000" dirty="0">
                <a:effectLst/>
              </a:rPr>
              <a:t>Россия богата своими традициями, обычаями, народными праздниками. Одним из таких праздников является большое народное гулянье в конце зимы «Масленица». Здесь всегда находятся желающие силой потягаться, удаль свою показать, вкусными блинами угоститься да песни попеть. Глубокое нравственное начало содержит чин покаяния в день Прощеного воскресения. Масленица один из самых радостных и светлых праздников на Руси. Непосредственное участие в празднике оставляет более полное и глубокое представления о нем. Дает детям возможность понять всю глубину, широту и глубокий смысл этого веселого праздника. В результате реализации этого проекта дети знакомятся с национальной культурой и народными традициями, узнают новые народные песни, сказки, игры. У детей формируется познавательный интерес, воспитывается эмоциональное, положительное отношение к традициям русского народа. Поэтому и возникла идея в проведении праздничного гулянья «Масленица» силами воспитателей,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287191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476672"/>
            <a:ext cx="6965245" cy="25922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/>
              </a:rPr>
              <a:t>Цель проекта: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Повышение </a:t>
            </a:r>
            <a:r>
              <a:rPr lang="ru-RU" sz="3200" dirty="0">
                <a:effectLst/>
              </a:rPr>
              <a:t>интереса к традициям русского народа (праздник Масленица).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619696"/>
            <a:ext cx="1872207" cy="199985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670" y="3619696"/>
            <a:ext cx="1965009" cy="203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07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92696"/>
            <a:ext cx="6965245" cy="51125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</a:rPr>
              <a:t>Задачи проекта: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>- Формировать  </a:t>
            </a:r>
            <a:r>
              <a:rPr lang="ru-RU" sz="2400" dirty="0">
                <a:effectLst/>
              </a:rPr>
              <a:t>первичные представления о русском народном празднике – Масленица</a:t>
            </a:r>
            <a:r>
              <a:rPr lang="ru-RU" sz="2400" dirty="0" smtClean="0">
                <a:effectLst/>
              </a:rPr>
              <a:t>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>- Приобщать </a:t>
            </a:r>
            <a:r>
              <a:rPr lang="ru-RU" sz="2400" dirty="0">
                <a:effectLst/>
              </a:rPr>
              <a:t>детей к декоративной деятельности : учить самостоятельно украшать масленичные атрибуты – символы </a:t>
            </a:r>
            <a:r>
              <a:rPr lang="ru-RU" sz="2400" dirty="0" smtClean="0">
                <a:effectLst/>
              </a:rPr>
              <a:t>Масленицы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- Создание </a:t>
            </a:r>
            <a:r>
              <a:rPr lang="ru-RU" sz="2400" dirty="0">
                <a:effectLst/>
              </a:rPr>
              <a:t>условий для знакомства детей с русскими традициями гостеприимства</a:t>
            </a:r>
            <a:r>
              <a:rPr lang="ru-RU" sz="2400" dirty="0" smtClean="0">
                <a:effectLst/>
              </a:rPr>
              <a:t>.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- Обогащение </a:t>
            </a:r>
            <a:r>
              <a:rPr lang="ru-RU" sz="2400" dirty="0">
                <a:effectLst/>
              </a:rPr>
              <a:t>словаря посредством изучения малых форм фольклора.</a:t>
            </a:r>
          </a:p>
        </p:txBody>
      </p:sp>
    </p:spTree>
    <p:extLst>
      <p:ext uri="{BB962C8B-B14F-4D97-AF65-F5344CB8AC3E}">
        <p14:creationId xmlns:p14="http://schemas.microsoft.com/office/powerpoint/2010/main" val="257666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17582"/>
            <a:ext cx="7776863" cy="5635754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effectLst/>
              </a:rPr>
              <a:t>Критерии и показатели </a:t>
            </a:r>
            <a:r>
              <a:rPr lang="ru-RU" sz="2700" dirty="0">
                <a:effectLst/>
              </a:rPr>
              <a:t/>
            </a:r>
            <a:br>
              <a:rPr lang="ru-RU" sz="2700" dirty="0">
                <a:effectLst/>
              </a:rPr>
            </a:br>
            <a:r>
              <a:rPr lang="ru-RU" sz="2700" b="1" dirty="0">
                <a:effectLst/>
              </a:rPr>
              <a:t>эффективности </a:t>
            </a:r>
            <a:r>
              <a:rPr lang="ru-RU" sz="2700" b="1" dirty="0" smtClean="0">
                <a:effectLst/>
              </a:rPr>
              <a:t>проекта:</a:t>
            </a:r>
            <a:br>
              <a:rPr lang="ru-RU" sz="2700" b="1" dirty="0" smtClean="0">
                <a:effectLst/>
              </a:rPr>
            </a:br>
            <a:r>
              <a:rPr lang="ru-RU" sz="2700" dirty="0">
                <a:effectLst/>
              </a:rPr>
              <a:t>У детей сформированы  первичные представления о русском народном празднике – Масленица. </a:t>
            </a:r>
            <a:br>
              <a:rPr lang="ru-RU" sz="2700" dirty="0">
                <a:effectLst/>
              </a:rPr>
            </a:br>
            <a:r>
              <a:rPr lang="ru-RU" sz="2700" dirty="0" smtClean="0">
                <a:effectLst/>
              </a:rPr>
              <a:t>У </a:t>
            </a:r>
            <a:r>
              <a:rPr lang="ru-RU" sz="2700" dirty="0">
                <a:effectLst/>
              </a:rPr>
              <a:t>детей развит интерес к различным видам игр.</a:t>
            </a:r>
            <a:br>
              <a:rPr lang="ru-RU" sz="2700" dirty="0">
                <a:effectLst/>
              </a:rPr>
            </a:br>
            <a:r>
              <a:rPr lang="ru-RU" sz="2700" dirty="0">
                <a:effectLst/>
              </a:rPr>
              <a:t> </a:t>
            </a:r>
            <a:r>
              <a:rPr lang="ru-RU" sz="2700" dirty="0" smtClean="0">
                <a:effectLst/>
              </a:rPr>
              <a:t>Дети </a:t>
            </a:r>
            <a:r>
              <a:rPr lang="ru-RU" sz="2700" dirty="0">
                <a:effectLst/>
              </a:rPr>
              <a:t>приобщены к декоративной деятельности : могут самостоятельно украшать масленичные атрибуты – символы.</a:t>
            </a:r>
            <a:br>
              <a:rPr lang="ru-RU" sz="2700" dirty="0">
                <a:effectLst/>
              </a:rPr>
            </a:br>
            <a:r>
              <a:rPr lang="ru-RU" sz="2700" dirty="0">
                <a:effectLst/>
              </a:rPr>
              <a:t> </a:t>
            </a:r>
            <a:r>
              <a:rPr lang="ru-RU" sz="2700" dirty="0" smtClean="0">
                <a:effectLst/>
              </a:rPr>
              <a:t>Дети </a:t>
            </a:r>
            <a:r>
              <a:rPr lang="ru-RU" sz="2700" dirty="0">
                <a:effectLst/>
              </a:rPr>
              <a:t>знакомы с русскими традициями гостеприимства. </a:t>
            </a:r>
            <a:br>
              <a:rPr lang="ru-RU" sz="2700" dirty="0">
                <a:effectLst/>
              </a:rPr>
            </a:br>
            <a:r>
              <a:rPr lang="ru-RU" sz="2700" dirty="0">
                <a:effectLst/>
              </a:rPr>
              <a:t> </a:t>
            </a:r>
            <a:r>
              <a:rPr lang="ru-RU" sz="2700" dirty="0" smtClean="0">
                <a:effectLst/>
              </a:rPr>
              <a:t>У </a:t>
            </a:r>
            <a:r>
              <a:rPr lang="ru-RU" sz="2700" dirty="0">
                <a:effectLst/>
              </a:rPr>
              <a:t>детей обогащен словарь посредством изучения малых форм фольклора.</a:t>
            </a:r>
            <a:r>
              <a:rPr lang="ru-RU" sz="2700" b="1" dirty="0" smtClean="0">
                <a:effectLst/>
              </a:rPr>
              <a:t>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63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2996952"/>
            <a:ext cx="6965245" cy="2736304"/>
          </a:xfrm>
        </p:spPr>
        <p:txBody>
          <a:bodyPr>
            <a:normAutofit/>
          </a:bodyPr>
          <a:lstStyle/>
          <a:p>
            <a:r>
              <a:rPr lang="ru-RU" sz="5400" dirty="0" smtClean="0">
                <a:effectLst/>
              </a:rPr>
              <a:t>Продукты проекта</a:t>
            </a:r>
            <a:endParaRPr lang="ru-RU" sz="5400" dirty="0"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196752"/>
            <a:ext cx="2736304" cy="189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0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404664"/>
            <a:ext cx="5256583" cy="6048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effectLst/>
              </a:rPr>
              <a:t>«</a:t>
            </a:r>
            <a:r>
              <a:rPr lang="ru-RU" sz="3100" dirty="0" err="1" smtClean="0">
                <a:effectLst/>
              </a:rPr>
              <a:t>Банченый</a:t>
            </a:r>
            <a:r>
              <a:rPr lang="ru-RU" sz="3100" dirty="0" smtClean="0">
                <a:effectLst/>
              </a:rPr>
              <a:t> веник» на Масленицу </a:t>
            </a: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r>
              <a:rPr lang="ru-RU" sz="2000" dirty="0" smtClean="0">
                <a:effectLst/>
              </a:rPr>
              <a:t>«</a:t>
            </a:r>
            <a:r>
              <a:rPr lang="ru-RU" sz="2000" dirty="0" err="1" smtClean="0">
                <a:effectLst/>
              </a:rPr>
              <a:t>Банченый</a:t>
            </a:r>
            <a:r>
              <a:rPr lang="ru-RU" sz="2000" dirty="0" smtClean="0">
                <a:effectLst/>
              </a:rPr>
              <a:t> веник», то есть украшенный бантиками, - один из масленичных атрибутов – символов.  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В первый же день праздничной недели, встречая Масленицу, в каждом доме наряжали </a:t>
            </a:r>
            <a:r>
              <a:rPr lang="ru-RU" sz="2000" dirty="0" smtClean="0">
                <a:effectLst/>
              </a:rPr>
              <a:t>«</a:t>
            </a:r>
            <a:r>
              <a:rPr lang="ru-RU" sz="2000" dirty="0" err="1">
                <a:effectLst/>
              </a:rPr>
              <a:t>Б</a:t>
            </a:r>
            <a:r>
              <a:rPr lang="ru-RU" sz="2000" dirty="0" err="1" smtClean="0">
                <a:effectLst/>
              </a:rPr>
              <a:t>анченый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smtClean="0">
                <a:effectLst/>
              </a:rPr>
              <a:t>веник». Чаще всего это делали дети. 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На березовый веник вешали цветные тряпочки, привязывали бумажные розочки и бантики из фантиков.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 «</a:t>
            </a:r>
            <a:r>
              <a:rPr lang="ru-RU" sz="2000" dirty="0" err="1" smtClean="0">
                <a:effectLst/>
              </a:rPr>
              <a:t>Набанченный</a:t>
            </a:r>
            <a:r>
              <a:rPr lang="ru-RU" sz="2000" dirty="0" smtClean="0">
                <a:effectLst/>
              </a:rPr>
              <a:t>» веник надевали на палку и втыкали в сугроб перед домом. И всю неделю нарядные веники, как цветущие деревья, украшали праздничную улицу. 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А в воскресенье, когда собирались жечь Масленицу, веники забирали с собой и бросали в общий костер.</a:t>
            </a:r>
            <a:endParaRPr lang="ru-RU" sz="2000" dirty="0"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42" y="3926196"/>
            <a:ext cx="2416299" cy="20859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736" y="1412776"/>
            <a:ext cx="234331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22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692696"/>
            <a:ext cx="4392487" cy="56886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/>
              </a:rPr>
              <a:t>Папка «Семейные секреты Масленичных блинов»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sz="3600" dirty="0" smtClean="0">
                <a:effectLst/>
              </a:rPr>
              <a:t>(папка с семейными рецептами воспитанников: рецепт + фото)</a:t>
            </a:r>
            <a:endParaRPr lang="ru-RU" sz="3600" dirty="0"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908720"/>
            <a:ext cx="3528392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171</TotalTime>
  <Words>88</Words>
  <Application>Microsoft Office PowerPoint</Application>
  <PresentationFormat>Экран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ГБДОУ № 14 компенсирующего вида Василеостровского района</vt:lpstr>
      <vt:lpstr>Проблема проекта:  Имея богатейшие народные традиции в проведении календарных праздников, в том числе праздника Масленицы, в котором переплелись народные и православные корни, современное общество отходит от этих традиций, тем самым лишает возможности детей прикоснуться к духовно-нравственным основам, к лучшим образцам устного и музыкального народного творчества.  </vt:lpstr>
      <vt:lpstr>Актуальность проекта:  Россия богата своими традициями, обычаями, народными праздниками. Одним из таких праздников является большое народное гулянье в конце зимы «Масленица». Здесь всегда находятся желающие силой потягаться, удаль свою показать, вкусными блинами угоститься да песни попеть. Глубокое нравственное начало содержит чин покаяния в день Прощеного воскресения. Масленица один из самых радостных и светлых праздников на Руси. Непосредственное участие в празднике оставляет более полное и глубокое представления о нем. Дает детям возможность понять всю глубину, широту и глубокий смысл этого веселого праздника. В результате реализации этого проекта дети знакомятся с национальной культурой и народными традициями, узнают новые народные песни, сказки, игры. У детей формируется познавательный интерес, воспитывается эмоциональное, положительное отношение к традициям русского народа. Поэтому и возникла идея в проведении праздничного гулянья «Масленица» силами воспитателей, родителей.</vt:lpstr>
      <vt:lpstr>Цель проекта: Повышение интереса к традициям русского народа (праздник Масленица).</vt:lpstr>
      <vt:lpstr>Задачи проекта: - Формировать  первичные представления о русском народном празднике – Масленица. - Приобщать детей к декоративной деятельности : учить самостоятельно украшать масленичные атрибуты – символы Масленицы - Создание условий для знакомства детей с русскими традициями гостеприимства. - Обогащение словаря посредством изучения малых форм фольклора.</vt:lpstr>
      <vt:lpstr>Критерии и показатели  эффективности проекта: У детей сформированы  первичные представления о русском народном празднике – Масленица.  У детей развит интерес к различным видам игр.  Дети приобщены к декоративной деятельности : могут самостоятельно украшать масленичные атрибуты – символы.  Дети знакомы с русскими традициями гостеприимства.   У детей обогащен словарь посредством изучения малых форм фольклора.  </vt:lpstr>
      <vt:lpstr>Продукты проекта</vt:lpstr>
      <vt:lpstr>«Банченый веник» на Масленицу  «Банченый веник», то есть украшенный бантиками, - один из масленичных атрибутов – символов.   В первый же день праздничной недели, встречая Масленицу, в каждом доме наряжали «Банченый веник». Чаще всего это делали дети.  На березовый веник вешали цветные тряпочки, привязывали бумажные розочки и бантики из фантиков.  «Набанченный» веник надевали на палку и втыкали в сугроб перед домом. И всю неделю нарядные веники, как цветущие деревья, украшали праздничную улицу.  А в воскресенье, когда собирались жечь Масленицу, веники забирали с собой и бросали в общий костер.</vt:lpstr>
      <vt:lpstr>Папка «Семейные секреты Масленичных блинов» (папка с семейными рецептами воспитанников: рецепт + фото)</vt:lpstr>
      <vt:lpstr>Создание видеофильма для родителей «Как мы Масленицу встречали». 15 марта 2024 - просмотр видеофильма, созданного самостоятельно по итогам проекта, совместно с родителями и проведение мастер-класса для родителей:  тканевые  «Птички -Жаворонки». </vt:lpstr>
      <vt:lpstr>15 марта - проведение развлечения «Широкая Масленица» (воспитатели с детьми).   </vt:lpstr>
      <vt:lpstr>Показатели проекта: Критерий 1. Во время проведения этого проекта ребята приобрели первичные знания о русском празднике Масленица, символах праздника, народных гуляниях. Повысился интерес к народным подвижным играм, забавам, развлечениям, разучили новые подвижные игры, обогатили словарь по данной теме. Проект способствовал развитию у детей любознательности, творческих способностей, двигательной активности. </vt:lpstr>
      <vt:lpstr>Показатели проекта: Критерий 2. Родители были заинтересованы в участии в проекте. Принимали активное участие в оформлении альбома с рецептами и праздновании Масленицы дома всей семьёй.</vt:lpstr>
      <vt:lpstr>Спасибо за внимание!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ГБДОУ № 14 компенсирующего вида Василеостровского района</dc:title>
  <dc:creator>User</dc:creator>
  <cp:lastModifiedBy>User</cp:lastModifiedBy>
  <cp:revision>17</cp:revision>
  <dcterms:created xsi:type="dcterms:W3CDTF">2024-01-17T10:15:19Z</dcterms:created>
  <dcterms:modified xsi:type="dcterms:W3CDTF">2024-01-20T11:10:18Z</dcterms:modified>
</cp:coreProperties>
</file>