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8E669-4EBF-48C6-9257-7A9A1060CDB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CA552-20DF-4C3A-8669-1375991F53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CA552-20DF-4C3A-8669-1375991F534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3"/>
            <a:ext cx="7500990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«Региональный компонент: фенология и экология». </a:t>
            </a:r>
            <a:br>
              <a:rPr lang="ru-RU" sz="3200" dirty="0" smtClean="0"/>
            </a:br>
            <a:r>
              <a:rPr lang="ru-RU" sz="3200" dirty="0" smtClean="0"/>
              <a:t>Мастер-класс «Ознакомление дошкольников с ягодами (дикоросами) Ленинградской области»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07170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ЕЖЕВИКА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1471" y="4714884"/>
            <a:ext cx="8072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                             Выполнила: воспитатель ГБДОУ №8</a:t>
            </a:r>
          </a:p>
          <a:p>
            <a:r>
              <a:rPr lang="ru-RU" sz="2000" dirty="0" smtClean="0"/>
              <a:t>                                                                                        Чигасова Ольга Сергеевна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err="1" smtClean="0"/>
              <a:t>Санкт-Петебург</a:t>
            </a:r>
            <a:endParaRPr lang="ru-RU" sz="2000" dirty="0" smtClean="0"/>
          </a:p>
          <a:p>
            <a:pPr algn="ctr"/>
            <a:r>
              <a:rPr lang="ru-RU" sz="2000" dirty="0" smtClean="0"/>
              <a:t>2022г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мы узнали о ежевике?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142984"/>
            <a:ext cx="5715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Вопросы:</a:t>
            </a:r>
          </a:p>
          <a:p>
            <a:r>
              <a:rPr lang="ru-RU" sz="2800" dirty="0" smtClean="0"/>
              <a:t>1. Где растет ежевика?</a:t>
            </a:r>
            <a:br>
              <a:rPr lang="ru-RU" sz="2800" dirty="0" smtClean="0"/>
            </a:br>
            <a:r>
              <a:rPr lang="ru-RU" sz="2800" dirty="0" smtClean="0"/>
              <a:t>2. На какое растение она похожа?</a:t>
            </a:r>
            <a:br>
              <a:rPr lang="ru-RU" sz="2800" dirty="0" smtClean="0"/>
            </a:br>
            <a:r>
              <a:rPr lang="ru-RU" sz="2800" dirty="0" smtClean="0"/>
              <a:t>3. Как используют плоды ежевики?</a:t>
            </a:r>
            <a:br>
              <a:rPr lang="ru-RU" sz="2800" dirty="0" smtClean="0"/>
            </a:br>
            <a:r>
              <a:rPr lang="ru-RU" sz="2800" dirty="0" smtClean="0"/>
              <a:t>4. Какого цвета спелые ягоды ежевики?</a:t>
            </a:r>
            <a:endParaRPr lang="ru-RU" sz="2800" dirty="0"/>
          </a:p>
        </p:txBody>
      </p:sp>
      <p:pic>
        <p:nvPicPr>
          <p:cNvPr id="5122" name="Picture 2" descr="Малина - векторные изображения, Малина картинки |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500174"/>
            <a:ext cx="1207680" cy="1139715"/>
          </a:xfrm>
          <a:prstGeom prst="rect">
            <a:avLst/>
          </a:prstGeom>
          <a:noFill/>
        </p:spPr>
      </p:pic>
      <p:pic>
        <p:nvPicPr>
          <p:cNvPr id="5124" name="Picture 4" descr="✓ Ежевика садовая: описание, посадка, уход, сорта, полезные свойства,  противопоказ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86322"/>
            <a:ext cx="2690391" cy="1790334"/>
          </a:xfrm>
          <a:prstGeom prst="rect">
            <a:avLst/>
          </a:prstGeom>
          <a:noFill/>
        </p:spPr>
      </p:pic>
      <p:sp>
        <p:nvSpPr>
          <p:cNvPr id="5126" name="AutoShape 6" descr="Что делать с лесной ежевикой? - О Да Еда! Вкус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Что делать с лесной ежевикой? - О Да Еда! Вкус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Что делать с лесной ежевикой? - О Да Еда! Вкус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Оксана\Desktop\20-01-2021-005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786190"/>
            <a:ext cx="2786082" cy="2089562"/>
          </a:xfrm>
          <a:prstGeom prst="rect">
            <a:avLst/>
          </a:prstGeom>
          <a:noFill/>
        </p:spPr>
      </p:pic>
      <p:pic>
        <p:nvPicPr>
          <p:cNvPr id="5132" name="Picture 12" descr="C:\Users\Оксана\Desktop\ejevika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000372"/>
            <a:ext cx="2928958" cy="1884125"/>
          </a:xfrm>
          <a:prstGeom prst="rect">
            <a:avLst/>
          </a:prstGeom>
          <a:noFill/>
        </p:spPr>
      </p:pic>
      <p:sp>
        <p:nvSpPr>
          <p:cNvPr id="5134" name="AutoShape 14" descr="Польза ежевики — Особенности ягоды, калорийность и вк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344011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 колючих </a:t>
            </a:r>
            <a:r>
              <a:rPr lang="ru-RU" dirty="0" smtClean="0"/>
              <a:t>стеблях длинных</a:t>
            </a:r>
            <a:br>
              <a:rPr lang="ru-RU" dirty="0" smtClean="0"/>
            </a:br>
            <a:r>
              <a:rPr lang="ru-RU" dirty="0" smtClean="0"/>
              <a:t>Зреет </a:t>
            </a:r>
            <a:r>
              <a:rPr lang="ru-RU" dirty="0" smtClean="0"/>
              <a:t>чёрная малина.</a:t>
            </a:r>
            <a:br>
              <a:rPr lang="ru-RU" dirty="0" smtClean="0"/>
            </a:br>
            <a:r>
              <a:rPr lang="ru-RU" dirty="0" smtClean="0"/>
              <a:t>Хоть вкусна, но очень дика,</a:t>
            </a:r>
            <a:br>
              <a:rPr lang="ru-RU" dirty="0" smtClean="0"/>
            </a:br>
            <a:r>
              <a:rPr lang="ru-RU" dirty="0" smtClean="0"/>
              <a:t>И зовётся … </a:t>
            </a:r>
            <a:r>
              <a:rPr lang="ru-RU" i="1" dirty="0" smtClean="0"/>
              <a:t>(Ежевика)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026" name="Picture 2" descr="C:\Users\Окса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5643602" cy="27116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607220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Легенда о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ежевике…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растёт?</a:t>
            </a:r>
            <a:endParaRPr lang="ru-RU" dirty="0"/>
          </a:p>
        </p:txBody>
      </p:sp>
      <p:pic>
        <p:nvPicPr>
          <p:cNvPr id="2050" name="Picture 2" descr="C:\Users\Оксана\Desktop\0942a2871e60b471421ba008d34176229bc11ef12b39330d779d20a0a55677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609" y="1714488"/>
            <a:ext cx="5521777" cy="4286280"/>
          </a:xfrm>
          <a:prstGeom prst="rect">
            <a:avLst/>
          </a:prstGeom>
          <a:noFill/>
        </p:spPr>
      </p:pic>
      <p:pic>
        <p:nvPicPr>
          <p:cNvPr id="2053" name="Picture 5" descr="Ежевика Релевант - Осень - Ежевика - Плодовые - Семена и саженцы почтой от  НПО Сады России (Сад и огород). Интернет-магазин посадочного материал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00438"/>
            <a:ext cx="2085976" cy="2525667"/>
          </a:xfrm>
          <a:prstGeom prst="rect">
            <a:avLst/>
          </a:prstGeom>
          <a:noFill/>
        </p:spPr>
      </p:pic>
      <p:pic>
        <p:nvPicPr>
          <p:cNvPr id="2055" name="Picture 7" descr="Саженец Ежевики &quot;Небеса Могут Подождать 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85860"/>
            <a:ext cx="2834079" cy="188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Какого цвета и формы бывает?</a:t>
            </a:r>
            <a:endParaRPr lang="ru-RU" dirty="0"/>
          </a:p>
        </p:txBody>
      </p:sp>
      <p:pic>
        <p:nvPicPr>
          <p:cNvPr id="3074" name="Picture 2" descr="C:\Users\Оксана\Desktop\Без названия (5).jpg"/>
          <p:cNvPicPr>
            <a:picLocks noChangeAspect="1" noChangeArrowheads="1"/>
          </p:cNvPicPr>
          <p:nvPr/>
        </p:nvPicPr>
        <p:blipFill>
          <a:blip r:embed="rId2"/>
          <a:srcRect t="3333" b="6666"/>
          <a:stretch>
            <a:fillRect/>
          </a:stretch>
        </p:blipFill>
        <p:spPr bwMode="auto">
          <a:xfrm>
            <a:off x="428596" y="1714488"/>
            <a:ext cx="2365391" cy="2128867"/>
          </a:xfrm>
          <a:prstGeom prst="rect">
            <a:avLst/>
          </a:prstGeom>
          <a:noFill/>
        </p:spPr>
      </p:pic>
      <p:pic>
        <p:nvPicPr>
          <p:cNvPr id="3075" name="Picture 3" descr="C:\Users\Оксана\Desktop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2740908" cy="2263746"/>
          </a:xfrm>
          <a:prstGeom prst="rect">
            <a:avLst/>
          </a:prstGeom>
          <a:noFill/>
        </p:spPr>
      </p:pic>
      <p:pic>
        <p:nvPicPr>
          <p:cNvPr id="3076" name="Picture 4" descr="C:\Users\Оксана\Desktop\Без названия (2).jpg"/>
          <p:cNvPicPr>
            <a:picLocks noChangeAspect="1" noChangeArrowheads="1"/>
          </p:cNvPicPr>
          <p:nvPr/>
        </p:nvPicPr>
        <p:blipFill>
          <a:blip r:embed="rId4"/>
          <a:srcRect l="8333" t="7127" r="8333"/>
          <a:stretch>
            <a:fillRect/>
          </a:stretch>
        </p:blipFill>
        <p:spPr bwMode="auto">
          <a:xfrm>
            <a:off x="3214678" y="1785926"/>
            <a:ext cx="2571768" cy="2234266"/>
          </a:xfrm>
          <a:prstGeom prst="rect">
            <a:avLst/>
          </a:prstGeom>
          <a:noFill/>
        </p:spPr>
      </p:pic>
      <p:pic>
        <p:nvPicPr>
          <p:cNvPr id="3077" name="Picture 5" descr="C:\Users\Оксана\Desktop\Без названия (4).jpg"/>
          <p:cNvPicPr>
            <a:picLocks noChangeAspect="1" noChangeArrowheads="1"/>
          </p:cNvPicPr>
          <p:nvPr/>
        </p:nvPicPr>
        <p:blipFill>
          <a:blip r:embed="rId5"/>
          <a:srcRect r="10156"/>
          <a:stretch>
            <a:fillRect/>
          </a:stretch>
        </p:blipFill>
        <p:spPr bwMode="auto">
          <a:xfrm rot="5400000">
            <a:off x="677584" y="3894392"/>
            <a:ext cx="1785950" cy="2712554"/>
          </a:xfrm>
          <a:prstGeom prst="rect">
            <a:avLst/>
          </a:prstGeom>
          <a:noFill/>
        </p:spPr>
      </p:pic>
      <p:pic>
        <p:nvPicPr>
          <p:cNvPr id="3080" name="Picture 8" descr="C:\Users\Оксана\Desktop\Без названия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8602" y="2143116"/>
            <a:ext cx="27707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5715040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Какой вкус? 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может использовать человек?</a:t>
            </a:r>
            <a:endParaRPr lang="ru-RU" dirty="0"/>
          </a:p>
        </p:txBody>
      </p:sp>
      <p:pic>
        <p:nvPicPr>
          <p:cNvPr id="4098" name="Picture 2" descr="C:\Users\Окса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394023" cy="2913428"/>
          </a:xfrm>
          <a:prstGeom prst="rect">
            <a:avLst/>
          </a:prstGeom>
          <a:noFill/>
        </p:spPr>
      </p:pic>
      <p:pic>
        <p:nvPicPr>
          <p:cNvPr id="4100" name="Picture 4" descr="https://razdeti.ru/images/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929090" cy="3929090"/>
          </a:xfrm>
          <a:prstGeom prst="rect">
            <a:avLst/>
          </a:prstGeom>
          <a:noFill/>
        </p:spPr>
      </p:pic>
      <p:pic>
        <p:nvPicPr>
          <p:cNvPr id="4101" name="Picture 5" descr="C:\Users\Оксана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4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ежевики и малины</a:t>
            </a:r>
            <a:endParaRPr lang="ru-RU" dirty="0"/>
          </a:p>
        </p:txBody>
      </p:sp>
      <p:pic>
        <p:nvPicPr>
          <p:cNvPr id="19458" name="Picture 2" descr="C:\Users\Оксана\Desktop\малина-и-ежеви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6572267" cy="2997876"/>
          </a:xfrm>
          <a:prstGeom prst="rect">
            <a:avLst/>
          </a:prstGeom>
          <a:noFill/>
        </p:spPr>
      </p:pic>
      <p:pic>
        <p:nvPicPr>
          <p:cNvPr id="19460" name="Picture 4" descr="Малина Ежевика На Белом Фоне — стоковые фотографии и другие картинки Малина  - Малина, Ежевика, Без людей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3234471" cy="1557338"/>
          </a:xfrm>
          <a:prstGeom prst="rect">
            <a:avLst/>
          </a:prstGeom>
          <a:noFill/>
        </p:spPr>
      </p:pic>
      <p:pic>
        <p:nvPicPr>
          <p:cNvPr id="19462" name="Picture 6" descr="Малина и Ежевика"/>
          <p:cNvPicPr>
            <a:picLocks noChangeAspect="1" noChangeArrowheads="1"/>
          </p:cNvPicPr>
          <p:nvPr/>
        </p:nvPicPr>
        <p:blipFill>
          <a:blip r:embed="rId4"/>
          <a:srcRect t="16667" r="9999" b="16666"/>
          <a:stretch>
            <a:fillRect/>
          </a:stretch>
        </p:blipFill>
        <p:spPr bwMode="auto">
          <a:xfrm>
            <a:off x="285720" y="1428736"/>
            <a:ext cx="2428892" cy="1799179"/>
          </a:xfrm>
          <a:prstGeom prst="rect">
            <a:avLst/>
          </a:prstGeom>
          <a:noFill/>
        </p:spPr>
      </p:pic>
      <p:pic>
        <p:nvPicPr>
          <p:cNvPr id="19464" name="Picture 8" descr="Саженцы Ежевика Дойл купить в Москве и Подмосковье | «Царь Сад»"/>
          <p:cNvPicPr>
            <a:picLocks noChangeAspect="1" noChangeArrowheads="1"/>
          </p:cNvPicPr>
          <p:nvPr/>
        </p:nvPicPr>
        <p:blipFill>
          <a:blip r:embed="rId5"/>
          <a:srcRect t="13158" b="7894"/>
          <a:stretch>
            <a:fillRect/>
          </a:stretch>
        </p:blipFill>
        <p:spPr bwMode="auto">
          <a:xfrm>
            <a:off x="6539722" y="1428736"/>
            <a:ext cx="22804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«Продолжи ряд»</a:t>
            </a:r>
            <a:endParaRPr lang="ru-RU" dirty="0"/>
          </a:p>
        </p:txBody>
      </p:sp>
      <p:pic>
        <p:nvPicPr>
          <p:cNvPr id="20482" name="Picture 2" descr="https://neposed.net/images/olga/obuchai-ka/tematicheskie-nedeli/predmetnii-mir/TKmalina-ejevika/tematicheskii-komplect-malina-ejevika9.png"/>
          <p:cNvPicPr>
            <a:picLocks noChangeAspect="1" noChangeArrowheads="1"/>
          </p:cNvPicPr>
          <p:nvPr/>
        </p:nvPicPr>
        <p:blipFill>
          <a:blip r:embed="rId2"/>
          <a:srcRect l="2913" t="9491" r="2913" b="6754"/>
          <a:stretch>
            <a:fillRect/>
          </a:stretch>
        </p:blipFill>
        <p:spPr bwMode="auto">
          <a:xfrm>
            <a:off x="928662" y="1571612"/>
            <a:ext cx="771184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501222" cy="9286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Д/и «Найди и сосчитай ягоды ежевики?»</a:t>
            </a:r>
            <a:endParaRPr lang="ru-RU" sz="3600" dirty="0"/>
          </a:p>
        </p:txBody>
      </p:sp>
      <p:pic>
        <p:nvPicPr>
          <p:cNvPr id="21507" name="Picture 3" descr="C:\Users\Оксана\Desktop\сколько-плодоовощи-ягоды-и-овощей-яблоко-ежевика-свекла-тыква-учить-106315070.jpg"/>
          <p:cNvPicPr>
            <a:picLocks noChangeAspect="1" noChangeArrowheads="1"/>
          </p:cNvPicPr>
          <p:nvPr/>
        </p:nvPicPr>
        <p:blipFill>
          <a:blip r:embed="rId2"/>
          <a:srcRect b="23309"/>
          <a:stretch>
            <a:fillRect/>
          </a:stretch>
        </p:blipFill>
        <p:spPr bwMode="auto">
          <a:xfrm>
            <a:off x="857224" y="1357298"/>
            <a:ext cx="7687403" cy="510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829312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нарисовать ежевику</a:t>
            </a:r>
            <a:endParaRPr lang="ru-RU" dirty="0"/>
          </a:p>
        </p:txBody>
      </p:sp>
      <p:pic>
        <p:nvPicPr>
          <p:cNvPr id="22530" name="Picture 2" descr="C:\Users\Окса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446479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929330"/>
            <a:ext cx="942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Нарисовать карандашом ежевику.</a:t>
            </a:r>
          </a:p>
          <a:p>
            <a:r>
              <a:rPr lang="ru-RU" sz="2400" dirty="0" smtClean="0"/>
              <a:t>2. Раскрасить ягоду фиолетовым карандашом или фломастером.</a:t>
            </a:r>
            <a:endParaRPr lang="ru-RU" sz="2400" dirty="0"/>
          </a:p>
        </p:txBody>
      </p:sp>
      <p:pic>
        <p:nvPicPr>
          <p:cNvPr id="22531" name="Picture 3" descr="C:\Users\Оксана\Desktop\ежевика-нарисованная-на-papper-42474967.jpg"/>
          <p:cNvPicPr>
            <a:picLocks noChangeAspect="1" noChangeArrowheads="1"/>
          </p:cNvPicPr>
          <p:nvPr/>
        </p:nvPicPr>
        <p:blipFill>
          <a:blip r:embed="rId3"/>
          <a:srcRect l="8819" r="10233" b="9579"/>
          <a:stretch>
            <a:fillRect/>
          </a:stretch>
        </p:blipFill>
        <p:spPr bwMode="auto">
          <a:xfrm>
            <a:off x="5857884" y="3571876"/>
            <a:ext cx="2928958" cy="2571768"/>
          </a:xfrm>
          <a:prstGeom prst="rect">
            <a:avLst/>
          </a:prstGeom>
          <a:noFill/>
        </p:spPr>
      </p:pic>
      <p:pic>
        <p:nvPicPr>
          <p:cNvPr id="22533" name="Picture 5" descr="Картинки по запросу blackberry watercolour | Акварель, Иллюстрации, Рисунки"/>
          <p:cNvPicPr>
            <a:picLocks noChangeAspect="1" noChangeArrowheads="1"/>
          </p:cNvPicPr>
          <p:nvPr/>
        </p:nvPicPr>
        <p:blipFill>
          <a:blip r:embed="rId4"/>
          <a:srcRect l="11696" t="8772" r="15203" b="9355"/>
          <a:stretch>
            <a:fillRect/>
          </a:stretch>
        </p:blipFill>
        <p:spPr bwMode="auto">
          <a:xfrm>
            <a:off x="6286512" y="857232"/>
            <a:ext cx="2071702" cy="232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92</Words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«Региональный компонент: фенология и экология».  Мастер-класс «Ознакомление дошкольников с ягодами (дикоросами) Ленинградской области»</vt:lpstr>
      <vt:lpstr>На колючих стеблях длинных Зреет чёрная малина. Хоть вкусна, но очень дика, И зовётся … (Ежевика) </vt:lpstr>
      <vt:lpstr>Где растёт?</vt:lpstr>
      <vt:lpstr>Какого цвета и формы бывает?</vt:lpstr>
      <vt:lpstr>Какой вкус?  Как может использовать человек?</vt:lpstr>
      <vt:lpstr>Сравнение ежевики и малины</vt:lpstr>
      <vt:lpstr>Д/и «Продолжи ряд»</vt:lpstr>
      <vt:lpstr>Д/и «Найди и сосчитай ягоды ежевики?»</vt:lpstr>
      <vt:lpstr>Как нарисовать ежевику</vt:lpstr>
      <vt:lpstr>Что мы узнали о ежевике?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«Региональный компонент: фенология и экология».  Мастер-класс «Ознакомление дошкольников с ягодами (дикоросами) Ленинградской области»</dc:title>
  <dc:creator>Ольга</dc:creator>
  <cp:lastModifiedBy>Ольга Чигасова</cp:lastModifiedBy>
  <cp:revision>2</cp:revision>
  <dcterms:created xsi:type="dcterms:W3CDTF">2022-10-09T17:35:36Z</dcterms:created>
  <dcterms:modified xsi:type="dcterms:W3CDTF">2022-10-11T21:33:08Z</dcterms:modified>
</cp:coreProperties>
</file>