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9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CAB8C8-C03B-47F3-86EF-FE65B2A06FE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ECCE617-493C-423B-BD65-D9B4C2C664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3C38E6D-4D7C-424C-9C56-AE8C7A81CA54}"/>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5" name="Нижний колонтитул 4">
            <a:extLst>
              <a:ext uri="{FF2B5EF4-FFF2-40B4-BE49-F238E27FC236}">
                <a16:creationId xmlns:a16="http://schemas.microsoft.com/office/drawing/2014/main" id="{5D61A257-7E7A-4894-BC40-8ABBF306E49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80900FF-B583-4465-9117-4992E960F855}"/>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236184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0C71D6-78E1-490B-95F3-649DD6040CA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26EBBEB-714E-4D1D-B2D3-BA245C88F2E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81CFFA6-9508-4D47-8650-D379D2ACD06D}"/>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5" name="Нижний колонтитул 4">
            <a:extLst>
              <a:ext uri="{FF2B5EF4-FFF2-40B4-BE49-F238E27FC236}">
                <a16:creationId xmlns:a16="http://schemas.microsoft.com/office/drawing/2014/main" id="{08B5F261-4BEB-437A-9065-F4C599A772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7E057A7-56DF-40BD-9799-D153C0AF6465}"/>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135540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1925F27-79A8-40B8-A0CB-91D4278A9A7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94DC5AD-B948-48E5-A1B8-90D0104F87A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C0A93D4-B008-4356-9877-8EF65CCC3CAD}"/>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5" name="Нижний колонтитул 4">
            <a:extLst>
              <a:ext uri="{FF2B5EF4-FFF2-40B4-BE49-F238E27FC236}">
                <a16:creationId xmlns:a16="http://schemas.microsoft.com/office/drawing/2014/main" id="{7D97F884-D96E-4C19-883F-13DCFA6D39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79E336A-9561-4991-A053-254D63D5999B}"/>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339387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3A2E64-2E5A-47C8-934F-08AAFB5452E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869A1DF-B7E1-47B4-BC8A-715B279EBE4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7C42E6B-ADE7-4E1D-AF97-48CDF6433F17}"/>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5" name="Нижний колонтитул 4">
            <a:extLst>
              <a:ext uri="{FF2B5EF4-FFF2-40B4-BE49-F238E27FC236}">
                <a16:creationId xmlns:a16="http://schemas.microsoft.com/office/drawing/2014/main" id="{279EC509-CB80-415A-858D-9CC5D34C9BE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EDB7BD0-FFF2-4C3B-B333-B4D3956967B8}"/>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338875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80ABE3-AF89-4F90-885C-BD7D25F9F01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4924A87-5E26-4ACE-8168-D1252F7BB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55A2C5F-4CE6-45D4-86E9-9A8D10F1E9D6}"/>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5" name="Нижний колонтитул 4">
            <a:extLst>
              <a:ext uri="{FF2B5EF4-FFF2-40B4-BE49-F238E27FC236}">
                <a16:creationId xmlns:a16="http://schemas.microsoft.com/office/drawing/2014/main" id="{775E638C-C076-47EF-AAFD-2804CC544F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5423B83-3DA8-4BA3-AFBB-859BC831B1F7}"/>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25536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D2A696-060C-4F52-AAF2-5AE3B79930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878775C-C8E0-4037-A67E-0AA8B80042D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ACAEADB-A80F-4B0C-92D8-2EC8B326D04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A5DDCD6-C5E5-4DB7-AFCA-73C56A371F7C}"/>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6" name="Нижний колонтитул 5">
            <a:extLst>
              <a:ext uri="{FF2B5EF4-FFF2-40B4-BE49-F238E27FC236}">
                <a16:creationId xmlns:a16="http://schemas.microsoft.com/office/drawing/2014/main" id="{3F3DA146-476D-4F51-B3A1-742AC47333B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D0E808A-F111-4F2C-AC51-B80AEA70D63E}"/>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220518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F9093A-8EFB-42A6-8E10-0B275D01620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69B4AC7-EEB7-4877-9271-0A76ABCC2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5CADB2B-B117-46B0-93B1-7EEAD36CC54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4462112-1BE3-486A-9BC7-310355753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EAD1D6C-EFB4-4B0C-9857-D34012B516E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81946EF-F976-4393-B746-ED2A8AB92B86}"/>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8" name="Нижний колонтитул 7">
            <a:extLst>
              <a:ext uri="{FF2B5EF4-FFF2-40B4-BE49-F238E27FC236}">
                <a16:creationId xmlns:a16="http://schemas.microsoft.com/office/drawing/2014/main" id="{15E5A4D7-8DD0-44B6-85F2-6F4568FCC1C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07D69A4-DEA3-4045-8E68-FA609BC0AD6C}"/>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233145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3A6283-AE28-4ABB-A3EE-2424DA13FAE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505F730-BB2E-45D1-A3A1-CEF2B743AFB9}"/>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4" name="Нижний колонтитул 3">
            <a:extLst>
              <a:ext uri="{FF2B5EF4-FFF2-40B4-BE49-F238E27FC236}">
                <a16:creationId xmlns:a16="http://schemas.microsoft.com/office/drawing/2014/main" id="{E93B9220-869D-4233-8732-6404E95F68B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CB23092-12CF-4340-B6D7-1AEF59438C6F}"/>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100235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97B069B-B42A-4C2C-B12C-480CB6A6C3EF}"/>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3" name="Нижний колонтитул 2">
            <a:extLst>
              <a:ext uri="{FF2B5EF4-FFF2-40B4-BE49-F238E27FC236}">
                <a16:creationId xmlns:a16="http://schemas.microsoft.com/office/drawing/2014/main" id="{7D768F40-D6DC-4FAA-A975-F9DE8B63A15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6758EDB-E1CA-4576-BE50-150E80F4D433}"/>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1306087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DD1377-6A9B-4A02-945F-24DC3D3060E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972322A-E54F-445E-AC24-A508AF590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BA047AE-22BE-4C13-8274-2935CE901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7865CFD-078E-4D64-B6E1-F0D2B0AF698F}"/>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6" name="Нижний колонтитул 5">
            <a:extLst>
              <a:ext uri="{FF2B5EF4-FFF2-40B4-BE49-F238E27FC236}">
                <a16:creationId xmlns:a16="http://schemas.microsoft.com/office/drawing/2014/main" id="{D414195A-D318-4756-B2C5-96E2D047AB0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D01D600-A8B3-4FF4-AFFF-A7D8D006E8BA}"/>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101869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C1ADF1-F784-4AEE-BB15-45506045631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9D055EC-5C1E-4E09-BCD6-67359DB6C5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B2341F5-A0EB-4F58-A993-243BC3523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5109B66-C2A3-4D8E-8F3C-8AA6139EB7A1}"/>
              </a:ext>
            </a:extLst>
          </p:cNvPr>
          <p:cNvSpPr>
            <a:spLocks noGrp="1"/>
          </p:cNvSpPr>
          <p:nvPr>
            <p:ph type="dt" sz="half" idx="10"/>
          </p:nvPr>
        </p:nvSpPr>
        <p:spPr/>
        <p:txBody>
          <a:bodyPr/>
          <a:lstStyle/>
          <a:p>
            <a:fld id="{5BB4F75A-2F9A-45D9-848B-84271F032F75}" type="datetimeFigureOut">
              <a:rPr lang="ru-RU" smtClean="0"/>
              <a:t>05.12.2023</a:t>
            </a:fld>
            <a:endParaRPr lang="ru-RU"/>
          </a:p>
        </p:txBody>
      </p:sp>
      <p:sp>
        <p:nvSpPr>
          <p:cNvPr id="6" name="Нижний колонтитул 5">
            <a:extLst>
              <a:ext uri="{FF2B5EF4-FFF2-40B4-BE49-F238E27FC236}">
                <a16:creationId xmlns:a16="http://schemas.microsoft.com/office/drawing/2014/main" id="{6BC8AEB9-633A-4BD6-A9C5-B2D367C9D15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AE4BBAC-8F4B-46CB-9F7D-BBE662BDE5D6}"/>
              </a:ext>
            </a:extLst>
          </p:cNvPr>
          <p:cNvSpPr>
            <a:spLocks noGrp="1"/>
          </p:cNvSpPr>
          <p:nvPr>
            <p:ph type="sldNum" sz="quarter" idx="12"/>
          </p:nvPr>
        </p:nvSpPr>
        <p:spPr/>
        <p:txBody>
          <a:bodyPr/>
          <a:lstStyle/>
          <a:p>
            <a:fld id="{8D314044-3FE3-4782-9207-880D5AA7820A}" type="slidenum">
              <a:rPr lang="ru-RU" smtClean="0"/>
              <a:t>‹#›</a:t>
            </a:fld>
            <a:endParaRPr lang="ru-RU"/>
          </a:p>
        </p:txBody>
      </p:sp>
    </p:spTree>
    <p:extLst>
      <p:ext uri="{BB962C8B-B14F-4D97-AF65-F5344CB8AC3E}">
        <p14:creationId xmlns:p14="http://schemas.microsoft.com/office/powerpoint/2010/main" val="1736076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F5A5A5-EF27-46FB-8703-5785163EC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A2CA03A-EACE-4F23-AFC0-C4B313FBF9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9CAB153-A4E6-4AF2-A9DA-64C33DE21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4F75A-2F9A-45D9-848B-84271F032F75}" type="datetimeFigureOut">
              <a:rPr lang="ru-RU" smtClean="0"/>
              <a:t>05.12.2023</a:t>
            </a:fld>
            <a:endParaRPr lang="ru-RU"/>
          </a:p>
        </p:txBody>
      </p:sp>
      <p:sp>
        <p:nvSpPr>
          <p:cNvPr id="5" name="Нижний колонтитул 4">
            <a:extLst>
              <a:ext uri="{FF2B5EF4-FFF2-40B4-BE49-F238E27FC236}">
                <a16:creationId xmlns:a16="http://schemas.microsoft.com/office/drawing/2014/main" id="{51F30391-703E-43C2-8A36-A54BD53A5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2A46CC1-102B-42D5-BA56-99AD87207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14044-3FE3-4782-9207-880D5AA7820A}" type="slidenum">
              <a:rPr lang="ru-RU" smtClean="0"/>
              <a:t>‹#›</a:t>
            </a:fld>
            <a:endParaRPr lang="ru-RU"/>
          </a:p>
        </p:txBody>
      </p:sp>
    </p:spTree>
    <p:extLst>
      <p:ext uri="{BB962C8B-B14F-4D97-AF65-F5344CB8AC3E}">
        <p14:creationId xmlns:p14="http://schemas.microsoft.com/office/powerpoint/2010/main" val="82481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4000" b="-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18134B-DFE0-4447-BE1A-A2B55F7EAC3E}"/>
              </a:ext>
            </a:extLst>
          </p:cNvPr>
          <p:cNvSpPr txBox="1"/>
          <p:nvPr/>
        </p:nvSpPr>
        <p:spPr>
          <a:xfrm>
            <a:off x="1531034" y="1746738"/>
            <a:ext cx="9129932" cy="1569660"/>
          </a:xfrm>
          <a:prstGeom prst="rect">
            <a:avLst/>
          </a:prstGeom>
          <a:noFill/>
        </p:spPr>
        <p:txBody>
          <a:bodyPr wrap="square" rtlCol="0">
            <a:spAutoFit/>
          </a:bodyPr>
          <a:lstStyle/>
          <a:p>
            <a:r>
              <a:rPr lang="ru-RU" sz="3200" b="1" dirty="0"/>
              <a:t>Мастер-класс: «Ознакомление дошкольников 6-7 лет с природными зонами в соответствии с ФОП ДО: арктические и антарктические пустыни»</a:t>
            </a:r>
          </a:p>
        </p:txBody>
      </p:sp>
      <p:sp>
        <p:nvSpPr>
          <p:cNvPr id="5" name="TextBox 4">
            <a:extLst>
              <a:ext uri="{FF2B5EF4-FFF2-40B4-BE49-F238E27FC236}">
                <a16:creationId xmlns:a16="http://schemas.microsoft.com/office/drawing/2014/main" id="{089F5D4B-008B-43C4-812B-B2E79A1BD8E8}"/>
              </a:ext>
            </a:extLst>
          </p:cNvPr>
          <p:cNvSpPr txBox="1"/>
          <p:nvPr/>
        </p:nvSpPr>
        <p:spPr>
          <a:xfrm>
            <a:off x="8083062" y="5111262"/>
            <a:ext cx="3566617" cy="923330"/>
          </a:xfrm>
          <a:prstGeom prst="rect">
            <a:avLst/>
          </a:prstGeom>
          <a:noFill/>
        </p:spPr>
        <p:txBody>
          <a:bodyPr wrap="none" rtlCol="0">
            <a:spAutoFit/>
          </a:bodyPr>
          <a:lstStyle/>
          <a:p>
            <a:r>
              <a:rPr lang="ru-RU" b="1" dirty="0"/>
              <a:t>Воспитатели ОДОД №4:</a:t>
            </a:r>
          </a:p>
          <a:p>
            <a:r>
              <a:rPr lang="ru-RU" b="1" dirty="0" err="1"/>
              <a:t>Бродягина</a:t>
            </a:r>
            <a:r>
              <a:rPr lang="ru-RU" b="1" dirty="0"/>
              <a:t> Ольга Константиновна</a:t>
            </a:r>
          </a:p>
          <a:p>
            <a:r>
              <a:rPr lang="ru-RU" b="1" dirty="0"/>
              <a:t>Щербакова Вероника Андреевна</a:t>
            </a:r>
          </a:p>
        </p:txBody>
      </p:sp>
    </p:spTree>
    <p:extLst>
      <p:ext uri="{BB962C8B-B14F-4D97-AF65-F5344CB8AC3E}">
        <p14:creationId xmlns:p14="http://schemas.microsoft.com/office/powerpoint/2010/main" val="52056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F8DCA-B9C4-4915-A3D8-E377876B74FF}"/>
              </a:ext>
            </a:extLst>
          </p:cNvPr>
          <p:cNvSpPr txBox="1"/>
          <p:nvPr/>
        </p:nvSpPr>
        <p:spPr>
          <a:xfrm>
            <a:off x="560077" y="49798"/>
            <a:ext cx="6400800" cy="3046988"/>
          </a:xfrm>
          <a:prstGeom prst="rect">
            <a:avLst/>
          </a:prstGeom>
          <a:noFill/>
        </p:spPr>
        <p:txBody>
          <a:bodyPr wrap="square">
            <a:spAutoFit/>
          </a:bodyPr>
          <a:lstStyle/>
          <a:p>
            <a:pPr fontAlgn="base"/>
            <a:r>
              <a:rPr lang="ru-RU" sz="2400" b="1" dirty="0">
                <a:solidFill>
                  <a:srgbClr val="222222"/>
                </a:solidFill>
                <a:effectLst/>
                <a:ea typeface="Times New Roman" panose="02020603050405020304" pitchFamily="18" charset="0"/>
              </a:rPr>
              <a:t>Ягель</a:t>
            </a:r>
            <a:endParaRPr lang="ru-RU" sz="2400" dirty="0">
              <a:effectLst/>
              <a:ea typeface="Times New Roman" panose="02020603050405020304" pitchFamily="18" charset="0"/>
            </a:endParaRPr>
          </a:p>
          <a:p>
            <a:pPr algn="l" fontAlgn="base"/>
            <a:r>
              <a:rPr lang="ru-RU" sz="2400" dirty="0">
                <a:solidFill>
                  <a:srgbClr val="222222"/>
                </a:solidFill>
                <a:effectLst/>
                <a:ea typeface="Times New Roman" panose="02020603050405020304" pitchFamily="18" charset="0"/>
              </a:rPr>
              <a:t>Это наиболее распространённое растение Арктики более известно как «олений мох», поскольку представляет одно из излюбленных лакомств северных оленей. Эти арктические животные запросто учуивают столь желанное пропитание даже, если оно скрыто под толстым слоем снежного покрова.</a:t>
            </a:r>
            <a:endParaRPr lang="ru-RU" sz="2400" dirty="0">
              <a:effectLst/>
              <a:ea typeface="Times New Roman" panose="02020603050405020304" pitchFamily="18" charset="0"/>
            </a:endParaRPr>
          </a:p>
        </p:txBody>
      </p:sp>
      <p:pic>
        <p:nvPicPr>
          <p:cNvPr id="6" name="Рисунок 5">
            <a:extLst>
              <a:ext uri="{FF2B5EF4-FFF2-40B4-BE49-F238E27FC236}">
                <a16:creationId xmlns:a16="http://schemas.microsoft.com/office/drawing/2014/main" id="{11214DC7-145E-4D96-9AAC-7396EC56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280" y="215905"/>
            <a:ext cx="4819643" cy="3213095"/>
          </a:xfrm>
          <a:prstGeom prst="rect">
            <a:avLst/>
          </a:prstGeom>
        </p:spPr>
      </p:pic>
      <p:pic>
        <p:nvPicPr>
          <p:cNvPr id="8" name="Рисунок 7">
            <a:extLst>
              <a:ext uri="{FF2B5EF4-FFF2-40B4-BE49-F238E27FC236}">
                <a16:creationId xmlns:a16="http://schemas.microsoft.com/office/drawing/2014/main" id="{6CD09046-9FE4-4665-8E53-2D8528E1F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 y="3429000"/>
            <a:ext cx="5334000" cy="3429000"/>
          </a:xfrm>
          <a:prstGeom prst="rect">
            <a:avLst/>
          </a:prstGeom>
        </p:spPr>
      </p:pic>
      <p:sp>
        <p:nvSpPr>
          <p:cNvPr id="10" name="TextBox 9">
            <a:extLst>
              <a:ext uri="{FF2B5EF4-FFF2-40B4-BE49-F238E27FC236}">
                <a16:creationId xmlns:a16="http://schemas.microsoft.com/office/drawing/2014/main" id="{2F0E2EE3-57F1-42C1-96DB-7EA0B2E3C164}"/>
              </a:ext>
            </a:extLst>
          </p:cNvPr>
          <p:cNvSpPr txBox="1"/>
          <p:nvPr/>
        </p:nvSpPr>
        <p:spPr>
          <a:xfrm>
            <a:off x="5928360" y="4174004"/>
            <a:ext cx="6096000" cy="1938992"/>
          </a:xfrm>
          <a:prstGeom prst="rect">
            <a:avLst/>
          </a:prstGeom>
          <a:noFill/>
        </p:spPr>
        <p:txBody>
          <a:bodyPr wrap="square">
            <a:spAutoFit/>
          </a:bodyPr>
          <a:lstStyle/>
          <a:p>
            <a:r>
              <a:rPr lang="ru-RU" sz="2400" b="1" i="0" dirty="0">
                <a:solidFill>
                  <a:srgbClr val="333333"/>
                </a:solidFill>
                <a:effectLst/>
              </a:rPr>
              <a:t>Гипновый мох </a:t>
            </a:r>
          </a:p>
          <a:p>
            <a:r>
              <a:rPr lang="ru-RU" sz="2400" dirty="0">
                <a:solidFill>
                  <a:srgbClr val="333333"/>
                </a:solidFill>
              </a:rPr>
              <a:t>Ш</a:t>
            </a:r>
            <a:r>
              <a:rPr lang="ru-RU" sz="2400" i="0" dirty="0">
                <a:solidFill>
                  <a:srgbClr val="333333"/>
                </a:solidFill>
                <a:effectLst/>
              </a:rPr>
              <a:t>ироко распространённый мох. Данный вид растёт на камнях, на земле, на ветках и в щелях. Применение Раньше на Руси гипновым мхом затыкали щели в избах.</a:t>
            </a:r>
            <a:endParaRPr lang="ru-RU" sz="2400" dirty="0"/>
          </a:p>
        </p:txBody>
      </p:sp>
    </p:spTree>
    <p:extLst>
      <p:ext uri="{BB962C8B-B14F-4D97-AF65-F5344CB8AC3E}">
        <p14:creationId xmlns:p14="http://schemas.microsoft.com/office/powerpoint/2010/main" val="339047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E14E4C-45AC-46BE-AC8F-4C4DE3759851}"/>
              </a:ext>
            </a:extLst>
          </p:cNvPr>
          <p:cNvSpPr txBox="1"/>
          <p:nvPr/>
        </p:nvSpPr>
        <p:spPr>
          <a:xfrm>
            <a:off x="213554" y="320457"/>
            <a:ext cx="5753100" cy="1815882"/>
          </a:xfrm>
          <a:prstGeom prst="rect">
            <a:avLst/>
          </a:prstGeom>
          <a:noFill/>
        </p:spPr>
        <p:txBody>
          <a:bodyPr wrap="square">
            <a:spAutoFit/>
          </a:bodyPr>
          <a:lstStyle/>
          <a:p>
            <a:pPr algn="just"/>
            <a:r>
              <a:rPr lang="ru-RU" sz="2800" b="0" i="0" dirty="0">
                <a:effectLst/>
              </a:rPr>
              <a:t>Кустарники и травы, такие как ива полярная и осока, растут на более влажных участках и вдоль берегов рек и озер. </a:t>
            </a:r>
            <a:endParaRPr lang="ru-RU" sz="2800" dirty="0"/>
          </a:p>
        </p:txBody>
      </p:sp>
      <p:pic>
        <p:nvPicPr>
          <p:cNvPr id="5" name="Рисунок 4">
            <a:extLst>
              <a:ext uri="{FF2B5EF4-FFF2-40B4-BE49-F238E27FC236}">
                <a16:creationId xmlns:a16="http://schemas.microsoft.com/office/drawing/2014/main" id="{A7B9763F-79DA-4588-BAEC-2651DEABA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4" y="2414909"/>
            <a:ext cx="5478780" cy="3652520"/>
          </a:xfrm>
          <a:prstGeom prst="rect">
            <a:avLst/>
          </a:prstGeom>
        </p:spPr>
      </p:pic>
      <p:sp>
        <p:nvSpPr>
          <p:cNvPr id="6" name="TextBox 5">
            <a:extLst>
              <a:ext uri="{FF2B5EF4-FFF2-40B4-BE49-F238E27FC236}">
                <a16:creationId xmlns:a16="http://schemas.microsoft.com/office/drawing/2014/main" id="{7B0EDE46-D96B-436C-AE61-0644DF5C32B0}"/>
              </a:ext>
            </a:extLst>
          </p:cNvPr>
          <p:cNvSpPr txBox="1"/>
          <p:nvPr/>
        </p:nvSpPr>
        <p:spPr>
          <a:xfrm>
            <a:off x="1760027" y="6127497"/>
            <a:ext cx="1852045" cy="369332"/>
          </a:xfrm>
          <a:prstGeom prst="rect">
            <a:avLst/>
          </a:prstGeom>
          <a:noFill/>
        </p:spPr>
        <p:txBody>
          <a:bodyPr wrap="none" rtlCol="0">
            <a:spAutoFit/>
          </a:bodyPr>
          <a:lstStyle/>
          <a:p>
            <a:r>
              <a:rPr lang="ru-RU" b="1" dirty="0"/>
              <a:t>Арктическая ива</a:t>
            </a:r>
          </a:p>
        </p:txBody>
      </p:sp>
      <p:pic>
        <p:nvPicPr>
          <p:cNvPr id="8" name="Рисунок 7">
            <a:extLst>
              <a:ext uri="{FF2B5EF4-FFF2-40B4-BE49-F238E27FC236}">
                <a16:creationId xmlns:a16="http://schemas.microsoft.com/office/drawing/2014/main" id="{D7505BBB-E463-43A6-8577-942365313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654" y="151138"/>
            <a:ext cx="6036723" cy="4527542"/>
          </a:xfrm>
          <a:prstGeom prst="rect">
            <a:avLst/>
          </a:prstGeom>
        </p:spPr>
      </p:pic>
      <p:sp>
        <p:nvSpPr>
          <p:cNvPr id="10" name="TextBox 9">
            <a:extLst>
              <a:ext uri="{FF2B5EF4-FFF2-40B4-BE49-F238E27FC236}">
                <a16:creationId xmlns:a16="http://schemas.microsoft.com/office/drawing/2014/main" id="{07859133-56CD-47CC-8DC9-51D4B6A789C0}"/>
              </a:ext>
            </a:extLst>
          </p:cNvPr>
          <p:cNvSpPr txBox="1"/>
          <p:nvPr/>
        </p:nvSpPr>
        <p:spPr>
          <a:xfrm>
            <a:off x="5966654" y="4816459"/>
            <a:ext cx="6096000" cy="1815882"/>
          </a:xfrm>
          <a:prstGeom prst="rect">
            <a:avLst/>
          </a:prstGeom>
          <a:noFill/>
        </p:spPr>
        <p:txBody>
          <a:bodyPr wrap="square">
            <a:spAutoFit/>
          </a:bodyPr>
          <a:lstStyle/>
          <a:p>
            <a:r>
              <a:rPr lang="ru-RU" sz="2800" b="0" i="0" dirty="0">
                <a:effectLst/>
              </a:rPr>
              <a:t>Они имеют короткие корни и мелкие листья, которые помогают им сохранять тепло и минимизировать потерю воды.</a:t>
            </a:r>
            <a:endParaRPr lang="ru-RU" sz="2800" dirty="0"/>
          </a:p>
        </p:txBody>
      </p:sp>
    </p:spTree>
    <p:extLst>
      <p:ext uri="{BB962C8B-B14F-4D97-AF65-F5344CB8AC3E}">
        <p14:creationId xmlns:p14="http://schemas.microsoft.com/office/powerpoint/2010/main" val="291282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70AA1-972E-4928-A073-57433305974E}"/>
              </a:ext>
            </a:extLst>
          </p:cNvPr>
          <p:cNvSpPr txBox="1"/>
          <p:nvPr/>
        </p:nvSpPr>
        <p:spPr>
          <a:xfrm>
            <a:off x="1722120" y="680652"/>
            <a:ext cx="9142631" cy="584775"/>
          </a:xfrm>
          <a:prstGeom prst="rect">
            <a:avLst/>
          </a:prstGeom>
          <a:noFill/>
        </p:spPr>
        <p:txBody>
          <a:bodyPr wrap="none" rtlCol="0">
            <a:spAutoFit/>
          </a:bodyPr>
          <a:lstStyle/>
          <a:p>
            <a:r>
              <a:rPr lang="ru-RU" sz="3200" b="1" dirty="0"/>
              <a:t>Животные арктических и антарктических пустынь</a:t>
            </a:r>
          </a:p>
        </p:txBody>
      </p:sp>
      <p:sp>
        <p:nvSpPr>
          <p:cNvPr id="4" name="TextBox 3">
            <a:extLst>
              <a:ext uri="{FF2B5EF4-FFF2-40B4-BE49-F238E27FC236}">
                <a16:creationId xmlns:a16="http://schemas.microsoft.com/office/drawing/2014/main" id="{8EA191D4-629D-4209-A432-93F7ACAC266D}"/>
              </a:ext>
            </a:extLst>
          </p:cNvPr>
          <p:cNvSpPr txBox="1"/>
          <p:nvPr/>
        </p:nvSpPr>
        <p:spPr>
          <a:xfrm>
            <a:off x="384810" y="2033140"/>
            <a:ext cx="11422380" cy="4031873"/>
          </a:xfrm>
          <a:prstGeom prst="rect">
            <a:avLst/>
          </a:prstGeom>
          <a:noFill/>
        </p:spPr>
        <p:txBody>
          <a:bodyPr wrap="square">
            <a:spAutoFit/>
          </a:bodyPr>
          <a:lstStyle/>
          <a:p>
            <a:pPr algn="just"/>
            <a:r>
              <a:rPr lang="ru-RU" sz="3200" b="0" i="0" dirty="0">
                <a:effectLst/>
              </a:rPr>
              <a:t>Животные арктических и антарктических пустынь адаптировались к суровым условиям этих регионов. Многие из них имеют густой мех или толстый слой жира, который помогает им сохранять тепло в условиях низких температур. Некоторые животные, такие как белые медведи и пингвины, обитают только в Арктике или Антарктике, в то время как другие, такие как северные олени и волки, могут жить в обоих регионах.</a:t>
            </a:r>
            <a:endParaRPr lang="ru-RU" sz="3200" dirty="0"/>
          </a:p>
        </p:txBody>
      </p:sp>
    </p:spTree>
    <p:extLst>
      <p:ext uri="{BB962C8B-B14F-4D97-AF65-F5344CB8AC3E}">
        <p14:creationId xmlns:p14="http://schemas.microsoft.com/office/powerpoint/2010/main" val="3233810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BA85BB-1CE7-4506-96D3-44FA42921D7C}"/>
              </a:ext>
            </a:extLst>
          </p:cNvPr>
          <p:cNvSpPr txBox="1"/>
          <p:nvPr/>
        </p:nvSpPr>
        <p:spPr>
          <a:xfrm>
            <a:off x="205740" y="268516"/>
            <a:ext cx="6096000" cy="1815882"/>
          </a:xfrm>
          <a:prstGeom prst="rect">
            <a:avLst/>
          </a:prstGeom>
          <a:noFill/>
        </p:spPr>
        <p:txBody>
          <a:bodyPr wrap="square">
            <a:spAutoFit/>
          </a:bodyPr>
          <a:lstStyle/>
          <a:p>
            <a:pPr algn="just"/>
            <a:r>
              <a:rPr lang="ru-RU" sz="2800" b="0" i="0" dirty="0">
                <a:effectLst/>
              </a:rPr>
              <a:t>В </a:t>
            </a:r>
            <a:r>
              <a:rPr lang="ru-RU" sz="2800" b="1" i="1" dirty="0">
                <a:effectLst/>
              </a:rPr>
              <a:t>арктических</a:t>
            </a:r>
            <a:r>
              <a:rPr lang="ru-RU" sz="2800" b="0" i="0" dirty="0">
                <a:effectLst/>
              </a:rPr>
              <a:t> пустынях обитают белые медведи, полярные волки, песцы, северные олени</a:t>
            </a:r>
            <a:r>
              <a:rPr lang="ru-RU" sz="2800" dirty="0"/>
              <a:t> </a:t>
            </a:r>
            <a:r>
              <a:rPr lang="ru-RU" sz="2800" b="0" i="0" dirty="0">
                <a:effectLst/>
              </a:rPr>
              <a:t>и многие другие животные. </a:t>
            </a:r>
            <a:endParaRPr lang="ru-RU" sz="2800" dirty="0"/>
          </a:p>
        </p:txBody>
      </p:sp>
      <p:pic>
        <p:nvPicPr>
          <p:cNvPr id="5" name="Рисунок 4">
            <a:extLst>
              <a:ext uri="{FF2B5EF4-FFF2-40B4-BE49-F238E27FC236}">
                <a16:creationId xmlns:a16="http://schemas.microsoft.com/office/drawing/2014/main" id="{DCE98D3C-BC77-420B-86DD-246235634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391738"/>
            <a:ext cx="5958840" cy="3972560"/>
          </a:xfrm>
          <a:prstGeom prst="rect">
            <a:avLst/>
          </a:prstGeom>
        </p:spPr>
      </p:pic>
      <p:pic>
        <p:nvPicPr>
          <p:cNvPr id="7" name="Рисунок 6">
            <a:extLst>
              <a:ext uri="{FF2B5EF4-FFF2-40B4-BE49-F238E27FC236}">
                <a16:creationId xmlns:a16="http://schemas.microsoft.com/office/drawing/2014/main" id="{E3FAECA1-2816-4813-A1E1-A00310585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33656"/>
            <a:ext cx="4991100" cy="3327400"/>
          </a:xfrm>
          <a:prstGeom prst="rect">
            <a:avLst/>
          </a:prstGeom>
        </p:spPr>
      </p:pic>
      <p:pic>
        <p:nvPicPr>
          <p:cNvPr id="9" name="Рисунок 8">
            <a:extLst>
              <a:ext uri="{FF2B5EF4-FFF2-40B4-BE49-F238E27FC236}">
                <a16:creationId xmlns:a16="http://schemas.microsoft.com/office/drawing/2014/main" id="{9A7E56FE-F69E-4728-AA5B-795A3E84B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637472"/>
            <a:ext cx="4991100" cy="3086872"/>
          </a:xfrm>
          <a:prstGeom prst="rect">
            <a:avLst/>
          </a:prstGeom>
        </p:spPr>
      </p:pic>
    </p:spTree>
    <p:extLst>
      <p:ext uri="{BB962C8B-B14F-4D97-AF65-F5344CB8AC3E}">
        <p14:creationId xmlns:p14="http://schemas.microsoft.com/office/powerpoint/2010/main" val="342633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F00613-7ADC-40D4-84E9-8A5D809209FA}"/>
              </a:ext>
            </a:extLst>
          </p:cNvPr>
          <p:cNvSpPr txBox="1"/>
          <p:nvPr/>
        </p:nvSpPr>
        <p:spPr>
          <a:xfrm>
            <a:off x="426720" y="182880"/>
            <a:ext cx="11536680" cy="954107"/>
          </a:xfrm>
          <a:prstGeom prst="rect">
            <a:avLst/>
          </a:prstGeom>
          <a:noFill/>
        </p:spPr>
        <p:txBody>
          <a:bodyPr wrap="square" rtlCol="0">
            <a:spAutoFit/>
          </a:bodyPr>
          <a:lstStyle/>
          <a:p>
            <a:pPr algn="just"/>
            <a:r>
              <a:rPr lang="ru-RU" sz="2800" dirty="0"/>
              <a:t>В </a:t>
            </a:r>
            <a:r>
              <a:rPr lang="ru-RU" sz="2800" b="1" i="1" dirty="0"/>
              <a:t>пустынях Антарктики </a:t>
            </a:r>
            <a:r>
              <a:rPr lang="ru-RU" sz="2800" dirty="0"/>
              <a:t>можно встретить </a:t>
            </a:r>
            <a:r>
              <a:rPr lang="ru-RU" sz="2800" b="0" i="0" dirty="0">
                <a:effectLst/>
              </a:rPr>
              <a:t> императорских пингвинов, тюленей, моржей и китов.</a:t>
            </a:r>
            <a:r>
              <a:rPr lang="ru-RU" sz="2800" dirty="0"/>
              <a:t> </a:t>
            </a:r>
          </a:p>
        </p:txBody>
      </p:sp>
      <p:pic>
        <p:nvPicPr>
          <p:cNvPr id="4" name="Рисунок 3">
            <a:extLst>
              <a:ext uri="{FF2B5EF4-FFF2-40B4-BE49-F238E27FC236}">
                <a16:creationId xmlns:a16="http://schemas.microsoft.com/office/drawing/2014/main" id="{46A41E04-0C3E-454C-8F4A-D6F1824E6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1258907"/>
            <a:ext cx="4550451" cy="3034582"/>
          </a:xfrm>
          <a:prstGeom prst="rect">
            <a:avLst/>
          </a:prstGeom>
        </p:spPr>
      </p:pic>
      <p:pic>
        <p:nvPicPr>
          <p:cNvPr id="6" name="Рисунок 5">
            <a:extLst>
              <a:ext uri="{FF2B5EF4-FFF2-40B4-BE49-F238E27FC236}">
                <a16:creationId xmlns:a16="http://schemas.microsoft.com/office/drawing/2014/main" id="{1360164E-E5DC-4A5F-ABC5-142875128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359" y="3687260"/>
            <a:ext cx="4281947" cy="3212542"/>
          </a:xfrm>
          <a:prstGeom prst="rect">
            <a:avLst/>
          </a:prstGeom>
        </p:spPr>
      </p:pic>
      <p:pic>
        <p:nvPicPr>
          <p:cNvPr id="8" name="Рисунок 7">
            <a:extLst>
              <a:ext uri="{FF2B5EF4-FFF2-40B4-BE49-F238E27FC236}">
                <a16:creationId xmlns:a16="http://schemas.microsoft.com/office/drawing/2014/main" id="{A14539DD-6D5E-47CC-90B2-4A6AD3A12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011" y="3604351"/>
            <a:ext cx="4283389" cy="3212542"/>
          </a:xfrm>
          <a:prstGeom prst="rect">
            <a:avLst/>
          </a:prstGeom>
        </p:spPr>
      </p:pic>
      <p:pic>
        <p:nvPicPr>
          <p:cNvPr id="10" name="Рисунок 9">
            <a:extLst>
              <a:ext uri="{FF2B5EF4-FFF2-40B4-BE49-F238E27FC236}">
                <a16:creationId xmlns:a16="http://schemas.microsoft.com/office/drawing/2014/main" id="{91CD30B0-8B86-4B4E-9318-5B104E6769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256" y="811924"/>
            <a:ext cx="4259385" cy="3322320"/>
          </a:xfrm>
          <a:prstGeom prst="rect">
            <a:avLst/>
          </a:prstGeom>
        </p:spPr>
      </p:pic>
    </p:spTree>
    <p:extLst>
      <p:ext uri="{BB962C8B-B14F-4D97-AF65-F5344CB8AC3E}">
        <p14:creationId xmlns:p14="http://schemas.microsoft.com/office/powerpoint/2010/main" val="1672370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6A0BD8-5727-4B34-B8B7-61E9A92CBFFC}"/>
              </a:ext>
            </a:extLst>
          </p:cNvPr>
          <p:cNvSpPr txBox="1"/>
          <p:nvPr/>
        </p:nvSpPr>
        <p:spPr>
          <a:xfrm>
            <a:off x="563880" y="316915"/>
            <a:ext cx="11369040" cy="954107"/>
          </a:xfrm>
          <a:prstGeom prst="rect">
            <a:avLst/>
          </a:prstGeom>
          <a:noFill/>
        </p:spPr>
        <p:txBody>
          <a:bodyPr wrap="square">
            <a:spAutoFit/>
          </a:bodyPr>
          <a:lstStyle/>
          <a:p>
            <a:pPr algn="just"/>
            <a:r>
              <a:rPr lang="ru-RU" sz="2800" b="0" i="0" dirty="0">
                <a:effectLst/>
              </a:rPr>
              <a:t>В арктических и антарктических пустынях выживают только самые выносливые виды птиц. Такие как:</a:t>
            </a:r>
          </a:p>
        </p:txBody>
      </p:sp>
      <p:sp>
        <p:nvSpPr>
          <p:cNvPr id="5" name="TextBox 4">
            <a:extLst>
              <a:ext uri="{FF2B5EF4-FFF2-40B4-BE49-F238E27FC236}">
                <a16:creationId xmlns:a16="http://schemas.microsoft.com/office/drawing/2014/main" id="{F2F1892E-DC8A-4788-A0D9-407B7A256FB1}"/>
              </a:ext>
            </a:extLst>
          </p:cNvPr>
          <p:cNvSpPr txBox="1"/>
          <p:nvPr/>
        </p:nvSpPr>
        <p:spPr>
          <a:xfrm>
            <a:off x="670560" y="1428095"/>
            <a:ext cx="5410200" cy="1569660"/>
          </a:xfrm>
          <a:prstGeom prst="rect">
            <a:avLst/>
          </a:prstGeom>
          <a:noFill/>
        </p:spPr>
        <p:txBody>
          <a:bodyPr wrap="square">
            <a:spAutoFit/>
          </a:bodyPr>
          <a:lstStyle/>
          <a:p>
            <a:pPr marL="285750" indent="-285750" algn="l">
              <a:buFont typeface="Wingdings" panose="05000000000000000000" pitchFamily="2" charset="2"/>
              <a:buChar char="Ø"/>
            </a:pPr>
            <a:r>
              <a:rPr lang="ru-RU" sz="2400" b="1" i="1" dirty="0">
                <a:effectLst/>
              </a:rPr>
              <a:t>Полярная крачка </a:t>
            </a:r>
            <a:r>
              <a:rPr lang="ru-RU" sz="2400" b="0" i="0" dirty="0">
                <a:effectLst/>
              </a:rPr>
              <a:t>- одна из самых известных птиц, обитающих в этих пустынях. Она проводит лето в Арктике, а зиму - в Антарктике.</a:t>
            </a:r>
          </a:p>
        </p:txBody>
      </p:sp>
      <p:pic>
        <p:nvPicPr>
          <p:cNvPr id="7" name="Рисунок 6">
            <a:extLst>
              <a:ext uri="{FF2B5EF4-FFF2-40B4-BE49-F238E27FC236}">
                <a16:creationId xmlns:a16="http://schemas.microsoft.com/office/drawing/2014/main" id="{3EB737A9-3623-4181-AC47-51C8884F3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3253873"/>
            <a:ext cx="4928413" cy="3287212"/>
          </a:xfrm>
          <a:prstGeom prst="rect">
            <a:avLst/>
          </a:prstGeom>
        </p:spPr>
      </p:pic>
      <p:sp>
        <p:nvSpPr>
          <p:cNvPr id="9" name="TextBox 8">
            <a:extLst>
              <a:ext uri="{FF2B5EF4-FFF2-40B4-BE49-F238E27FC236}">
                <a16:creationId xmlns:a16="http://schemas.microsoft.com/office/drawing/2014/main" id="{11190919-263F-473B-9F32-D541130383B1}"/>
              </a:ext>
            </a:extLst>
          </p:cNvPr>
          <p:cNvSpPr txBox="1"/>
          <p:nvPr/>
        </p:nvSpPr>
        <p:spPr>
          <a:xfrm>
            <a:off x="6080760" y="1520658"/>
            <a:ext cx="5852160" cy="1200329"/>
          </a:xfrm>
          <a:prstGeom prst="rect">
            <a:avLst/>
          </a:prstGeom>
          <a:noFill/>
        </p:spPr>
        <p:txBody>
          <a:bodyPr wrap="square">
            <a:spAutoFit/>
          </a:bodyPr>
          <a:lstStyle/>
          <a:p>
            <a:pPr marL="285750" indent="-285750" algn="just">
              <a:buFont typeface="Wingdings" panose="05000000000000000000" pitchFamily="2" charset="2"/>
              <a:buChar char="Ø"/>
            </a:pPr>
            <a:r>
              <a:rPr lang="ru-RU" sz="2400" b="1" i="1" dirty="0">
                <a:effectLst/>
              </a:rPr>
              <a:t>Белый гусь </a:t>
            </a:r>
            <a:r>
              <a:rPr lang="ru-RU" sz="2400" b="0" i="0" dirty="0">
                <a:effectLst/>
              </a:rPr>
              <a:t>(или полярный гусь) - крупная водоплавающая птица, обитающая в Арктике и Антарктике.</a:t>
            </a:r>
          </a:p>
        </p:txBody>
      </p:sp>
      <p:pic>
        <p:nvPicPr>
          <p:cNvPr id="11" name="Рисунок 10">
            <a:extLst>
              <a:ext uri="{FF2B5EF4-FFF2-40B4-BE49-F238E27FC236}">
                <a16:creationId xmlns:a16="http://schemas.microsoft.com/office/drawing/2014/main" id="{5E9DF1A1-B34F-40E1-A440-D908799C9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789" y="3253873"/>
            <a:ext cx="5036101" cy="3287212"/>
          </a:xfrm>
          <a:prstGeom prst="rect">
            <a:avLst/>
          </a:prstGeom>
        </p:spPr>
      </p:pic>
    </p:spTree>
    <p:extLst>
      <p:ext uri="{BB962C8B-B14F-4D97-AF65-F5344CB8AC3E}">
        <p14:creationId xmlns:p14="http://schemas.microsoft.com/office/powerpoint/2010/main" val="1457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CFC3D8-1FF8-495E-A702-E328F6CB8FA9}"/>
              </a:ext>
            </a:extLst>
          </p:cNvPr>
          <p:cNvSpPr txBox="1"/>
          <p:nvPr/>
        </p:nvSpPr>
        <p:spPr>
          <a:xfrm>
            <a:off x="624840" y="636955"/>
            <a:ext cx="5257800" cy="1569660"/>
          </a:xfrm>
          <a:prstGeom prst="rect">
            <a:avLst/>
          </a:prstGeom>
          <a:noFill/>
        </p:spPr>
        <p:txBody>
          <a:bodyPr wrap="square">
            <a:spAutoFit/>
          </a:bodyPr>
          <a:lstStyle/>
          <a:p>
            <a:pPr marL="285750" indent="-285750" algn="just">
              <a:buFont typeface="Wingdings" panose="05000000000000000000" pitchFamily="2" charset="2"/>
              <a:buChar char="Ø"/>
            </a:pPr>
            <a:r>
              <a:rPr lang="ru-RU" sz="2400" b="1" i="1" dirty="0">
                <a:effectLst/>
              </a:rPr>
              <a:t>Пустынный буревестник </a:t>
            </a:r>
            <a:r>
              <a:rPr lang="ru-RU" sz="2400" b="0" i="0" dirty="0">
                <a:effectLst/>
              </a:rPr>
              <a:t>- широко распространенная птица, которая гнездится в антарктической пустыне.</a:t>
            </a:r>
          </a:p>
        </p:txBody>
      </p:sp>
      <p:pic>
        <p:nvPicPr>
          <p:cNvPr id="5" name="Рисунок 4">
            <a:extLst>
              <a:ext uri="{FF2B5EF4-FFF2-40B4-BE49-F238E27FC236}">
                <a16:creationId xmlns:a16="http://schemas.microsoft.com/office/drawing/2014/main" id="{0EB03885-4485-438B-853C-B59A93514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38" y="2572582"/>
            <a:ext cx="5751604" cy="3812917"/>
          </a:xfrm>
          <a:prstGeom prst="rect">
            <a:avLst/>
          </a:prstGeom>
        </p:spPr>
      </p:pic>
      <p:sp>
        <p:nvSpPr>
          <p:cNvPr id="7" name="TextBox 6">
            <a:extLst>
              <a:ext uri="{FF2B5EF4-FFF2-40B4-BE49-F238E27FC236}">
                <a16:creationId xmlns:a16="http://schemas.microsoft.com/office/drawing/2014/main" id="{F060E48E-AF6C-4E4F-BD1B-B95E04B3BFAE}"/>
              </a:ext>
            </a:extLst>
          </p:cNvPr>
          <p:cNvSpPr txBox="1"/>
          <p:nvPr/>
        </p:nvSpPr>
        <p:spPr>
          <a:xfrm>
            <a:off x="6553200" y="821620"/>
            <a:ext cx="5394960" cy="1200329"/>
          </a:xfrm>
          <a:prstGeom prst="rect">
            <a:avLst/>
          </a:prstGeom>
          <a:noFill/>
        </p:spPr>
        <p:txBody>
          <a:bodyPr wrap="square">
            <a:spAutoFit/>
          </a:bodyPr>
          <a:lstStyle/>
          <a:p>
            <a:pPr marL="285750" indent="-285750" algn="just">
              <a:buFont typeface="Wingdings" panose="05000000000000000000" pitchFamily="2" charset="2"/>
              <a:buChar char="Ø"/>
            </a:pPr>
            <a:r>
              <a:rPr lang="ru-RU" sz="2400" b="1" i="1" dirty="0">
                <a:effectLst/>
              </a:rPr>
              <a:t>Белая ржанка </a:t>
            </a:r>
            <a:r>
              <a:rPr lang="ru-RU" sz="2400" b="0" i="0" dirty="0">
                <a:effectLst/>
              </a:rPr>
              <a:t>- крупная птица, которая обитает в Арктике и на севере Атлантического океана.</a:t>
            </a:r>
          </a:p>
        </p:txBody>
      </p:sp>
      <p:pic>
        <p:nvPicPr>
          <p:cNvPr id="9" name="Рисунок 8">
            <a:extLst>
              <a:ext uri="{FF2B5EF4-FFF2-40B4-BE49-F238E27FC236}">
                <a16:creationId xmlns:a16="http://schemas.microsoft.com/office/drawing/2014/main" id="{44D40A34-3004-4ABB-9ACC-ACB743E93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593" y="2642617"/>
            <a:ext cx="5279567" cy="3672846"/>
          </a:xfrm>
          <a:prstGeom prst="rect">
            <a:avLst/>
          </a:prstGeom>
        </p:spPr>
      </p:pic>
    </p:spTree>
    <p:extLst>
      <p:ext uri="{BB962C8B-B14F-4D97-AF65-F5344CB8AC3E}">
        <p14:creationId xmlns:p14="http://schemas.microsoft.com/office/powerpoint/2010/main" val="390310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642CF-A781-4908-BDA7-535439AEB8F7}"/>
              </a:ext>
            </a:extLst>
          </p:cNvPr>
          <p:cNvSpPr txBox="1"/>
          <p:nvPr/>
        </p:nvSpPr>
        <p:spPr>
          <a:xfrm>
            <a:off x="4023360" y="27742"/>
            <a:ext cx="3921266" cy="584775"/>
          </a:xfrm>
          <a:prstGeom prst="rect">
            <a:avLst/>
          </a:prstGeom>
          <a:noFill/>
        </p:spPr>
        <p:txBody>
          <a:bodyPr wrap="none" rtlCol="0">
            <a:spAutoFit/>
          </a:bodyPr>
          <a:lstStyle/>
          <a:p>
            <a:r>
              <a:rPr lang="ru-RU" sz="3200" b="1" dirty="0"/>
              <a:t>Дидактические игры</a:t>
            </a:r>
          </a:p>
        </p:txBody>
      </p:sp>
      <p:sp>
        <p:nvSpPr>
          <p:cNvPr id="4" name="TextBox 3">
            <a:extLst>
              <a:ext uri="{FF2B5EF4-FFF2-40B4-BE49-F238E27FC236}">
                <a16:creationId xmlns:a16="http://schemas.microsoft.com/office/drawing/2014/main" id="{2A8A59A3-3A2E-4ACD-868A-0F6B32B015C9}"/>
              </a:ext>
            </a:extLst>
          </p:cNvPr>
          <p:cNvSpPr txBox="1"/>
          <p:nvPr/>
        </p:nvSpPr>
        <p:spPr>
          <a:xfrm>
            <a:off x="182880" y="612517"/>
            <a:ext cx="11902440" cy="6001643"/>
          </a:xfrm>
          <a:prstGeom prst="rect">
            <a:avLst/>
          </a:prstGeom>
          <a:noFill/>
        </p:spPr>
        <p:txBody>
          <a:bodyPr wrap="square">
            <a:spAutoFit/>
          </a:bodyPr>
          <a:lstStyle/>
          <a:p>
            <a:pPr algn="just">
              <a:buFont typeface="+mj-lt"/>
              <a:buAutoNum type="arabicPeriod"/>
            </a:pPr>
            <a:r>
              <a:rPr lang="ru-RU" sz="2400" b="1" i="0" dirty="0">
                <a:effectLst/>
              </a:rPr>
              <a:t>“Кто живет в пустыне?” </a:t>
            </a:r>
            <a:r>
              <a:rPr lang="ru-RU" sz="2400" b="1" i="1" dirty="0">
                <a:effectLst/>
              </a:rPr>
              <a:t>Цель: </a:t>
            </a:r>
            <a:r>
              <a:rPr lang="ru-RU" sz="2400" b="0" i="0" dirty="0">
                <a:effectLst/>
              </a:rPr>
              <a:t>познакомить детей с различными видами животных, обитающих в пустынях Арктики и Антарктики. </a:t>
            </a:r>
            <a:r>
              <a:rPr lang="ru-RU" sz="2400" b="1" i="1" dirty="0">
                <a:effectLst/>
              </a:rPr>
              <a:t>Материалы:</a:t>
            </a:r>
            <a:r>
              <a:rPr lang="ru-RU" sz="2400" b="0" i="0" dirty="0">
                <a:effectLst/>
              </a:rPr>
              <a:t> карточки с изображениями животных, карта мира. </a:t>
            </a:r>
            <a:r>
              <a:rPr lang="ru-RU" sz="2400" b="1" i="1" dirty="0">
                <a:effectLst/>
              </a:rPr>
              <a:t>Инструкция: </a:t>
            </a:r>
            <a:r>
              <a:rPr lang="ru-RU" sz="2400" b="0" i="0" dirty="0">
                <a:effectLst/>
              </a:rPr>
              <a:t>Разложить карточки с животными на столе. Объяснить детям, что пустыни Арктики и Антарктики - это самые холодные места на Земле, где живут только приспособленные к такому климату животные. Затем показать на карте расположение пустынь и попросить детей найти животных, которые обитают в этих местах.</a:t>
            </a:r>
          </a:p>
          <a:p>
            <a:pPr algn="just">
              <a:buFont typeface="+mj-lt"/>
              <a:buAutoNum type="arabicPeriod"/>
            </a:pPr>
            <a:r>
              <a:rPr lang="ru-RU" sz="2400" b="1" i="0" dirty="0">
                <a:effectLst/>
              </a:rPr>
              <a:t>“Что растет в пустыне?” </a:t>
            </a:r>
            <a:r>
              <a:rPr lang="ru-RU" sz="2400" b="1" i="1" dirty="0">
                <a:effectLst/>
              </a:rPr>
              <a:t>Цель: </a:t>
            </a:r>
            <a:r>
              <a:rPr lang="ru-RU" sz="2400" b="0" i="0" dirty="0">
                <a:effectLst/>
              </a:rPr>
              <a:t>изучить флору пустынь Арктики и Антарктики. </a:t>
            </a:r>
            <a:r>
              <a:rPr lang="ru-RU" sz="2400" b="1" i="1" dirty="0">
                <a:effectLst/>
              </a:rPr>
              <a:t>Материалы: </a:t>
            </a:r>
            <a:r>
              <a:rPr lang="ru-RU" sz="2400" b="0" i="0" dirty="0">
                <a:effectLst/>
              </a:rPr>
              <a:t>картинки с растениями и животными, карта мира. </a:t>
            </a:r>
            <a:r>
              <a:rPr lang="ru-RU" sz="2400" b="1" i="1" dirty="0">
                <a:effectLst/>
              </a:rPr>
              <a:t>Инструкция: </a:t>
            </a:r>
            <a:r>
              <a:rPr lang="ru-RU" sz="2400" b="0" i="0" dirty="0">
                <a:effectLst/>
              </a:rPr>
              <a:t>Покажите детям картинки с различными растениями и попросите их найти те, которые растут в пустынях. Объясните, что в Арктике и Антарктике растут только те растения, которые могут выдерживать экстремально низкие температуры.</a:t>
            </a:r>
          </a:p>
          <a:p>
            <a:pPr algn="just">
              <a:buFont typeface="+mj-lt"/>
              <a:buAutoNum type="arabicPeriod"/>
            </a:pPr>
            <a:r>
              <a:rPr lang="ru-RU" sz="2400" b="1" i="0" dirty="0">
                <a:effectLst/>
              </a:rPr>
              <a:t>“Пустыня на карте” </a:t>
            </a:r>
            <a:r>
              <a:rPr lang="ru-RU" sz="2400" b="1" i="1" dirty="0">
                <a:effectLst/>
              </a:rPr>
              <a:t>Цель: </a:t>
            </a:r>
            <a:r>
              <a:rPr lang="ru-RU" sz="2400" b="0" i="0" dirty="0">
                <a:effectLst/>
              </a:rPr>
              <a:t>научить детей находить пустыни на карте мира. Материалы: карта мира, картинки с изображением пустынь. </a:t>
            </a:r>
            <a:r>
              <a:rPr lang="ru-RU" sz="2400" b="1" i="1" dirty="0">
                <a:effectLst/>
              </a:rPr>
              <a:t>Инструкция:</a:t>
            </a:r>
            <a:r>
              <a:rPr lang="ru-RU" sz="2400" b="0" i="0" dirty="0">
                <a:effectLst/>
              </a:rPr>
              <a:t> покажите детям карту мира и попросите их найти на ней пустыни. Можно использовать картинки с изображением конкретных пустынь для облегчения поиска.</a:t>
            </a:r>
          </a:p>
        </p:txBody>
      </p:sp>
    </p:spTree>
    <p:extLst>
      <p:ext uri="{BB962C8B-B14F-4D97-AF65-F5344CB8AC3E}">
        <p14:creationId xmlns:p14="http://schemas.microsoft.com/office/powerpoint/2010/main" val="2120608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7058DE-176C-4A16-A808-D22D71389108}"/>
              </a:ext>
            </a:extLst>
          </p:cNvPr>
          <p:cNvSpPr txBox="1"/>
          <p:nvPr/>
        </p:nvSpPr>
        <p:spPr>
          <a:xfrm>
            <a:off x="4181148" y="167640"/>
            <a:ext cx="3829703" cy="584775"/>
          </a:xfrm>
          <a:prstGeom prst="rect">
            <a:avLst/>
          </a:prstGeom>
          <a:noFill/>
        </p:spPr>
        <p:txBody>
          <a:bodyPr wrap="none" rtlCol="0">
            <a:spAutoFit/>
          </a:bodyPr>
          <a:lstStyle/>
          <a:p>
            <a:r>
              <a:rPr lang="ru-RU" sz="3200" b="1" dirty="0"/>
              <a:t>Оригами «Пингвин»</a:t>
            </a:r>
          </a:p>
        </p:txBody>
      </p:sp>
      <p:pic>
        <p:nvPicPr>
          <p:cNvPr id="4" name="Рисунок 3">
            <a:extLst>
              <a:ext uri="{FF2B5EF4-FFF2-40B4-BE49-F238E27FC236}">
                <a16:creationId xmlns:a16="http://schemas.microsoft.com/office/drawing/2014/main" id="{643CDAD5-AFE6-4F62-BB31-51120EDA0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19" y="752415"/>
            <a:ext cx="5751135" cy="5751135"/>
          </a:xfrm>
          <a:prstGeom prst="rect">
            <a:avLst/>
          </a:prstGeom>
        </p:spPr>
      </p:pic>
      <p:pic>
        <p:nvPicPr>
          <p:cNvPr id="6" name="Рисунок 5">
            <a:extLst>
              <a:ext uri="{FF2B5EF4-FFF2-40B4-BE49-F238E27FC236}">
                <a16:creationId xmlns:a16="http://schemas.microsoft.com/office/drawing/2014/main" id="{1BA582B2-430E-47B1-8D0F-C19A0EB3D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415" y="1337190"/>
            <a:ext cx="5435156" cy="4348124"/>
          </a:xfrm>
          <a:prstGeom prst="rect">
            <a:avLst/>
          </a:prstGeom>
        </p:spPr>
      </p:pic>
    </p:spTree>
    <p:extLst>
      <p:ext uri="{BB962C8B-B14F-4D97-AF65-F5344CB8AC3E}">
        <p14:creationId xmlns:p14="http://schemas.microsoft.com/office/powerpoint/2010/main" val="189622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BE739-9337-4F6C-84F6-C2D072602A1E}"/>
              </a:ext>
            </a:extLst>
          </p:cNvPr>
          <p:cNvSpPr txBox="1"/>
          <p:nvPr/>
        </p:nvSpPr>
        <p:spPr>
          <a:xfrm>
            <a:off x="3779520" y="472440"/>
            <a:ext cx="6085384" cy="584775"/>
          </a:xfrm>
          <a:prstGeom prst="rect">
            <a:avLst/>
          </a:prstGeom>
          <a:noFill/>
        </p:spPr>
        <p:txBody>
          <a:bodyPr wrap="none" rtlCol="0">
            <a:spAutoFit/>
          </a:bodyPr>
          <a:lstStyle/>
          <a:p>
            <a:r>
              <a:rPr lang="ru-RU" sz="3200" b="1" dirty="0"/>
              <a:t>Что такое Арктика и Антарктика?</a:t>
            </a:r>
          </a:p>
        </p:txBody>
      </p:sp>
      <p:sp>
        <p:nvSpPr>
          <p:cNvPr id="3" name="TextBox 2">
            <a:extLst>
              <a:ext uri="{FF2B5EF4-FFF2-40B4-BE49-F238E27FC236}">
                <a16:creationId xmlns:a16="http://schemas.microsoft.com/office/drawing/2014/main" id="{A1688916-26AB-41F9-A6DE-571D873C442D}"/>
              </a:ext>
            </a:extLst>
          </p:cNvPr>
          <p:cNvSpPr txBox="1"/>
          <p:nvPr/>
        </p:nvSpPr>
        <p:spPr>
          <a:xfrm>
            <a:off x="290535" y="1057215"/>
            <a:ext cx="4124871" cy="2677656"/>
          </a:xfrm>
          <a:prstGeom prst="rect">
            <a:avLst/>
          </a:prstGeom>
          <a:noFill/>
        </p:spPr>
        <p:txBody>
          <a:bodyPr wrap="square" rtlCol="0">
            <a:spAutoFit/>
          </a:bodyPr>
          <a:lstStyle/>
          <a:p>
            <a:r>
              <a:rPr lang="ru-RU" sz="2800" dirty="0"/>
              <a:t>Арктика и Антарктика – это природные зоны, расположенные на противоположных полюсах Земли, северном и южном.</a:t>
            </a:r>
          </a:p>
        </p:txBody>
      </p:sp>
      <p:pic>
        <p:nvPicPr>
          <p:cNvPr id="5" name="Рисунок 4">
            <a:extLst>
              <a:ext uri="{FF2B5EF4-FFF2-40B4-BE49-F238E27FC236}">
                <a16:creationId xmlns:a16="http://schemas.microsoft.com/office/drawing/2014/main" id="{76BF15AB-3F82-423A-A3B0-0998F2BCB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35" y="3791830"/>
            <a:ext cx="4124871" cy="2646105"/>
          </a:xfrm>
          <a:prstGeom prst="rect">
            <a:avLst/>
          </a:prstGeom>
        </p:spPr>
      </p:pic>
      <p:pic>
        <p:nvPicPr>
          <p:cNvPr id="11" name="Рисунок 10">
            <a:extLst>
              <a:ext uri="{FF2B5EF4-FFF2-40B4-BE49-F238E27FC236}">
                <a16:creationId xmlns:a16="http://schemas.microsoft.com/office/drawing/2014/main" id="{98080ADB-21EE-409A-A72C-FD54EFED0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331" y="1135380"/>
            <a:ext cx="7255134" cy="4587240"/>
          </a:xfrm>
          <a:prstGeom prst="rect">
            <a:avLst/>
          </a:prstGeom>
        </p:spPr>
      </p:pic>
      <p:sp>
        <p:nvSpPr>
          <p:cNvPr id="12" name="TextBox 11">
            <a:extLst>
              <a:ext uri="{FF2B5EF4-FFF2-40B4-BE49-F238E27FC236}">
                <a16:creationId xmlns:a16="http://schemas.microsoft.com/office/drawing/2014/main" id="{6176902E-0A9B-4CBC-B64D-F4DF37CA2213}"/>
              </a:ext>
            </a:extLst>
          </p:cNvPr>
          <p:cNvSpPr txBox="1"/>
          <p:nvPr/>
        </p:nvSpPr>
        <p:spPr>
          <a:xfrm>
            <a:off x="4646331" y="5800785"/>
            <a:ext cx="7545669" cy="954107"/>
          </a:xfrm>
          <a:prstGeom prst="rect">
            <a:avLst/>
          </a:prstGeom>
          <a:noFill/>
        </p:spPr>
        <p:txBody>
          <a:bodyPr wrap="square" rtlCol="0">
            <a:spAutoFit/>
          </a:bodyPr>
          <a:lstStyle/>
          <a:p>
            <a:r>
              <a:rPr lang="ru-RU" sz="2800" dirty="0"/>
              <a:t>Антарктика занимает континент Антарктиды, а также включает, прилегающие к нему воды.</a:t>
            </a:r>
          </a:p>
        </p:txBody>
      </p:sp>
    </p:spTree>
    <p:extLst>
      <p:ext uri="{BB962C8B-B14F-4D97-AF65-F5344CB8AC3E}">
        <p14:creationId xmlns:p14="http://schemas.microsoft.com/office/powerpoint/2010/main" val="377408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8EF176-BBF4-463A-8E0B-068DFFD22DBB}"/>
              </a:ext>
            </a:extLst>
          </p:cNvPr>
          <p:cNvSpPr txBox="1"/>
          <p:nvPr/>
        </p:nvSpPr>
        <p:spPr>
          <a:xfrm>
            <a:off x="259080" y="1245215"/>
            <a:ext cx="11673840" cy="4832092"/>
          </a:xfrm>
          <a:prstGeom prst="rect">
            <a:avLst/>
          </a:prstGeom>
          <a:noFill/>
        </p:spPr>
        <p:txBody>
          <a:bodyPr wrap="square">
            <a:spAutoFit/>
          </a:bodyPr>
          <a:lstStyle/>
          <a:p>
            <a:pPr marL="285750" indent="-285750" fontAlgn="base">
              <a:buFont typeface="Wingdings" panose="05000000000000000000" pitchFamily="2" charset="2"/>
              <a:buChar char="Ø"/>
            </a:pPr>
            <a:r>
              <a:rPr lang="ru-RU" sz="2800" dirty="0">
                <a:solidFill>
                  <a:srgbClr val="333333"/>
                </a:solidFill>
                <a:effectLst/>
                <a:ea typeface="Times New Roman" panose="02020603050405020304" pitchFamily="18" charset="0"/>
              </a:rPr>
              <a:t>Из общего у Арктики и Антарктики океан, который их омывает, и суровый холодный климат и вечный лёд, которые в них царит. </a:t>
            </a:r>
          </a:p>
          <a:p>
            <a:pPr marL="285750" indent="-285750" fontAlgn="base">
              <a:buFont typeface="Wingdings" panose="05000000000000000000" pitchFamily="2" charset="2"/>
              <a:buChar char="Ø"/>
            </a:pPr>
            <a:r>
              <a:rPr lang="ru-RU" sz="2800" dirty="0">
                <a:effectLst/>
                <a:ea typeface="Times New Roman" panose="02020603050405020304" pitchFamily="18" charset="0"/>
                <a:cs typeface="Times New Roman" panose="02020603050405020304" pitchFamily="18" charset="0"/>
              </a:rPr>
              <a:t>Климат в Арктике и Антарктике похож, но юг не подойдет для жизни белых медведей, а север - для пингвинов.</a:t>
            </a:r>
            <a:endParaRPr lang="ru-RU" sz="2800" dirty="0">
              <a:effectLst/>
              <a:ea typeface="Calibri" panose="020F0502020204030204" pitchFamily="34" charset="0"/>
              <a:cs typeface="Times New Roman" panose="02020603050405020304" pitchFamily="18" charset="0"/>
            </a:endParaRPr>
          </a:p>
          <a:p>
            <a:pPr marL="285750" indent="-285750" fontAlgn="base">
              <a:buFont typeface="Wingdings" panose="05000000000000000000" pitchFamily="2" charset="2"/>
              <a:buChar char="Ø"/>
            </a:pPr>
            <a:r>
              <a:rPr lang="ru-RU" sz="2800" dirty="0">
                <a:effectLst/>
                <a:ea typeface="Times New Roman" panose="02020603050405020304" pitchFamily="18" charset="0"/>
                <a:cs typeface="Times New Roman" panose="02020603050405020304" pitchFamily="18" charset="0"/>
              </a:rPr>
              <a:t>Арктика вдвое меньше ее «анти-версии», центр ее находится в Северном ледовитом океане.</a:t>
            </a:r>
            <a:endParaRPr lang="ru-RU" sz="2800" dirty="0">
              <a:effectLst/>
              <a:ea typeface="Calibri" panose="020F0502020204030204" pitchFamily="34" charset="0"/>
              <a:cs typeface="Times New Roman" panose="02020603050405020304" pitchFamily="18" charset="0"/>
            </a:endParaRPr>
          </a:p>
          <a:p>
            <a:pPr marL="285750" indent="-285750" fontAlgn="base">
              <a:buFont typeface="Wingdings" panose="05000000000000000000" pitchFamily="2" charset="2"/>
              <a:buChar char="Ø"/>
            </a:pPr>
            <a:r>
              <a:rPr lang="ru-RU" sz="2800" dirty="0">
                <a:solidFill>
                  <a:srgbClr val="000000"/>
                </a:solidFill>
                <a:effectLst/>
                <a:ea typeface="Times New Roman" panose="02020603050405020304" pitchFamily="18" charset="0"/>
              </a:rPr>
              <a:t>Население Арктики составляет 4 миллиона человек, Антарктиды - пару десятков ученых.</a:t>
            </a:r>
            <a:endParaRPr lang="ru-RU" sz="2800" dirty="0">
              <a:effectLst/>
              <a:ea typeface="Times New Roman" panose="02020603050405020304" pitchFamily="18" charset="0"/>
            </a:endParaRPr>
          </a:p>
          <a:p>
            <a:r>
              <a:rPr lang="ru-RU" sz="2800" dirty="0">
                <a:effectLst/>
                <a:ea typeface="Calibri" panose="020F0502020204030204" pitchFamily="34" charset="0"/>
              </a:rPr>
              <a:t>Антарктика является домом для многих научных станций, где ученые со всего мира изучают климат, природу и другие аспекты этой уникальной природной.</a:t>
            </a:r>
            <a:endParaRPr lang="ru-RU" sz="2800" dirty="0">
              <a:effectLst/>
              <a:ea typeface="Times New Roman" panose="02020603050405020304" pitchFamily="18" charset="0"/>
            </a:endParaRPr>
          </a:p>
        </p:txBody>
      </p:sp>
      <p:sp>
        <p:nvSpPr>
          <p:cNvPr id="4" name="TextBox 3">
            <a:extLst>
              <a:ext uri="{FF2B5EF4-FFF2-40B4-BE49-F238E27FC236}">
                <a16:creationId xmlns:a16="http://schemas.microsoft.com/office/drawing/2014/main" id="{5AC8AAAE-2959-4540-BE5F-FB24048F5747}"/>
              </a:ext>
            </a:extLst>
          </p:cNvPr>
          <p:cNvSpPr txBox="1"/>
          <p:nvPr/>
        </p:nvSpPr>
        <p:spPr>
          <a:xfrm>
            <a:off x="3672840" y="168265"/>
            <a:ext cx="3590022" cy="584775"/>
          </a:xfrm>
          <a:prstGeom prst="rect">
            <a:avLst/>
          </a:prstGeom>
          <a:noFill/>
        </p:spPr>
        <p:txBody>
          <a:bodyPr wrap="none" rtlCol="0">
            <a:spAutoFit/>
          </a:bodyPr>
          <a:lstStyle/>
          <a:p>
            <a:r>
              <a:rPr lang="ru-RU" sz="3200" b="1" dirty="0"/>
              <a:t>Интересные факты</a:t>
            </a:r>
          </a:p>
        </p:txBody>
      </p:sp>
    </p:spTree>
    <p:extLst>
      <p:ext uri="{BB962C8B-B14F-4D97-AF65-F5344CB8AC3E}">
        <p14:creationId xmlns:p14="http://schemas.microsoft.com/office/powerpoint/2010/main" val="240935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4B544C-F4C5-455F-B8C4-4C557D44E7E2}"/>
              </a:ext>
            </a:extLst>
          </p:cNvPr>
          <p:cNvSpPr txBox="1"/>
          <p:nvPr/>
        </p:nvSpPr>
        <p:spPr>
          <a:xfrm>
            <a:off x="609600" y="243840"/>
            <a:ext cx="11277600" cy="6986528"/>
          </a:xfrm>
          <a:prstGeom prst="rect">
            <a:avLst/>
          </a:prstGeom>
          <a:noFill/>
        </p:spPr>
        <p:txBody>
          <a:bodyPr wrap="square" rtlCol="0">
            <a:spAutoFit/>
          </a:bodyPr>
          <a:lstStyle/>
          <a:p>
            <a:r>
              <a:rPr lang="ru-RU" sz="3200" dirty="0"/>
              <a:t>В Арктике и Антарктике суровый климат, здесь лежит вечный лёд и по полгода и больше не светит солнце. </a:t>
            </a:r>
          </a:p>
          <a:p>
            <a:r>
              <a:rPr lang="ru-RU" sz="3200" dirty="0"/>
              <a:t>Здесь располагаются такие природные зоны как тундры и арктические пустыни.</a:t>
            </a:r>
          </a:p>
          <a:p>
            <a:endParaRPr lang="ru-RU" sz="3200" dirty="0"/>
          </a:p>
          <a:p>
            <a:r>
              <a:rPr lang="ru-RU" sz="3200" dirty="0">
                <a:solidFill>
                  <a:srgbClr val="111111"/>
                </a:solidFill>
                <a:effectLst/>
                <a:ea typeface="Calibri" panose="020F0502020204030204" pitchFamily="34" charset="0"/>
                <a:cs typeface="Times New Roman" panose="02020603050405020304" pitchFamily="18" charset="0"/>
              </a:rPr>
              <a:t>Тундра – это бескрайние ледяные просторы со снежной северной степью. На большей части территории вообще нет высокой растительности. Глубокий слой вечной мерзлоты не дает возможности укорениться растениям. Особенности этой природной зоны – многолетний не тающий ледяной покров, заболоченные низменности, устойчивые продолжительные морозы и сильнейшие ветра, дующие на протяжении всего года.</a:t>
            </a:r>
            <a:endParaRPr lang="ru-RU" sz="3200" dirty="0">
              <a:effectLst/>
              <a:ea typeface="Calibri" panose="020F0502020204030204" pitchFamily="34" charset="0"/>
              <a:cs typeface="Times New Roman" panose="02020603050405020304" pitchFamily="18" charset="0"/>
            </a:endParaRPr>
          </a:p>
          <a:p>
            <a:endParaRPr lang="ru-RU"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905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8552CC-A20C-456C-BE69-10983C546BF0}"/>
              </a:ext>
            </a:extLst>
          </p:cNvPr>
          <p:cNvSpPr txBox="1"/>
          <p:nvPr/>
        </p:nvSpPr>
        <p:spPr>
          <a:xfrm>
            <a:off x="199287" y="612844"/>
            <a:ext cx="3709318" cy="5632311"/>
          </a:xfrm>
          <a:prstGeom prst="rect">
            <a:avLst/>
          </a:prstGeom>
          <a:noFill/>
        </p:spPr>
        <p:txBody>
          <a:bodyPr wrap="square" rtlCol="0">
            <a:spAutoFit/>
          </a:bodyPr>
          <a:lstStyle/>
          <a:p>
            <a:r>
              <a:rPr lang="ru-RU" sz="2400" dirty="0"/>
              <a:t>Несмотря на суровые условия на просторах тундры можно встретить кустарники, ягоды и цветущие растения. </a:t>
            </a:r>
            <a:r>
              <a:rPr lang="ru-RU" sz="2400" dirty="0">
                <a:solidFill>
                  <a:srgbClr val="222222"/>
                </a:solidFill>
                <a:effectLst/>
                <a:ea typeface="Times New Roman" panose="02020603050405020304" pitchFamily="18" charset="0"/>
              </a:rPr>
              <a:t>В общей сложности арктическая флора представлена примерно 350 видами растительности. При этом деревья в Арктике не растут. Лишь в наиболее южных районах встречаются древовидные кустарники</a:t>
            </a:r>
            <a:endParaRPr lang="ru-RU" sz="2400" dirty="0">
              <a:effectLst/>
              <a:ea typeface="Times New Roman" panose="02020603050405020304" pitchFamily="18" charset="0"/>
            </a:endParaRPr>
          </a:p>
        </p:txBody>
      </p:sp>
      <p:pic>
        <p:nvPicPr>
          <p:cNvPr id="10" name="Рисунок 9">
            <a:extLst>
              <a:ext uri="{FF2B5EF4-FFF2-40B4-BE49-F238E27FC236}">
                <a16:creationId xmlns:a16="http://schemas.microsoft.com/office/drawing/2014/main" id="{3AC9A5CA-670A-450B-9AC0-32699CB69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452" y="3792560"/>
            <a:ext cx="3909060" cy="2606040"/>
          </a:xfrm>
          <a:prstGeom prst="rect">
            <a:avLst/>
          </a:prstGeom>
        </p:spPr>
      </p:pic>
      <p:sp>
        <p:nvSpPr>
          <p:cNvPr id="11" name="TextBox 10">
            <a:extLst>
              <a:ext uri="{FF2B5EF4-FFF2-40B4-BE49-F238E27FC236}">
                <a16:creationId xmlns:a16="http://schemas.microsoft.com/office/drawing/2014/main" id="{E6E2A2CC-503A-476B-90FD-DD6791BC9A37}"/>
              </a:ext>
            </a:extLst>
          </p:cNvPr>
          <p:cNvSpPr txBox="1"/>
          <p:nvPr/>
        </p:nvSpPr>
        <p:spPr>
          <a:xfrm>
            <a:off x="4924679" y="6418010"/>
            <a:ext cx="2116605" cy="369332"/>
          </a:xfrm>
          <a:prstGeom prst="rect">
            <a:avLst/>
          </a:prstGeom>
          <a:noFill/>
        </p:spPr>
        <p:txBody>
          <a:bodyPr wrap="none" rtlCol="0">
            <a:spAutoFit/>
          </a:bodyPr>
          <a:lstStyle/>
          <a:p>
            <a:r>
              <a:rPr lang="ru-RU" b="1" dirty="0"/>
              <a:t>Карликовая берёза</a:t>
            </a:r>
          </a:p>
        </p:txBody>
      </p:sp>
      <p:pic>
        <p:nvPicPr>
          <p:cNvPr id="13" name="Рисунок 12">
            <a:extLst>
              <a:ext uri="{FF2B5EF4-FFF2-40B4-BE49-F238E27FC236}">
                <a16:creationId xmlns:a16="http://schemas.microsoft.com/office/drawing/2014/main" id="{55993BCE-55AE-4853-9E9F-7BCFD5EFB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318" y="118289"/>
            <a:ext cx="3675014" cy="2450009"/>
          </a:xfrm>
          <a:prstGeom prst="rect">
            <a:avLst/>
          </a:prstGeom>
        </p:spPr>
      </p:pic>
      <p:pic>
        <p:nvPicPr>
          <p:cNvPr id="15" name="Рисунок 14">
            <a:extLst>
              <a:ext uri="{FF2B5EF4-FFF2-40B4-BE49-F238E27FC236}">
                <a16:creationId xmlns:a16="http://schemas.microsoft.com/office/drawing/2014/main" id="{966D3434-AB6C-48DC-9913-C6673546C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759" y="1936016"/>
            <a:ext cx="3909060" cy="2606040"/>
          </a:xfrm>
          <a:prstGeom prst="rect">
            <a:avLst/>
          </a:prstGeom>
        </p:spPr>
      </p:pic>
      <p:sp>
        <p:nvSpPr>
          <p:cNvPr id="16" name="TextBox 15">
            <a:extLst>
              <a:ext uri="{FF2B5EF4-FFF2-40B4-BE49-F238E27FC236}">
                <a16:creationId xmlns:a16="http://schemas.microsoft.com/office/drawing/2014/main" id="{D397200A-6A93-4F50-89D0-853082C894B4}"/>
              </a:ext>
            </a:extLst>
          </p:cNvPr>
          <p:cNvSpPr txBox="1"/>
          <p:nvPr/>
        </p:nvSpPr>
        <p:spPr>
          <a:xfrm>
            <a:off x="9606316" y="4542056"/>
            <a:ext cx="1157946" cy="369332"/>
          </a:xfrm>
          <a:prstGeom prst="rect">
            <a:avLst/>
          </a:prstGeom>
          <a:noFill/>
        </p:spPr>
        <p:txBody>
          <a:bodyPr wrap="none" rtlCol="0">
            <a:spAutoFit/>
          </a:bodyPr>
          <a:lstStyle/>
          <a:p>
            <a:r>
              <a:rPr lang="ru-RU" b="1" dirty="0"/>
              <a:t>Морошка</a:t>
            </a:r>
          </a:p>
        </p:txBody>
      </p:sp>
      <p:sp>
        <p:nvSpPr>
          <p:cNvPr id="17" name="TextBox 16">
            <a:extLst>
              <a:ext uri="{FF2B5EF4-FFF2-40B4-BE49-F238E27FC236}">
                <a16:creationId xmlns:a16="http://schemas.microsoft.com/office/drawing/2014/main" id="{42D15CF9-37A7-413D-AB87-E2E96AABE220}"/>
              </a:ext>
            </a:extLst>
          </p:cNvPr>
          <p:cNvSpPr txBox="1"/>
          <p:nvPr/>
        </p:nvSpPr>
        <p:spPr>
          <a:xfrm>
            <a:off x="5484771" y="2626431"/>
            <a:ext cx="954107" cy="369332"/>
          </a:xfrm>
          <a:prstGeom prst="rect">
            <a:avLst/>
          </a:prstGeom>
          <a:noFill/>
        </p:spPr>
        <p:txBody>
          <a:bodyPr wrap="none" rtlCol="0">
            <a:spAutoFit/>
          </a:bodyPr>
          <a:lstStyle/>
          <a:p>
            <a:r>
              <a:rPr lang="ru-RU" b="1" dirty="0"/>
              <a:t>Дриада</a:t>
            </a:r>
          </a:p>
        </p:txBody>
      </p:sp>
    </p:spTree>
    <p:extLst>
      <p:ext uri="{BB962C8B-B14F-4D97-AF65-F5344CB8AC3E}">
        <p14:creationId xmlns:p14="http://schemas.microsoft.com/office/powerpoint/2010/main" val="1814488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4000" b="-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6DE8E9-756C-4EFC-806E-F87F0D0641AA}"/>
              </a:ext>
            </a:extLst>
          </p:cNvPr>
          <p:cNvSpPr txBox="1"/>
          <p:nvPr/>
        </p:nvSpPr>
        <p:spPr>
          <a:xfrm>
            <a:off x="2667000" y="228600"/>
            <a:ext cx="7389139" cy="584775"/>
          </a:xfrm>
          <a:prstGeom prst="rect">
            <a:avLst/>
          </a:prstGeom>
          <a:noFill/>
        </p:spPr>
        <p:txBody>
          <a:bodyPr wrap="none" rtlCol="0">
            <a:spAutoFit/>
          </a:bodyPr>
          <a:lstStyle/>
          <a:p>
            <a:r>
              <a:rPr lang="ru-RU" sz="3200" b="1" dirty="0"/>
              <a:t>Арктические и антарктические пустыни.</a:t>
            </a:r>
          </a:p>
        </p:txBody>
      </p:sp>
      <p:sp>
        <p:nvSpPr>
          <p:cNvPr id="5" name="TextBox 4">
            <a:extLst>
              <a:ext uri="{FF2B5EF4-FFF2-40B4-BE49-F238E27FC236}">
                <a16:creationId xmlns:a16="http://schemas.microsoft.com/office/drawing/2014/main" id="{A2821F87-DC90-42C4-B81A-668CBA718087}"/>
              </a:ext>
            </a:extLst>
          </p:cNvPr>
          <p:cNvSpPr txBox="1"/>
          <p:nvPr/>
        </p:nvSpPr>
        <p:spPr>
          <a:xfrm>
            <a:off x="541020" y="1443841"/>
            <a:ext cx="11109960" cy="3970318"/>
          </a:xfrm>
          <a:prstGeom prst="rect">
            <a:avLst/>
          </a:prstGeom>
          <a:noFill/>
        </p:spPr>
        <p:txBody>
          <a:bodyPr wrap="square">
            <a:spAutoFit/>
          </a:bodyPr>
          <a:lstStyle/>
          <a:p>
            <a:pPr indent="450215" algn="just">
              <a:spcAft>
                <a:spcPts val="800"/>
              </a:spcAft>
            </a:pPr>
            <a:r>
              <a:rPr lang="ru-RU" sz="2800" dirty="0">
                <a:effectLst/>
                <a:ea typeface="Calibri" panose="020F0502020204030204" pitchFamily="34" charset="0"/>
                <a:cs typeface="Times New Roman" panose="02020603050405020304" pitchFamily="18" charset="0"/>
              </a:rPr>
              <a:t> </a:t>
            </a:r>
            <a:r>
              <a:rPr lang="ru-RU" sz="2800" dirty="0">
                <a:solidFill>
                  <a:srgbClr val="111111"/>
                </a:solidFill>
                <a:effectLst/>
                <a:ea typeface="Calibri" panose="020F0502020204030204" pitchFamily="34" charset="0"/>
                <a:cs typeface="Times New Roman" panose="02020603050405020304" pitchFamily="18" charset="0"/>
              </a:rPr>
              <a:t>Арктические и антарктические пустыни – это зоны, предполагающие наличие льда и снега практически круглый год. Наиболее теплый период времени – август. Температура воздуха в этот летний месяц доходит до 0°С. Постоянно наблюдается сильное морозное выветривание. Зоны свободные от ледников скованы вечной мерзлотой. Деревьев и кустарников на этой территории нет. Пригодны арктические пустыни для ведения промысла морских животных, а также разведения птиц, пух которых используют для производства теплой одежды. </a:t>
            </a:r>
            <a:endParaRPr lang="ru-RU"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4178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1013E-0E33-4B20-A3FB-1AC1B965E85A}"/>
              </a:ext>
            </a:extLst>
          </p:cNvPr>
          <p:cNvSpPr txBox="1"/>
          <p:nvPr/>
        </p:nvSpPr>
        <p:spPr>
          <a:xfrm>
            <a:off x="548640" y="157128"/>
            <a:ext cx="11094720" cy="830997"/>
          </a:xfrm>
          <a:prstGeom prst="rect">
            <a:avLst/>
          </a:prstGeom>
          <a:noFill/>
        </p:spPr>
        <p:txBody>
          <a:bodyPr wrap="square">
            <a:spAutoFit/>
          </a:bodyPr>
          <a:lstStyle/>
          <a:p>
            <a:pPr indent="450215" algn="just">
              <a:spcAft>
                <a:spcPts val="800"/>
              </a:spcAft>
            </a:pPr>
            <a:r>
              <a:rPr lang="ru-RU" sz="2400" dirty="0">
                <a:solidFill>
                  <a:srgbClr val="111111"/>
                </a:solidFill>
                <a:effectLst/>
                <a:ea typeface="Calibri" panose="020F0502020204030204" pitchFamily="34" charset="0"/>
                <a:cs typeface="Times New Roman" panose="02020603050405020304" pitchFamily="18" charset="0"/>
              </a:rPr>
              <a:t>Рельеф арктической пустыни состоит из различных физических особенностей: горы, ледники и равнинные участки.</a:t>
            </a:r>
            <a:endParaRPr lang="ru-RU" sz="2400" dirty="0">
              <a:effectLst/>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7730628-EE61-4752-B6CE-A3DD4EA99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164" y="1093989"/>
            <a:ext cx="4678680" cy="3120378"/>
          </a:xfrm>
          <a:prstGeom prst="rect">
            <a:avLst/>
          </a:prstGeom>
        </p:spPr>
      </p:pic>
      <p:sp>
        <p:nvSpPr>
          <p:cNvPr id="7" name="TextBox 6">
            <a:extLst>
              <a:ext uri="{FF2B5EF4-FFF2-40B4-BE49-F238E27FC236}">
                <a16:creationId xmlns:a16="http://schemas.microsoft.com/office/drawing/2014/main" id="{DB30E795-34D7-4E11-85FE-52AB46196CFE}"/>
              </a:ext>
            </a:extLst>
          </p:cNvPr>
          <p:cNvSpPr txBox="1"/>
          <p:nvPr/>
        </p:nvSpPr>
        <p:spPr>
          <a:xfrm>
            <a:off x="6233164" y="4503112"/>
            <a:ext cx="4678680" cy="1569660"/>
          </a:xfrm>
          <a:prstGeom prst="rect">
            <a:avLst/>
          </a:prstGeom>
          <a:noFill/>
        </p:spPr>
        <p:txBody>
          <a:bodyPr wrap="square">
            <a:spAutoFit/>
          </a:bodyPr>
          <a:lstStyle/>
          <a:p>
            <a:pPr marL="285750" indent="-285750" fontAlgn="base">
              <a:buFont typeface="Wingdings" panose="05000000000000000000" pitchFamily="2" charset="2"/>
              <a:buChar char="Ø"/>
            </a:pPr>
            <a:r>
              <a:rPr lang="ru-RU" sz="2400" b="1" i="1" dirty="0">
                <a:solidFill>
                  <a:srgbClr val="222222"/>
                </a:solidFill>
                <a:effectLst/>
                <a:ea typeface="Times New Roman" panose="02020603050405020304" pitchFamily="18" charset="0"/>
              </a:rPr>
              <a:t>Горы: </a:t>
            </a:r>
            <a:r>
              <a:rPr lang="ru-RU" sz="2400" dirty="0">
                <a:solidFill>
                  <a:srgbClr val="222222"/>
                </a:solidFill>
                <a:effectLst/>
                <a:ea typeface="Times New Roman" panose="02020603050405020304" pitchFamily="18" charset="0"/>
              </a:rPr>
              <a:t>арктическая пустыня содержит горные районы, где преобладает холодный и сухой климат.  </a:t>
            </a:r>
            <a:endParaRPr lang="ru-RU" sz="2400" dirty="0">
              <a:effectLst/>
              <a:ea typeface="Times New Roman" panose="02020603050405020304" pitchFamily="18" charset="0"/>
            </a:endParaRPr>
          </a:p>
        </p:txBody>
      </p:sp>
      <p:pic>
        <p:nvPicPr>
          <p:cNvPr id="9" name="Рисунок 8">
            <a:extLst>
              <a:ext uri="{FF2B5EF4-FFF2-40B4-BE49-F238E27FC236}">
                <a16:creationId xmlns:a16="http://schemas.microsoft.com/office/drawing/2014/main" id="{D3A3D76A-7E97-41A5-9622-5E7735185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1093989"/>
            <a:ext cx="4678680" cy="3120378"/>
          </a:xfrm>
          <a:prstGeom prst="rect">
            <a:avLst/>
          </a:prstGeom>
        </p:spPr>
      </p:pic>
      <p:sp>
        <p:nvSpPr>
          <p:cNvPr id="11" name="TextBox 10">
            <a:extLst>
              <a:ext uri="{FF2B5EF4-FFF2-40B4-BE49-F238E27FC236}">
                <a16:creationId xmlns:a16="http://schemas.microsoft.com/office/drawing/2014/main" id="{7C2F9B8A-3B4C-4A5E-B159-359C483775CC}"/>
              </a:ext>
            </a:extLst>
          </p:cNvPr>
          <p:cNvSpPr txBox="1"/>
          <p:nvPr/>
        </p:nvSpPr>
        <p:spPr>
          <a:xfrm>
            <a:off x="777240" y="4392548"/>
            <a:ext cx="4678680" cy="1938992"/>
          </a:xfrm>
          <a:prstGeom prst="rect">
            <a:avLst/>
          </a:prstGeom>
          <a:noFill/>
        </p:spPr>
        <p:txBody>
          <a:bodyPr wrap="square">
            <a:spAutoFit/>
          </a:bodyPr>
          <a:lstStyle/>
          <a:p>
            <a:pPr marL="285750" indent="-285750" fontAlgn="base">
              <a:buFont typeface="Wingdings" panose="05000000000000000000" pitchFamily="2" charset="2"/>
              <a:buChar char="Ø"/>
            </a:pPr>
            <a:r>
              <a:rPr lang="ru-RU" sz="2400" b="1" i="1" dirty="0">
                <a:solidFill>
                  <a:srgbClr val="222222"/>
                </a:solidFill>
                <a:effectLst/>
                <a:ea typeface="Times New Roman" panose="02020603050405020304" pitchFamily="18" charset="0"/>
              </a:rPr>
              <a:t>Ледники</a:t>
            </a:r>
            <a:r>
              <a:rPr lang="ru-RU" sz="2400" dirty="0">
                <a:solidFill>
                  <a:srgbClr val="222222"/>
                </a:solidFill>
                <a:effectLst/>
                <a:ea typeface="Times New Roman" panose="02020603050405020304" pitchFamily="18" charset="0"/>
              </a:rPr>
              <a:t>: из-за чрезвычайно низких температур, арктическая пустыня изобилует многочисленными ледниками разных форм и размеров.</a:t>
            </a:r>
            <a:endParaRPr lang="ru-RU" sz="2400" dirty="0">
              <a:effectLst/>
              <a:ea typeface="Times New Roman" panose="02020603050405020304" pitchFamily="18" charset="0"/>
            </a:endParaRPr>
          </a:p>
        </p:txBody>
      </p:sp>
    </p:spTree>
    <p:extLst>
      <p:ext uri="{BB962C8B-B14F-4D97-AF65-F5344CB8AC3E}">
        <p14:creationId xmlns:p14="http://schemas.microsoft.com/office/powerpoint/2010/main" val="53452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9F9157-6C87-4335-99C9-4B642D141AC2}"/>
              </a:ext>
            </a:extLst>
          </p:cNvPr>
          <p:cNvSpPr txBox="1"/>
          <p:nvPr/>
        </p:nvSpPr>
        <p:spPr>
          <a:xfrm>
            <a:off x="1112520" y="656400"/>
            <a:ext cx="10500360" cy="1200329"/>
          </a:xfrm>
          <a:prstGeom prst="rect">
            <a:avLst/>
          </a:prstGeom>
          <a:noFill/>
        </p:spPr>
        <p:txBody>
          <a:bodyPr wrap="square">
            <a:spAutoFit/>
          </a:bodyPr>
          <a:lstStyle/>
          <a:p>
            <a:pPr marL="285750" indent="-285750" fontAlgn="base">
              <a:buFont typeface="Wingdings" panose="05000000000000000000" pitchFamily="2" charset="2"/>
              <a:buChar char="Ø"/>
            </a:pPr>
            <a:r>
              <a:rPr lang="ru-RU" sz="2400" b="1" i="1" dirty="0">
                <a:solidFill>
                  <a:srgbClr val="222222"/>
                </a:solidFill>
                <a:effectLst/>
                <a:ea typeface="Times New Roman" panose="02020603050405020304" pitchFamily="18" charset="0"/>
              </a:rPr>
              <a:t>Равнинные участки: </a:t>
            </a:r>
            <a:r>
              <a:rPr lang="ru-RU" sz="2400" dirty="0">
                <a:solidFill>
                  <a:srgbClr val="222222"/>
                </a:solidFill>
                <a:effectLst/>
                <a:ea typeface="Times New Roman" panose="02020603050405020304" pitchFamily="18" charset="0"/>
              </a:rPr>
              <a:t>составляют основную часть территории региона и имеют отчетливую узорную текстуру, что является результатом циклов таяния и замерзания воды.</a:t>
            </a:r>
            <a:endParaRPr lang="ru-RU" sz="2400" dirty="0">
              <a:effectLst/>
              <a:ea typeface="Times New Roman" panose="02020603050405020304" pitchFamily="18" charset="0"/>
            </a:endParaRPr>
          </a:p>
        </p:txBody>
      </p:sp>
      <p:pic>
        <p:nvPicPr>
          <p:cNvPr id="5" name="Рисунок 4">
            <a:extLst>
              <a:ext uri="{FF2B5EF4-FFF2-40B4-BE49-F238E27FC236}">
                <a16:creationId xmlns:a16="http://schemas.microsoft.com/office/drawing/2014/main" id="{0418D26F-6EFF-47BB-ACF7-2E306F6E6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463713"/>
            <a:ext cx="5181600" cy="3137722"/>
          </a:xfrm>
          <a:prstGeom prst="rect">
            <a:avLst/>
          </a:prstGeom>
        </p:spPr>
      </p:pic>
      <p:pic>
        <p:nvPicPr>
          <p:cNvPr id="7" name="Рисунок 6">
            <a:extLst>
              <a:ext uri="{FF2B5EF4-FFF2-40B4-BE49-F238E27FC236}">
                <a16:creationId xmlns:a16="http://schemas.microsoft.com/office/drawing/2014/main" id="{BBCECE38-D011-43EB-8453-2A50DB62C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582" y="2368831"/>
            <a:ext cx="6355498" cy="3327486"/>
          </a:xfrm>
          <a:prstGeom prst="rect">
            <a:avLst/>
          </a:prstGeom>
        </p:spPr>
      </p:pic>
    </p:spTree>
    <p:extLst>
      <p:ext uri="{BB962C8B-B14F-4D97-AF65-F5344CB8AC3E}">
        <p14:creationId xmlns:p14="http://schemas.microsoft.com/office/powerpoint/2010/main" val="204972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D5F511-EFAB-4A3C-978D-AD00BCB8AC55}"/>
              </a:ext>
            </a:extLst>
          </p:cNvPr>
          <p:cNvSpPr txBox="1"/>
          <p:nvPr/>
        </p:nvSpPr>
        <p:spPr>
          <a:xfrm>
            <a:off x="1996440" y="213360"/>
            <a:ext cx="8774390" cy="523220"/>
          </a:xfrm>
          <a:prstGeom prst="rect">
            <a:avLst/>
          </a:prstGeom>
          <a:noFill/>
        </p:spPr>
        <p:txBody>
          <a:bodyPr wrap="none" rtlCol="0">
            <a:spAutoFit/>
          </a:bodyPr>
          <a:lstStyle/>
          <a:p>
            <a:r>
              <a:rPr lang="ru-RU" sz="2800" b="1" dirty="0"/>
              <a:t>Растительность арктических и антарктических пустынь</a:t>
            </a:r>
          </a:p>
        </p:txBody>
      </p:sp>
      <p:sp>
        <p:nvSpPr>
          <p:cNvPr id="4" name="TextBox 3">
            <a:extLst>
              <a:ext uri="{FF2B5EF4-FFF2-40B4-BE49-F238E27FC236}">
                <a16:creationId xmlns:a16="http://schemas.microsoft.com/office/drawing/2014/main" id="{6F87AC0E-3490-4B12-A8EF-AA99590D4B9E}"/>
              </a:ext>
            </a:extLst>
          </p:cNvPr>
          <p:cNvSpPr txBox="1"/>
          <p:nvPr/>
        </p:nvSpPr>
        <p:spPr>
          <a:xfrm>
            <a:off x="640080" y="736580"/>
            <a:ext cx="3810000" cy="3108543"/>
          </a:xfrm>
          <a:prstGeom prst="rect">
            <a:avLst/>
          </a:prstGeom>
          <a:noFill/>
        </p:spPr>
        <p:txBody>
          <a:bodyPr wrap="square">
            <a:spAutoFit/>
          </a:bodyPr>
          <a:lstStyle/>
          <a:p>
            <a:r>
              <a:rPr lang="ru-RU" sz="2800" b="0" i="0" dirty="0">
                <a:effectLst/>
              </a:rPr>
              <a:t>Типичными видами растительности для арктических пустынь являются мхи, лишайники и некоторые виды трав и кустарников. </a:t>
            </a:r>
            <a:endParaRPr lang="ru-RU" sz="2800" dirty="0"/>
          </a:p>
        </p:txBody>
      </p:sp>
      <p:pic>
        <p:nvPicPr>
          <p:cNvPr id="8" name="Рисунок 7">
            <a:extLst>
              <a:ext uri="{FF2B5EF4-FFF2-40B4-BE49-F238E27FC236}">
                <a16:creationId xmlns:a16="http://schemas.microsoft.com/office/drawing/2014/main" id="{95AB4493-06B8-47E5-9046-91008E649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10" y="3883233"/>
            <a:ext cx="3939540" cy="2761407"/>
          </a:xfrm>
          <a:prstGeom prst="rect">
            <a:avLst/>
          </a:prstGeom>
        </p:spPr>
      </p:pic>
      <p:pic>
        <p:nvPicPr>
          <p:cNvPr id="10" name="Рисунок 9">
            <a:extLst>
              <a:ext uri="{FF2B5EF4-FFF2-40B4-BE49-F238E27FC236}">
                <a16:creationId xmlns:a16="http://schemas.microsoft.com/office/drawing/2014/main" id="{53E56C52-52E7-45CB-BDF2-537DB502D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555" y="2804160"/>
            <a:ext cx="6151169" cy="3840480"/>
          </a:xfrm>
          <a:prstGeom prst="rect">
            <a:avLst/>
          </a:prstGeom>
        </p:spPr>
      </p:pic>
      <p:sp>
        <p:nvSpPr>
          <p:cNvPr id="12" name="TextBox 11">
            <a:extLst>
              <a:ext uri="{FF2B5EF4-FFF2-40B4-BE49-F238E27FC236}">
                <a16:creationId xmlns:a16="http://schemas.microsoft.com/office/drawing/2014/main" id="{5871E4E0-09CD-47E9-B246-30482E56937B}"/>
              </a:ext>
            </a:extLst>
          </p:cNvPr>
          <p:cNvSpPr txBox="1"/>
          <p:nvPr/>
        </p:nvSpPr>
        <p:spPr>
          <a:xfrm>
            <a:off x="5283555" y="810458"/>
            <a:ext cx="6096000" cy="1815882"/>
          </a:xfrm>
          <a:prstGeom prst="rect">
            <a:avLst/>
          </a:prstGeom>
          <a:noFill/>
        </p:spPr>
        <p:txBody>
          <a:bodyPr wrap="square">
            <a:spAutoFit/>
          </a:bodyPr>
          <a:lstStyle/>
          <a:p>
            <a:r>
              <a:rPr lang="ru-RU" sz="2800" b="0" i="0" dirty="0">
                <a:effectLst/>
              </a:rPr>
              <a:t>Мхи и лишайники обычно образуют плотные ковры на поверхности земли, которые могут быть разноцветными в зависимости от вида.</a:t>
            </a:r>
            <a:endParaRPr lang="ru-RU" sz="2800" dirty="0"/>
          </a:p>
        </p:txBody>
      </p:sp>
    </p:spTree>
    <p:extLst>
      <p:ext uri="{BB962C8B-B14F-4D97-AF65-F5344CB8AC3E}">
        <p14:creationId xmlns:p14="http://schemas.microsoft.com/office/powerpoint/2010/main" val="201032214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1020</Words>
  <Application>Microsoft Office PowerPoint</Application>
  <PresentationFormat>Широкоэкранный</PresentationFormat>
  <Paragraphs>51</Paragraphs>
  <Slides>18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4</cp:revision>
  <dcterms:created xsi:type="dcterms:W3CDTF">2023-12-05T18:12:29Z</dcterms:created>
  <dcterms:modified xsi:type="dcterms:W3CDTF">2023-12-05T20:31:56Z</dcterms:modified>
</cp:coreProperties>
</file>