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71" r:id="rId5"/>
    <p:sldId id="273" r:id="rId6"/>
    <p:sldId id="270" r:id="rId7"/>
    <p:sldId id="272" r:id="rId8"/>
    <p:sldId id="275" r:id="rId9"/>
    <p:sldId id="274" r:id="rId10"/>
    <p:sldId id="268" r:id="rId11"/>
    <p:sldId id="276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996952"/>
            <a:ext cx="8420472" cy="126145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+mn-lt"/>
                <a:cs typeface="Arabic Typesetting" pitchFamily="66" charset="-78"/>
              </a:rPr>
              <a:t>«Ознакомление дошкольников старшего и подготовительного возраста с ягодами (дикоросами) Ленинградской области</a:t>
            </a:r>
            <a:r>
              <a:rPr lang="ru-RU" sz="2200" b="1" i="1" dirty="0" smtClean="0">
                <a:latin typeface="+mn-lt"/>
                <a:cs typeface="Arabic Typesetting" pitchFamily="66" charset="-78"/>
              </a:rPr>
              <a:t>»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atangChe" pitchFamily="49" charset="-127"/>
                <a:ea typeface="BatangChe" pitchFamily="49" charset="-127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BatangChe" pitchFamily="49" charset="-127"/>
                <a:ea typeface="BatangChe" pitchFamily="49" charset="-127"/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atangChe" pitchFamily="49" charset="-127"/>
                <a:ea typeface="BatangChe" pitchFamily="49" charset="-127"/>
              </a:rPr>
              <a:t>БРУСНИКА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013176"/>
            <a:ext cx="7704856" cy="1296144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algn="l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Подготовили: </a:t>
            </a:r>
          </a:p>
          <a:p>
            <a:pPr algn="l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Тамбаум Оксана Владимировна, старший воспитатель ГБДОУ № 16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11" y="260648"/>
            <a:ext cx="5004048" cy="314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Детское </a:t>
            </a:r>
            <a:r>
              <a:rPr lang="ru-RU" sz="2800" dirty="0">
                <a:solidFill>
                  <a:srgbClr val="0070C0"/>
                </a:solidFill>
              </a:rPr>
              <a:t>художественное творчество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i="1" dirty="0">
                <a:solidFill>
                  <a:srgbClr val="0070C0"/>
                </a:solidFill>
              </a:rPr>
              <a:t>РИСУЕМ БРУСНИКУ</a:t>
            </a:r>
          </a:p>
        </p:txBody>
      </p:sp>
      <p:sp>
        <p:nvSpPr>
          <p:cNvPr id="4" name="AutoShape 2" descr="Рисуем веточку с ягодами брусники - шаг 9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Как нарисовать веточку с ягодами брусники</a:t>
            </a:r>
          </a:p>
          <a:p>
            <a:pPr marL="0" indent="0">
              <a:buNone/>
            </a:pPr>
            <a:r>
              <a:rPr lang="ru-RU" b="1" dirty="0" smtClean="0"/>
              <a:t>Нам понадобятся </a:t>
            </a:r>
            <a:r>
              <a:rPr lang="ru-RU" b="1" dirty="0"/>
              <a:t>такие материалы и инструменты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простой </a:t>
            </a:r>
            <a:r>
              <a:rPr lang="ru-RU" dirty="0"/>
              <a:t>карандаш;</a:t>
            </a:r>
          </a:p>
          <a:p>
            <a:pPr marL="0" indent="0">
              <a:buNone/>
            </a:pPr>
            <a:r>
              <a:rPr lang="ru-RU" dirty="0"/>
              <a:t>черный маркер;</a:t>
            </a:r>
          </a:p>
          <a:p>
            <a:pPr marL="0" indent="0">
              <a:buNone/>
            </a:pPr>
            <a:r>
              <a:rPr lang="ru-RU" dirty="0" smtClean="0"/>
              <a:t>ластик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набор цветных карандашей;</a:t>
            </a:r>
          </a:p>
          <a:p>
            <a:pPr marL="0" indent="0">
              <a:buNone/>
            </a:pPr>
            <a:r>
              <a:rPr lang="ru-RU" dirty="0"/>
              <a:t>лист бумаги.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0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Детское художественное </a:t>
            </a:r>
            <a:r>
              <a:rPr lang="ru-RU" sz="2800" dirty="0" smtClean="0">
                <a:solidFill>
                  <a:srgbClr val="0070C0"/>
                </a:solidFill>
              </a:rPr>
              <a:t>творчество</a:t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682752" cy="16127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Шаг </a:t>
            </a:r>
            <a:r>
              <a:rPr lang="ru-RU" sz="2000" dirty="0" smtClean="0">
                <a:solidFill>
                  <a:srgbClr val="FF0000"/>
                </a:solidFill>
              </a:rPr>
              <a:t>1. </a:t>
            </a:r>
            <a:r>
              <a:rPr lang="ru-RU" sz="2000" dirty="0" smtClean="0"/>
              <a:t>Рисуем </a:t>
            </a:r>
            <a:r>
              <a:rPr lang="ru-RU" sz="2000" dirty="0"/>
              <a:t>веточку брусники в виде диагональной линии. Добавляем мелкие боковые штрихи, чтобы от них прорисовать листики и ягодки.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47254" y="160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Exo 2"/>
              </a:rPr>
              <a:t>Шаг </a:t>
            </a:r>
            <a:r>
              <a:rPr lang="ru-RU" dirty="0" smtClean="0">
                <a:solidFill>
                  <a:srgbClr val="FF0000"/>
                </a:solidFill>
                <a:latin typeface="Exo 2"/>
              </a:rPr>
              <a:t>2. </a:t>
            </a:r>
            <a:r>
              <a:rPr lang="ru-RU" dirty="0" smtClean="0">
                <a:latin typeface="Exo 2"/>
              </a:rPr>
              <a:t>Детально </a:t>
            </a:r>
            <a:r>
              <a:rPr lang="ru-RU" dirty="0">
                <a:latin typeface="Exo 2"/>
              </a:rPr>
              <a:t>прорисовываем центральную веточку и добавляем листики.</a:t>
            </a:r>
            <a:endParaRPr lang="ru-RU" b="0" i="0" dirty="0">
              <a:effectLst/>
              <a:latin typeface="Exo 2"/>
            </a:endParaRPr>
          </a:p>
        </p:txBody>
      </p:sp>
      <p:pic>
        <p:nvPicPr>
          <p:cNvPr id="1026" name="Picture 2" descr="C:\Users\user\Desktop\Скрин\Скриншот 11-10-2022 112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095111" cy="33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крин\Скриншот 11-10-2022 1126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4115788" cy="375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Детское художественное творчество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394720" cy="139675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Шаг </a:t>
            </a:r>
            <a:r>
              <a:rPr lang="ru-RU" sz="2000" dirty="0" smtClean="0">
                <a:solidFill>
                  <a:srgbClr val="FF0000"/>
                </a:solidFill>
              </a:rPr>
              <a:t>3. </a:t>
            </a:r>
            <a:r>
              <a:rPr lang="ru-RU" sz="2000" dirty="0" smtClean="0"/>
              <a:t>Теперь </a:t>
            </a:r>
            <a:r>
              <a:rPr lang="ru-RU" sz="2000" dirty="0"/>
              <a:t>можно нарисовать круглые ягодки брусники и их центральную часть.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600201"/>
            <a:ext cx="4549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Exo 2"/>
              </a:rPr>
              <a:t>Шаг </a:t>
            </a:r>
            <a:r>
              <a:rPr lang="ru-RU" dirty="0" smtClean="0">
                <a:solidFill>
                  <a:srgbClr val="FF0000"/>
                </a:solidFill>
                <a:latin typeface="Exo 2"/>
              </a:rPr>
              <a:t>4. </a:t>
            </a:r>
            <a:r>
              <a:rPr lang="ru-RU" dirty="0" smtClean="0">
                <a:latin typeface="Exo 2"/>
              </a:rPr>
              <a:t>Убираем </a:t>
            </a:r>
            <a:r>
              <a:rPr lang="ru-RU" dirty="0">
                <a:latin typeface="Exo 2"/>
              </a:rPr>
              <a:t>линии построения и дополняем рисунок деталями.</a:t>
            </a:r>
            <a:endParaRPr lang="ru-RU" b="0" i="0" dirty="0">
              <a:effectLst/>
              <a:latin typeface="Exo 2"/>
            </a:endParaRPr>
          </a:p>
        </p:txBody>
      </p:sp>
      <p:pic>
        <p:nvPicPr>
          <p:cNvPr id="2050" name="Picture 2" descr="C:\Users\user\Desktop\Скрин\Скриншот 11-10-2022 112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926780" cy="378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крин\Скриншот 11-10-2022 112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4104456" cy="404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4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Детское художественное творчество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538736" cy="13967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Шаг </a:t>
            </a:r>
            <a:r>
              <a:rPr lang="ru-RU" dirty="0" smtClean="0">
                <a:solidFill>
                  <a:srgbClr val="FF0000"/>
                </a:solidFill>
              </a:rPr>
              <a:t>5. </a:t>
            </a:r>
            <a:r>
              <a:rPr lang="ru-RU" dirty="0" smtClean="0"/>
              <a:t>Перед </a:t>
            </a:r>
            <a:r>
              <a:rPr lang="ru-RU" dirty="0"/>
              <a:t>раскрашиванием цветными карандашами следует все линии рисунка проработать черным </a:t>
            </a:r>
            <a:r>
              <a:rPr lang="ru-RU" dirty="0" smtClean="0"/>
              <a:t>маркером.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600201"/>
            <a:ext cx="4581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Exo 2"/>
              </a:rPr>
              <a:t>Шаг </a:t>
            </a:r>
            <a:r>
              <a:rPr lang="ru-RU" sz="2000" dirty="0" smtClean="0">
                <a:solidFill>
                  <a:srgbClr val="FF0000"/>
                </a:solidFill>
                <a:latin typeface="Exo 2"/>
              </a:rPr>
              <a:t>6</a:t>
            </a:r>
            <a:r>
              <a:rPr lang="ru-RU" sz="2000" dirty="0" smtClean="0">
                <a:latin typeface="Exo 2"/>
              </a:rPr>
              <a:t>. Закрашиваем </a:t>
            </a:r>
            <a:r>
              <a:rPr lang="ru-RU" sz="2000" dirty="0">
                <a:latin typeface="Exo 2"/>
              </a:rPr>
              <a:t>все ягодки красным карандашом.</a:t>
            </a:r>
            <a:endParaRPr lang="ru-RU" sz="2000" b="0" i="0" dirty="0">
              <a:effectLst/>
              <a:latin typeface="Exo 2"/>
            </a:endParaRPr>
          </a:p>
        </p:txBody>
      </p:sp>
      <p:pic>
        <p:nvPicPr>
          <p:cNvPr id="3074" name="Picture 2" descr="C:\Users\user\Desktop\Скрин\Скриншот 11-10-2022 113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2770160" cy="36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Скрин\Скриншот 11-10-2022 113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3901566" cy="392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Детское художественное творчество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538736" cy="146875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FF0000"/>
                </a:solidFill>
              </a:rPr>
              <a:t>Шаг </a:t>
            </a:r>
            <a:r>
              <a:rPr lang="ru-RU" sz="2600" dirty="0" smtClean="0">
                <a:solidFill>
                  <a:srgbClr val="FF0000"/>
                </a:solidFill>
              </a:rPr>
              <a:t>7. </a:t>
            </a:r>
            <a:r>
              <a:rPr lang="ru-RU" sz="2600" dirty="0" smtClean="0"/>
              <a:t>Маленькие </a:t>
            </a:r>
            <a:r>
              <a:rPr lang="ru-RU" sz="2600" dirty="0"/>
              <a:t>листики брусники с закругленными краями зарисовываем зеленым карандашом.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60020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Exo 2"/>
              </a:rPr>
              <a:t>Шаг </a:t>
            </a:r>
            <a:r>
              <a:rPr lang="ru-RU" sz="2000" dirty="0" smtClean="0">
                <a:solidFill>
                  <a:srgbClr val="FF0000"/>
                </a:solidFill>
                <a:latin typeface="Exo 2"/>
              </a:rPr>
              <a:t>8. </a:t>
            </a:r>
            <a:r>
              <a:rPr lang="ru-RU" sz="2000" dirty="0" smtClean="0">
                <a:latin typeface="Exo 2"/>
              </a:rPr>
              <a:t>Теперь </a:t>
            </a:r>
            <a:r>
              <a:rPr lang="ru-RU" sz="2000" dirty="0">
                <a:latin typeface="Exo 2"/>
              </a:rPr>
              <a:t>возьмем коричневый карандаш, чтобы закрасить веточку. Также таким цветом прорабатываем тень на листиках и ягодках.</a:t>
            </a:r>
            <a:endParaRPr lang="ru-RU" sz="2000" b="0" i="0" dirty="0">
              <a:effectLst/>
              <a:latin typeface="Exo 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2880320" cy="358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user\Desktop\Скрин\Скриншот 11-10-2022 113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39633"/>
            <a:ext cx="2624952" cy="370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4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2.slideserve.com/3905297/slide26-l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1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3100" i="1" dirty="0" smtClean="0">
                <a:solidFill>
                  <a:srgbClr val="0070C0"/>
                </a:solidFill>
                <a:latin typeface="+mn-lt"/>
              </a:rPr>
              <a:t>Особенности </a:t>
            </a:r>
            <a:r>
              <a:rPr lang="ru-RU" sz="3100" i="1" dirty="0">
                <a:solidFill>
                  <a:srgbClr val="0070C0"/>
                </a:solidFill>
                <a:latin typeface="+mn-lt"/>
              </a:rPr>
              <a:t>внешнего вида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1"/>
            <a:ext cx="4032448" cy="35283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Брусника – это вечнозелёный небольшой кустарник.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Цвет </a:t>
            </a:r>
            <a:r>
              <a:rPr lang="ru-RU" sz="2800" dirty="0"/>
              <a:t>плодов – ярко-красный, форма – шаровидная, ягоды на вкус — сладко-кислые с горьковатым </a:t>
            </a:r>
            <a:r>
              <a:rPr lang="ru-RU" sz="2800" dirty="0" smtClean="0"/>
              <a:t>вкусом.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08721"/>
            <a:ext cx="4230469" cy="56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latin typeface="+mn-lt"/>
              </a:rPr>
              <a:t>Где растет БРУСНИКА</a:t>
            </a:r>
            <a:endParaRPr lang="ru-RU" sz="28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24" y="908720"/>
            <a:ext cx="4222812" cy="55707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Растет </a:t>
            </a:r>
            <a:r>
              <a:rPr lang="ru-RU" sz="2400" dirty="0"/>
              <a:t>брусника в хвойных лесах, на высохших торфяниках.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Ползучее </a:t>
            </a:r>
            <a:r>
              <a:rPr lang="ru-RU" sz="2400" dirty="0"/>
              <a:t>корневище кустарника связывает многочисленные надземные побеги в одно </a:t>
            </a:r>
            <a:r>
              <a:rPr lang="ru-RU" sz="2400" dirty="0" smtClean="0"/>
              <a:t>растение. Средняя </a:t>
            </a:r>
            <a:r>
              <a:rPr lang="ru-RU" sz="2400" dirty="0"/>
              <a:t>продолжительность жизни куста – около 100 лет. </a:t>
            </a: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02" y="910816"/>
            <a:ext cx="4176464" cy="556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41687"/>
            <a:ext cx="4824536" cy="5040560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Во </a:t>
            </a:r>
            <a:r>
              <a:rPr lang="ru-RU" sz="2800" dirty="0"/>
              <a:t>все времена брусника широко использовалась как ценный продукт питания. Бруснику применяют для поднятия общего тонуса организма, нормализации пищеварения, </a:t>
            </a:r>
            <a:r>
              <a:rPr lang="ru-RU" sz="2800" dirty="0" smtClean="0"/>
              <a:t>пробуждение </a:t>
            </a:r>
            <a:r>
              <a:rPr lang="ru-RU" sz="2800" dirty="0"/>
              <a:t>аппетита. </a:t>
            </a:r>
            <a:endParaRPr lang="ru-RU" sz="2800" dirty="0" smtClean="0"/>
          </a:p>
          <a:p>
            <a:pPr marL="0" indent="0" fontAlgn="base">
              <a:buNone/>
            </a:pPr>
            <a:r>
              <a:rPr lang="ru-RU" sz="2800" dirty="0" smtClean="0"/>
              <a:t>Насыщенно-красные ягоды содержат </a:t>
            </a:r>
            <a:r>
              <a:rPr lang="ru-RU" sz="2800" dirty="0"/>
              <a:t>полезные сахара, органические кислоты, гликозиды, дубильные вещества, растворимые пектины.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95175" y="395372"/>
            <a:ext cx="4755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70C0"/>
                </a:solidFill>
              </a:rPr>
              <a:t>Полезные свойства брусники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21" y="917375"/>
            <a:ext cx="2473492" cy="24734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074" y="3501008"/>
            <a:ext cx="4138939" cy="30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i="1" dirty="0" smtClean="0">
                <a:solidFill>
                  <a:srgbClr val="0070C0"/>
                </a:solidFill>
              </a:rPr>
              <a:t>Блюда из брусники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4711030" cy="53345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Ягоды брусники хороши в любом виде: свежем, вареном, моченом, сушеном, засахаренном.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Из </a:t>
            </a:r>
            <a:r>
              <a:rPr lang="ru-RU" dirty="0"/>
              <a:t>нее готовят соусы  и  приправы к мясным и рыбным блюдам, различные напитки: чай, соки, морсы, компоты, </a:t>
            </a:r>
            <a:r>
              <a:rPr lang="ru-RU" dirty="0" smtClean="0"/>
              <a:t>кисели.</a:t>
            </a:r>
          </a:p>
          <a:p>
            <a:pPr marL="0" indent="0">
              <a:buNone/>
            </a:pPr>
            <a:r>
              <a:rPr lang="ru-RU" dirty="0" smtClean="0"/>
              <a:t>Бруснику используют </a:t>
            </a:r>
            <a:r>
              <a:rPr lang="ru-RU" dirty="0"/>
              <a:t>в качестве начинки для пирогов, варят из нее варенье, сиропы, джемы и </a:t>
            </a:r>
            <a:r>
              <a:rPr lang="ru-RU" dirty="0" smtClean="0"/>
              <a:t>повидло.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47" y="274638"/>
            <a:ext cx="3009181" cy="3009181"/>
          </a:xfrm>
          <a:prstGeom prst="rect">
            <a:avLst/>
          </a:prstGeom>
        </p:spPr>
      </p:pic>
      <p:pic>
        <p:nvPicPr>
          <p:cNvPr id="1028" name="Picture 4" descr="https://kartinkin.net/uploads/posts/2021-07/1625336923_9-kartinkin-com-p-pirog-s-brusnikoi-yeda-krasivo-foto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34" y="3429000"/>
            <a:ext cx="3779912" cy="25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4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756084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i="1" dirty="0">
                <a:solidFill>
                  <a:srgbClr val="0070C0"/>
                </a:solidFill>
              </a:rPr>
              <a:t>Литературный </a:t>
            </a:r>
            <a:r>
              <a:rPr lang="ru-RU" sz="2800" i="1" dirty="0" smtClean="0">
                <a:solidFill>
                  <a:srgbClr val="0070C0"/>
                </a:solidFill>
              </a:rPr>
              <a:t>материал</a:t>
            </a:r>
          </a:p>
          <a:p>
            <a:pPr marL="0" indent="0" algn="ctr"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БРУСНИКА</a:t>
            </a:r>
            <a:endParaRPr lang="ru-RU" sz="28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dirty="0"/>
              <a:t>соблазнительно выглядывают из-под снега вечнозеленые листочки брусники. Наклонишься к ним, а оттуда взглянет на тебя притаившаяся темно-рубиновая ягода. Она совсем еще свежая и сочная, как будто не зимовала под снегом, сама так в рот и просится: «Отведай-ка, какая я сладкая да вкусная!» Отведаешь — и за новой потянешься… от листочка к листочку, от кустика к кустику, будешь бродить по лесным проталинам — бруснику-ягодку искать.</a:t>
            </a:r>
          </a:p>
          <a:p>
            <a:pPr marL="0" indent="0" algn="r">
              <a:buNone/>
            </a:pPr>
            <a:r>
              <a:rPr lang="ru-RU" sz="2800" i="1" dirty="0"/>
              <a:t>Е</a:t>
            </a:r>
            <a:r>
              <a:rPr lang="ru-RU" sz="2800" i="1" dirty="0" smtClean="0"/>
              <a:t>. </a:t>
            </a:r>
            <a:r>
              <a:rPr lang="ru-RU" sz="2800" i="1" dirty="0" err="1" smtClean="0"/>
              <a:t>Двинин</a:t>
            </a:r>
            <a:endParaRPr lang="ru-RU" sz="2800" dirty="0"/>
          </a:p>
          <a:p>
            <a:pPr marL="0" indent="0">
              <a:buNone/>
            </a:pP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054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Литературный материал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ЗЕЛЕНЫЕ УШКИ</a:t>
            </a:r>
          </a:p>
          <a:p>
            <a:pPr marL="0" indent="0">
              <a:buNone/>
            </a:pPr>
            <a:r>
              <a:rPr lang="ru-RU" dirty="0"/>
              <a:t>Из кочки на снежной опушке</a:t>
            </a:r>
            <a:br>
              <a:rPr lang="ru-RU" dirty="0"/>
            </a:br>
            <a:r>
              <a:rPr lang="ru-RU" dirty="0"/>
              <a:t>Торчат любопытные ушки.</a:t>
            </a:r>
            <a:br>
              <a:rPr lang="ru-RU" dirty="0"/>
            </a:br>
            <a:r>
              <a:rPr lang="ru-RU" dirty="0"/>
              <a:t>Не мышки и не лисички —</a:t>
            </a:r>
            <a:br>
              <a:rPr lang="ru-RU" dirty="0"/>
            </a:br>
            <a:r>
              <a:rPr lang="ru-RU" dirty="0"/>
              <a:t>Зеленые листья бруснички.</a:t>
            </a:r>
          </a:p>
          <a:p>
            <a:pPr marL="0" indent="0">
              <a:buNone/>
            </a:pPr>
            <a:r>
              <a:rPr lang="ru-RU" dirty="0"/>
              <a:t>Укрыла я снегом кочку,</a:t>
            </a:r>
            <a:br>
              <a:rPr lang="ru-RU" dirty="0"/>
            </a:br>
            <a:r>
              <a:rPr lang="ru-RU" dirty="0"/>
              <a:t>Не видно теперь ни листочка.</a:t>
            </a:r>
            <a:br>
              <a:rPr lang="ru-RU" dirty="0"/>
            </a:br>
            <a:r>
              <a:rPr lang="ru-RU" dirty="0"/>
              <a:t>Брусничка, спи под подушкой,</a:t>
            </a:r>
            <a:br>
              <a:rPr lang="ru-RU" dirty="0"/>
            </a:br>
            <a:r>
              <a:rPr lang="ru-RU" dirty="0"/>
              <a:t>А то отморозишь ушко.</a:t>
            </a:r>
          </a:p>
          <a:p>
            <a:pPr marL="0" indent="0" algn="r">
              <a:buNone/>
            </a:pPr>
            <a:r>
              <a:rPr lang="ru-RU" i="1" dirty="0"/>
              <a:t>В</a:t>
            </a:r>
            <a:r>
              <a:rPr lang="ru-RU" i="1" dirty="0" smtClean="0"/>
              <a:t>. </a:t>
            </a:r>
            <a:r>
              <a:rPr lang="ru-RU" i="1" dirty="0" err="1" smtClean="0"/>
              <a:t>Линькова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0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Загадки про бруснику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лес иди-ка — там ягодка… </a:t>
            </a:r>
            <a:r>
              <a:rPr lang="ru-RU" dirty="0" smtClean="0"/>
              <a:t>Листики </a:t>
            </a:r>
            <a:r>
              <a:rPr lang="ru-RU" dirty="0"/>
              <a:t>— с глянцем, Ягодки — с румянцем, А сами кусточки — Не выше кочки.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Она </a:t>
            </a:r>
            <a:r>
              <a:rPr lang="ru-RU" dirty="0"/>
              <a:t>ведь севера царица, Вкусна, красна, ну, просто класс, Зимой холодной пригодится, Баланс веществ поддержит в нас.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>
            <a:off x="5668414" y="4833447"/>
            <a:ext cx="2084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0070C0"/>
                </a:solidFill>
              </a:rPr>
              <a:t>(</a:t>
            </a:r>
            <a:r>
              <a:rPr lang="ru-RU" sz="3200" b="1" i="1" dirty="0">
                <a:solidFill>
                  <a:srgbClr val="0070C0"/>
                </a:solidFill>
              </a:rPr>
              <a:t>брусника</a:t>
            </a:r>
            <a:r>
              <a:rPr lang="ru-RU" sz="3200" i="1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402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Видео про Бруснику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4" name="VID-20220822-WA0015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90888" y="1192060"/>
            <a:ext cx="2793280" cy="4934103"/>
          </a:xfrm>
        </p:spPr>
      </p:pic>
    </p:spTree>
    <p:extLst>
      <p:ext uri="{BB962C8B-B14F-4D97-AF65-F5344CB8AC3E}">
        <p14:creationId xmlns:p14="http://schemas.microsoft.com/office/powerpoint/2010/main" val="13114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402</Words>
  <Application>Microsoft Office PowerPoint</Application>
  <PresentationFormat>Экран (4:3)</PresentationFormat>
  <Paragraphs>58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Arabic Typesetting</vt:lpstr>
      <vt:lpstr>Arial</vt:lpstr>
      <vt:lpstr>BatangChe</vt:lpstr>
      <vt:lpstr>Calibri</vt:lpstr>
      <vt:lpstr>Exo 2</vt:lpstr>
      <vt:lpstr>Тема Office</vt:lpstr>
      <vt:lpstr>    «Ознакомление дошкольников старшего и подготовительного возраста с ягодами (дикоросами) Ленинградской области»  БРУСНИКА </vt:lpstr>
      <vt:lpstr>  Особенности внешнего вида </vt:lpstr>
      <vt:lpstr>Где растет БРУСНИКА</vt:lpstr>
      <vt:lpstr>Презентация PowerPoint</vt:lpstr>
      <vt:lpstr>Блюда из брусники</vt:lpstr>
      <vt:lpstr>Презентация PowerPoint</vt:lpstr>
      <vt:lpstr>Литературный материал</vt:lpstr>
      <vt:lpstr>Загадки про бруснику</vt:lpstr>
      <vt:lpstr>Видео про Бруснику</vt:lpstr>
      <vt:lpstr>Детское художественное творчество РИСУЕМ БРУСНИКУ</vt:lpstr>
      <vt:lpstr>Детское художественное творчество </vt:lpstr>
      <vt:lpstr>Детское художественное творчество</vt:lpstr>
      <vt:lpstr>Детское художественное творчество</vt:lpstr>
      <vt:lpstr>Детское художественное творчество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Мастер-класс «Водоплавающие птицы Ленинградской области». Лебеди </dc:title>
  <dc:creator>user</dc:creator>
  <cp:lastModifiedBy>RePack by Diakov</cp:lastModifiedBy>
  <cp:revision>79</cp:revision>
  <dcterms:created xsi:type="dcterms:W3CDTF">2021-10-06T12:58:22Z</dcterms:created>
  <dcterms:modified xsi:type="dcterms:W3CDTF">2022-10-11T09:45:39Z</dcterms:modified>
</cp:coreProperties>
</file>