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337" r:id="rId2"/>
    <p:sldId id="295" r:id="rId3"/>
    <p:sldId id="296" r:id="rId4"/>
    <p:sldId id="297" r:id="rId5"/>
    <p:sldId id="298" r:id="rId6"/>
    <p:sldId id="299" r:id="rId7"/>
    <p:sldId id="301" r:id="rId8"/>
    <p:sldId id="300" r:id="rId9"/>
    <p:sldId id="302" r:id="rId10"/>
    <p:sldId id="303" r:id="rId11"/>
    <p:sldId id="304" r:id="rId12"/>
    <p:sldId id="309" r:id="rId13"/>
    <p:sldId id="310" r:id="rId14"/>
    <p:sldId id="311" r:id="rId15"/>
    <p:sldId id="312" r:id="rId16"/>
    <p:sldId id="319" r:id="rId17"/>
    <p:sldId id="305" r:id="rId18"/>
    <p:sldId id="306" r:id="rId19"/>
    <p:sldId id="307" r:id="rId20"/>
    <p:sldId id="308" r:id="rId21"/>
    <p:sldId id="313" r:id="rId22"/>
    <p:sldId id="318" r:id="rId23"/>
    <p:sldId id="316" r:id="rId24"/>
    <p:sldId id="315" r:id="rId25"/>
    <p:sldId id="320" r:id="rId26"/>
    <p:sldId id="331" r:id="rId27"/>
    <p:sldId id="321" r:id="rId28"/>
    <p:sldId id="333" r:id="rId29"/>
    <p:sldId id="322" r:id="rId30"/>
    <p:sldId id="335" r:id="rId31"/>
    <p:sldId id="323" r:id="rId32"/>
    <p:sldId id="336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1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885B0F-09BD-46F2-A0EB-57C036771283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E0674EDA-E77E-447C-B9D6-DE5762BB7DD8}">
      <dgm:prSet phldrT="[Текст]"/>
      <dgm:spPr/>
      <dgm:t>
        <a:bodyPr/>
        <a:lstStyle/>
        <a:p>
          <a:r>
            <a:rPr lang="ru-RU" dirty="0"/>
            <a:t>Личный</a:t>
          </a:r>
        </a:p>
        <a:p>
          <a:r>
            <a:rPr lang="ru-RU" dirty="0"/>
            <a:t> опыт</a:t>
          </a:r>
        </a:p>
        <a:p>
          <a:r>
            <a:rPr lang="ru-RU" dirty="0"/>
            <a:t> (я там был)</a:t>
          </a:r>
        </a:p>
      </dgm:t>
    </dgm:pt>
    <dgm:pt modelId="{C212106D-3173-47A0-B64C-1A437658F8B6}" type="parTrans" cxnId="{4DAFA6AC-05C8-4964-8804-C1562D7522AA}">
      <dgm:prSet/>
      <dgm:spPr/>
      <dgm:t>
        <a:bodyPr/>
        <a:lstStyle/>
        <a:p>
          <a:endParaRPr lang="ru-RU"/>
        </a:p>
      </dgm:t>
    </dgm:pt>
    <dgm:pt modelId="{F9E61ACC-E524-4396-B187-BF793C752F2A}" type="sibTrans" cxnId="{4DAFA6AC-05C8-4964-8804-C1562D7522AA}">
      <dgm:prSet/>
      <dgm:spPr/>
      <dgm:t>
        <a:bodyPr/>
        <a:lstStyle/>
        <a:p>
          <a:endParaRPr lang="ru-RU"/>
        </a:p>
      </dgm:t>
    </dgm:pt>
    <dgm:pt modelId="{92241C21-83FE-4B68-9295-420E45A7BB19}">
      <dgm:prSet/>
      <dgm:spPr/>
      <dgm:t>
        <a:bodyPr/>
        <a:lstStyle/>
        <a:p>
          <a:r>
            <a:rPr lang="ru-RU"/>
            <a:t>Рассказали в семье</a:t>
          </a:r>
          <a:endParaRPr lang="ru-RU" dirty="0"/>
        </a:p>
      </dgm:t>
    </dgm:pt>
    <dgm:pt modelId="{439248B0-F4F1-4AB4-A394-243D455E4C58}" type="parTrans" cxnId="{E693115E-2456-4412-85BC-3F0F8220CEBA}">
      <dgm:prSet/>
      <dgm:spPr/>
      <dgm:t>
        <a:bodyPr/>
        <a:lstStyle/>
        <a:p>
          <a:endParaRPr lang="ru-RU"/>
        </a:p>
      </dgm:t>
    </dgm:pt>
    <dgm:pt modelId="{7F996D93-335B-4870-BDC0-C2AD16B783D2}" type="sibTrans" cxnId="{E693115E-2456-4412-85BC-3F0F8220CEBA}">
      <dgm:prSet/>
      <dgm:spPr/>
      <dgm:t>
        <a:bodyPr/>
        <a:lstStyle/>
        <a:p>
          <a:endParaRPr lang="ru-RU"/>
        </a:p>
      </dgm:t>
    </dgm:pt>
    <dgm:pt modelId="{1F670E70-DAF4-4FED-A120-516A1B0B3F83}">
      <dgm:prSet/>
      <dgm:spPr/>
      <dgm:t>
        <a:bodyPr/>
        <a:lstStyle/>
        <a:p>
          <a:r>
            <a:rPr lang="ru-RU"/>
            <a:t>Детский сад</a:t>
          </a:r>
          <a:endParaRPr lang="ru-RU" dirty="0"/>
        </a:p>
      </dgm:t>
    </dgm:pt>
    <dgm:pt modelId="{0BCD3E51-A863-4D97-96D9-FDBA5FDA9DD4}" type="parTrans" cxnId="{36CA930D-DEE2-45CC-9C6F-5A4FC6FE1E34}">
      <dgm:prSet/>
      <dgm:spPr/>
      <dgm:t>
        <a:bodyPr/>
        <a:lstStyle/>
        <a:p>
          <a:endParaRPr lang="ru-RU"/>
        </a:p>
      </dgm:t>
    </dgm:pt>
    <dgm:pt modelId="{3AF6BA76-72D4-4D5D-B3E6-2BEDF53C19D0}" type="sibTrans" cxnId="{36CA930D-DEE2-45CC-9C6F-5A4FC6FE1E34}">
      <dgm:prSet/>
      <dgm:spPr/>
      <dgm:t>
        <a:bodyPr/>
        <a:lstStyle/>
        <a:p>
          <a:endParaRPr lang="ru-RU"/>
        </a:p>
      </dgm:t>
    </dgm:pt>
    <dgm:pt modelId="{4013034B-E4B7-476B-B252-D89F1A4F30A6}" type="pres">
      <dgm:prSet presAssocID="{85885B0F-09BD-46F2-A0EB-57C036771283}" presName="Name0" presStyleCnt="0">
        <dgm:presLayoutVars>
          <dgm:dir/>
          <dgm:animLvl val="lvl"/>
          <dgm:resizeHandles val="exact"/>
        </dgm:presLayoutVars>
      </dgm:prSet>
      <dgm:spPr/>
    </dgm:pt>
    <dgm:pt modelId="{949A1C0B-FCA2-41A2-A3BB-B503DD72CF35}" type="pres">
      <dgm:prSet presAssocID="{E0674EDA-E77E-447C-B9D6-DE5762BB7DD8}" presName="Name8" presStyleCnt="0"/>
      <dgm:spPr/>
    </dgm:pt>
    <dgm:pt modelId="{A189228C-2D60-42AC-A04D-8406AB6E4D4F}" type="pres">
      <dgm:prSet presAssocID="{E0674EDA-E77E-447C-B9D6-DE5762BB7DD8}" presName="level" presStyleLbl="node1" presStyleIdx="0" presStyleCnt="3" custScaleX="109756" custScaleY="236797">
        <dgm:presLayoutVars>
          <dgm:chMax val="1"/>
          <dgm:bulletEnabled val="1"/>
        </dgm:presLayoutVars>
      </dgm:prSet>
      <dgm:spPr/>
    </dgm:pt>
    <dgm:pt modelId="{EB5CD952-672A-4360-A39F-96732F261180}" type="pres">
      <dgm:prSet presAssocID="{E0674EDA-E77E-447C-B9D6-DE5762BB7D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DB805A1-24FD-4B0D-BBEC-89C6D085C8FB}" type="pres">
      <dgm:prSet presAssocID="{92241C21-83FE-4B68-9295-420E45A7BB19}" presName="Name8" presStyleCnt="0"/>
      <dgm:spPr/>
    </dgm:pt>
    <dgm:pt modelId="{402BFD7C-1568-468F-B0C3-BB4287D1A864}" type="pres">
      <dgm:prSet presAssocID="{92241C21-83FE-4B68-9295-420E45A7BB19}" presName="level" presStyleLbl="node1" presStyleIdx="1" presStyleCnt="3" custScaleX="104575">
        <dgm:presLayoutVars>
          <dgm:chMax val="1"/>
          <dgm:bulletEnabled val="1"/>
        </dgm:presLayoutVars>
      </dgm:prSet>
      <dgm:spPr/>
    </dgm:pt>
    <dgm:pt modelId="{2B22382A-1D6D-47A4-ACA3-829C1B84BDB4}" type="pres">
      <dgm:prSet presAssocID="{92241C21-83FE-4B68-9295-420E45A7BB1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3BE07AE-45DC-4F10-95C4-37D3ACC457E2}" type="pres">
      <dgm:prSet presAssocID="{1F670E70-DAF4-4FED-A120-516A1B0B3F83}" presName="Name8" presStyleCnt="0"/>
      <dgm:spPr/>
    </dgm:pt>
    <dgm:pt modelId="{5F635096-D4CA-4E1F-AFEB-A4A371EFEC1D}" type="pres">
      <dgm:prSet presAssocID="{1F670E70-DAF4-4FED-A120-516A1B0B3F83}" presName="level" presStyleLbl="node1" presStyleIdx="2" presStyleCnt="3">
        <dgm:presLayoutVars>
          <dgm:chMax val="1"/>
          <dgm:bulletEnabled val="1"/>
        </dgm:presLayoutVars>
      </dgm:prSet>
      <dgm:spPr/>
    </dgm:pt>
    <dgm:pt modelId="{1B5C4E40-6191-4E05-AA05-844E256D2181}" type="pres">
      <dgm:prSet presAssocID="{1F670E70-DAF4-4FED-A120-516A1B0B3F8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6CA930D-DEE2-45CC-9C6F-5A4FC6FE1E34}" srcId="{85885B0F-09BD-46F2-A0EB-57C036771283}" destId="{1F670E70-DAF4-4FED-A120-516A1B0B3F83}" srcOrd="2" destOrd="0" parTransId="{0BCD3E51-A863-4D97-96D9-FDBA5FDA9DD4}" sibTransId="{3AF6BA76-72D4-4D5D-B3E6-2BEDF53C19D0}"/>
    <dgm:cxn modelId="{EBE1F625-EE02-4298-BC68-6EF0959B3438}" type="presOf" srcId="{E0674EDA-E77E-447C-B9D6-DE5762BB7DD8}" destId="{EB5CD952-672A-4360-A39F-96732F261180}" srcOrd="1" destOrd="0" presId="urn:microsoft.com/office/officeart/2005/8/layout/pyramid1"/>
    <dgm:cxn modelId="{776FAC2F-FEAE-4ACA-A409-92D6BC204876}" type="presOf" srcId="{92241C21-83FE-4B68-9295-420E45A7BB19}" destId="{402BFD7C-1568-468F-B0C3-BB4287D1A864}" srcOrd="0" destOrd="0" presId="urn:microsoft.com/office/officeart/2005/8/layout/pyramid1"/>
    <dgm:cxn modelId="{E693115E-2456-4412-85BC-3F0F8220CEBA}" srcId="{85885B0F-09BD-46F2-A0EB-57C036771283}" destId="{92241C21-83FE-4B68-9295-420E45A7BB19}" srcOrd="1" destOrd="0" parTransId="{439248B0-F4F1-4AB4-A394-243D455E4C58}" sibTransId="{7F996D93-335B-4870-BDC0-C2AD16B783D2}"/>
    <dgm:cxn modelId="{0E6DD483-B1E1-473A-AC0D-47663B39C1F4}" type="presOf" srcId="{85885B0F-09BD-46F2-A0EB-57C036771283}" destId="{4013034B-E4B7-476B-B252-D89F1A4F30A6}" srcOrd="0" destOrd="0" presId="urn:microsoft.com/office/officeart/2005/8/layout/pyramid1"/>
    <dgm:cxn modelId="{DAA58CA6-80DA-4981-997E-570B8BD930A9}" type="presOf" srcId="{E0674EDA-E77E-447C-B9D6-DE5762BB7DD8}" destId="{A189228C-2D60-42AC-A04D-8406AB6E4D4F}" srcOrd="0" destOrd="0" presId="urn:microsoft.com/office/officeart/2005/8/layout/pyramid1"/>
    <dgm:cxn modelId="{4DAFA6AC-05C8-4964-8804-C1562D7522AA}" srcId="{85885B0F-09BD-46F2-A0EB-57C036771283}" destId="{E0674EDA-E77E-447C-B9D6-DE5762BB7DD8}" srcOrd="0" destOrd="0" parTransId="{C212106D-3173-47A0-B64C-1A437658F8B6}" sibTransId="{F9E61ACC-E524-4396-B187-BF793C752F2A}"/>
    <dgm:cxn modelId="{16B06CC2-911E-4AB9-A778-293CB245AAF1}" type="presOf" srcId="{1F670E70-DAF4-4FED-A120-516A1B0B3F83}" destId="{5F635096-D4CA-4E1F-AFEB-A4A371EFEC1D}" srcOrd="0" destOrd="0" presId="urn:microsoft.com/office/officeart/2005/8/layout/pyramid1"/>
    <dgm:cxn modelId="{C1EBF1ED-B310-42F6-9AA8-91753EEE8473}" type="presOf" srcId="{92241C21-83FE-4B68-9295-420E45A7BB19}" destId="{2B22382A-1D6D-47A4-ACA3-829C1B84BDB4}" srcOrd="1" destOrd="0" presId="urn:microsoft.com/office/officeart/2005/8/layout/pyramid1"/>
    <dgm:cxn modelId="{5A8B94FD-F58B-49F5-88C5-BDA206C92353}" type="presOf" srcId="{1F670E70-DAF4-4FED-A120-516A1B0B3F83}" destId="{1B5C4E40-6191-4E05-AA05-844E256D2181}" srcOrd="1" destOrd="0" presId="urn:microsoft.com/office/officeart/2005/8/layout/pyramid1"/>
    <dgm:cxn modelId="{882D681E-BBED-4375-BE79-BAABE68A6CD4}" type="presParOf" srcId="{4013034B-E4B7-476B-B252-D89F1A4F30A6}" destId="{949A1C0B-FCA2-41A2-A3BB-B503DD72CF35}" srcOrd="0" destOrd="0" presId="urn:microsoft.com/office/officeart/2005/8/layout/pyramid1"/>
    <dgm:cxn modelId="{69820F4D-BB08-4A45-8516-6AA553417EB8}" type="presParOf" srcId="{949A1C0B-FCA2-41A2-A3BB-B503DD72CF35}" destId="{A189228C-2D60-42AC-A04D-8406AB6E4D4F}" srcOrd="0" destOrd="0" presId="urn:microsoft.com/office/officeart/2005/8/layout/pyramid1"/>
    <dgm:cxn modelId="{84AF0B95-442F-4FF9-87E5-96C30A5C64B7}" type="presParOf" srcId="{949A1C0B-FCA2-41A2-A3BB-B503DD72CF35}" destId="{EB5CD952-672A-4360-A39F-96732F261180}" srcOrd="1" destOrd="0" presId="urn:microsoft.com/office/officeart/2005/8/layout/pyramid1"/>
    <dgm:cxn modelId="{EB15CA49-9BA2-4595-B447-98739D7B3087}" type="presParOf" srcId="{4013034B-E4B7-476B-B252-D89F1A4F30A6}" destId="{CDB805A1-24FD-4B0D-BBEC-89C6D085C8FB}" srcOrd="1" destOrd="0" presId="urn:microsoft.com/office/officeart/2005/8/layout/pyramid1"/>
    <dgm:cxn modelId="{E5132ABE-80D8-430D-9ABF-FF01373679C9}" type="presParOf" srcId="{CDB805A1-24FD-4B0D-BBEC-89C6D085C8FB}" destId="{402BFD7C-1568-468F-B0C3-BB4287D1A864}" srcOrd="0" destOrd="0" presId="urn:microsoft.com/office/officeart/2005/8/layout/pyramid1"/>
    <dgm:cxn modelId="{6FA9A7B5-17A1-402A-A488-D7C3B9176DDE}" type="presParOf" srcId="{CDB805A1-24FD-4B0D-BBEC-89C6D085C8FB}" destId="{2B22382A-1D6D-47A4-ACA3-829C1B84BDB4}" srcOrd="1" destOrd="0" presId="urn:microsoft.com/office/officeart/2005/8/layout/pyramid1"/>
    <dgm:cxn modelId="{82866398-677F-4B04-ADB4-D38598E14B06}" type="presParOf" srcId="{4013034B-E4B7-476B-B252-D89F1A4F30A6}" destId="{93BE07AE-45DC-4F10-95C4-37D3ACC457E2}" srcOrd="2" destOrd="0" presId="urn:microsoft.com/office/officeart/2005/8/layout/pyramid1"/>
    <dgm:cxn modelId="{46001FE9-DDE7-4FA2-8DA2-046A1635110F}" type="presParOf" srcId="{93BE07AE-45DC-4F10-95C4-37D3ACC457E2}" destId="{5F635096-D4CA-4E1F-AFEB-A4A371EFEC1D}" srcOrd="0" destOrd="0" presId="urn:microsoft.com/office/officeart/2005/8/layout/pyramid1"/>
    <dgm:cxn modelId="{1A5D2E5A-6DBA-437B-9E20-2A0726D438AA}" type="presParOf" srcId="{93BE07AE-45DC-4F10-95C4-37D3ACC457E2}" destId="{1B5C4E40-6191-4E05-AA05-844E256D218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21B6E9-CD14-4939-AC77-0F716525A2C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D9ABC1F-7CA3-4F8A-B5F7-5555772F3A04}">
      <dgm:prSet phldrT="[Текст]" custT="1"/>
      <dgm:spPr/>
      <dgm:t>
        <a:bodyPr/>
        <a:lstStyle/>
        <a:p>
          <a:r>
            <a:rPr lang="ru-RU" sz="3200" dirty="0"/>
            <a:t>Перевод на язык действий ребенка</a:t>
          </a:r>
        </a:p>
      </dgm:t>
    </dgm:pt>
    <dgm:pt modelId="{C2FEC1E9-7B7C-4823-BAE2-97AC8354428E}" type="parTrans" cxnId="{9A344633-98E4-4393-9FE6-9FB39088D679}">
      <dgm:prSet/>
      <dgm:spPr/>
      <dgm:t>
        <a:bodyPr/>
        <a:lstStyle/>
        <a:p>
          <a:endParaRPr lang="ru-RU"/>
        </a:p>
      </dgm:t>
    </dgm:pt>
    <dgm:pt modelId="{618606F5-54BF-424D-8982-45232340E9BC}" type="sibTrans" cxnId="{9A344633-98E4-4393-9FE6-9FB39088D679}">
      <dgm:prSet/>
      <dgm:spPr/>
      <dgm:t>
        <a:bodyPr/>
        <a:lstStyle/>
        <a:p>
          <a:endParaRPr lang="ru-RU"/>
        </a:p>
      </dgm:t>
    </dgm:pt>
    <dgm:pt modelId="{9A6C5CD0-E913-43A5-8660-541DA678926A}">
      <dgm:prSet phldrT="[Текст]" custT="1"/>
      <dgm:spPr/>
      <dgm:t>
        <a:bodyPr/>
        <a:lstStyle/>
        <a:p>
          <a:r>
            <a:rPr lang="ru-RU" sz="3200" dirty="0"/>
            <a:t>Определение результатов, характерных для каждой возрастной группы</a:t>
          </a:r>
        </a:p>
      </dgm:t>
    </dgm:pt>
    <dgm:pt modelId="{31FCD836-2B55-4C21-BF3E-8A0ADEF3D3CB}" type="parTrans" cxnId="{311F1DD9-C563-4F94-905D-9B781D51A033}">
      <dgm:prSet/>
      <dgm:spPr/>
      <dgm:t>
        <a:bodyPr/>
        <a:lstStyle/>
        <a:p>
          <a:endParaRPr lang="ru-RU"/>
        </a:p>
      </dgm:t>
    </dgm:pt>
    <dgm:pt modelId="{DD401B63-033C-49F2-99C4-89095FDE7E03}" type="sibTrans" cxnId="{311F1DD9-C563-4F94-905D-9B781D51A033}">
      <dgm:prSet/>
      <dgm:spPr/>
      <dgm:t>
        <a:bodyPr/>
        <a:lstStyle/>
        <a:p>
          <a:endParaRPr lang="ru-RU"/>
        </a:p>
      </dgm:t>
    </dgm:pt>
    <dgm:pt modelId="{0F02AE10-BCF8-496C-B234-73784B34A14B}">
      <dgm:prSet custT="1"/>
      <dgm:spPr/>
      <dgm:t>
        <a:bodyPr/>
        <a:lstStyle/>
        <a:p>
          <a:r>
            <a:rPr lang="ru-RU" sz="3200" dirty="0"/>
            <a:t>Анализ цели и задач программы</a:t>
          </a:r>
        </a:p>
      </dgm:t>
    </dgm:pt>
    <dgm:pt modelId="{4EAD044D-6006-4CF4-811A-DF075E9C2F4F}" type="parTrans" cxnId="{48C57BB3-31BC-4AC2-B10B-1539B8089844}">
      <dgm:prSet/>
      <dgm:spPr/>
      <dgm:t>
        <a:bodyPr/>
        <a:lstStyle/>
        <a:p>
          <a:endParaRPr lang="ru-RU"/>
        </a:p>
      </dgm:t>
    </dgm:pt>
    <dgm:pt modelId="{FB2C6D8A-63E3-4CA6-816C-59A278AC39B0}" type="sibTrans" cxnId="{48C57BB3-31BC-4AC2-B10B-1539B8089844}">
      <dgm:prSet/>
      <dgm:spPr/>
      <dgm:t>
        <a:bodyPr/>
        <a:lstStyle/>
        <a:p>
          <a:endParaRPr lang="ru-RU"/>
        </a:p>
      </dgm:t>
    </dgm:pt>
    <dgm:pt modelId="{7BE2BB69-7B32-431D-9C61-DC17CE0BADF9}" type="pres">
      <dgm:prSet presAssocID="{CE21B6E9-CD14-4939-AC77-0F716525A2C3}" presName="linear" presStyleCnt="0">
        <dgm:presLayoutVars>
          <dgm:dir/>
          <dgm:animLvl val="lvl"/>
          <dgm:resizeHandles val="exact"/>
        </dgm:presLayoutVars>
      </dgm:prSet>
      <dgm:spPr/>
    </dgm:pt>
    <dgm:pt modelId="{34848B7B-4640-4B9F-9E0C-4478A8401E90}" type="pres">
      <dgm:prSet presAssocID="{0F02AE10-BCF8-496C-B234-73784B34A14B}" presName="parentLin" presStyleCnt="0"/>
      <dgm:spPr/>
    </dgm:pt>
    <dgm:pt modelId="{6C75BCB9-37D3-435D-ACC0-2E3521C11122}" type="pres">
      <dgm:prSet presAssocID="{0F02AE10-BCF8-496C-B234-73784B34A14B}" presName="parentLeftMargin" presStyleLbl="node1" presStyleIdx="0" presStyleCnt="3"/>
      <dgm:spPr/>
    </dgm:pt>
    <dgm:pt modelId="{B48545E3-274E-412E-8607-EC77DE72C3F8}" type="pres">
      <dgm:prSet presAssocID="{0F02AE10-BCF8-496C-B234-73784B34A14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B94AE2-A859-4958-95C2-16B597F0C79A}" type="pres">
      <dgm:prSet presAssocID="{0F02AE10-BCF8-496C-B234-73784B34A14B}" presName="negativeSpace" presStyleCnt="0"/>
      <dgm:spPr/>
    </dgm:pt>
    <dgm:pt modelId="{1876A68E-9F75-4A22-802D-D0AEFCFE28EA}" type="pres">
      <dgm:prSet presAssocID="{0F02AE10-BCF8-496C-B234-73784B34A14B}" presName="childText" presStyleLbl="conFgAcc1" presStyleIdx="0" presStyleCnt="3">
        <dgm:presLayoutVars>
          <dgm:bulletEnabled val="1"/>
        </dgm:presLayoutVars>
      </dgm:prSet>
      <dgm:spPr/>
    </dgm:pt>
    <dgm:pt modelId="{15E4AFC6-0223-469B-AAF6-7AF58EC19F91}" type="pres">
      <dgm:prSet presAssocID="{FB2C6D8A-63E3-4CA6-816C-59A278AC39B0}" presName="spaceBetweenRectangles" presStyleCnt="0"/>
      <dgm:spPr/>
    </dgm:pt>
    <dgm:pt modelId="{681E7407-85DE-4512-9075-4C8C7EFCFA76}" type="pres">
      <dgm:prSet presAssocID="{9D9ABC1F-7CA3-4F8A-B5F7-5555772F3A04}" presName="parentLin" presStyleCnt="0"/>
      <dgm:spPr/>
    </dgm:pt>
    <dgm:pt modelId="{986A6E32-AB6F-4865-BA57-7796C59F2242}" type="pres">
      <dgm:prSet presAssocID="{9D9ABC1F-7CA3-4F8A-B5F7-5555772F3A04}" presName="parentLeftMargin" presStyleLbl="node1" presStyleIdx="0" presStyleCnt="3"/>
      <dgm:spPr/>
    </dgm:pt>
    <dgm:pt modelId="{BFFE2FE0-CA01-4E42-BB83-C2D518A8E7A3}" type="pres">
      <dgm:prSet presAssocID="{9D9ABC1F-7CA3-4F8A-B5F7-5555772F3A0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3A83634-8D81-4DD7-BE12-BC6CA8BA5B67}" type="pres">
      <dgm:prSet presAssocID="{9D9ABC1F-7CA3-4F8A-B5F7-5555772F3A04}" presName="negativeSpace" presStyleCnt="0"/>
      <dgm:spPr/>
    </dgm:pt>
    <dgm:pt modelId="{D646D1CE-457D-48F7-8ACC-96C94969F21F}" type="pres">
      <dgm:prSet presAssocID="{9D9ABC1F-7CA3-4F8A-B5F7-5555772F3A04}" presName="childText" presStyleLbl="conFgAcc1" presStyleIdx="1" presStyleCnt="3">
        <dgm:presLayoutVars>
          <dgm:bulletEnabled val="1"/>
        </dgm:presLayoutVars>
      </dgm:prSet>
      <dgm:spPr/>
    </dgm:pt>
    <dgm:pt modelId="{1C94E7A4-7C3D-46E4-91B5-DF021E42200F}" type="pres">
      <dgm:prSet presAssocID="{618606F5-54BF-424D-8982-45232340E9BC}" presName="spaceBetweenRectangles" presStyleCnt="0"/>
      <dgm:spPr/>
    </dgm:pt>
    <dgm:pt modelId="{ECC65350-0A88-4EB0-96D1-01045EF5CB2E}" type="pres">
      <dgm:prSet presAssocID="{9A6C5CD0-E913-43A5-8660-541DA678926A}" presName="parentLin" presStyleCnt="0"/>
      <dgm:spPr/>
    </dgm:pt>
    <dgm:pt modelId="{87667B54-4D18-4FE5-BBDE-49354E1EFB9C}" type="pres">
      <dgm:prSet presAssocID="{9A6C5CD0-E913-43A5-8660-541DA678926A}" presName="parentLeftMargin" presStyleLbl="node1" presStyleIdx="1" presStyleCnt="3"/>
      <dgm:spPr/>
    </dgm:pt>
    <dgm:pt modelId="{5A33C0A4-6C1A-4D55-81B9-2C5AFBC3E2B9}" type="pres">
      <dgm:prSet presAssocID="{9A6C5CD0-E913-43A5-8660-541DA678926A}" presName="parentText" presStyleLbl="node1" presStyleIdx="2" presStyleCnt="3" custScaleY="176705">
        <dgm:presLayoutVars>
          <dgm:chMax val="0"/>
          <dgm:bulletEnabled val="1"/>
        </dgm:presLayoutVars>
      </dgm:prSet>
      <dgm:spPr/>
    </dgm:pt>
    <dgm:pt modelId="{4F66F2B9-93EB-4945-88E7-0E322E0D0684}" type="pres">
      <dgm:prSet presAssocID="{9A6C5CD0-E913-43A5-8660-541DA678926A}" presName="negativeSpace" presStyleCnt="0"/>
      <dgm:spPr/>
    </dgm:pt>
    <dgm:pt modelId="{70BBEAD9-6B7C-4741-BB66-AFC088EAD686}" type="pres">
      <dgm:prSet presAssocID="{9A6C5CD0-E913-43A5-8660-541DA678926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D2FA21C-7EBE-4557-92E7-AF80D7886341}" type="presOf" srcId="{0F02AE10-BCF8-496C-B234-73784B34A14B}" destId="{B48545E3-274E-412E-8607-EC77DE72C3F8}" srcOrd="1" destOrd="0" presId="urn:microsoft.com/office/officeart/2005/8/layout/list1"/>
    <dgm:cxn modelId="{9A344633-98E4-4393-9FE6-9FB39088D679}" srcId="{CE21B6E9-CD14-4939-AC77-0F716525A2C3}" destId="{9D9ABC1F-7CA3-4F8A-B5F7-5555772F3A04}" srcOrd="1" destOrd="0" parTransId="{C2FEC1E9-7B7C-4823-BAE2-97AC8354428E}" sibTransId="{618606F5-54BF-424D-8982-45232340E9BC}"/>
    <dgm:cxn modelId="{B72A9D3E-A10D-40D1-87B7-E83C95C333DF}" type="presOf" srcId="{9A6C5CD0-E913-43A5-8660-541DA678926A}" destId="{5A33C0A4-6C1A-4D55-81B9-2C5AFBC3E2B9}" srcOrd="1" destOrd="0" presId="urn:microsoft.com/office/officeart/2005/8/layout/list1"/>
    <dgm:cxn modelId="{1FFE9F73-AE70-464A-99D3-BEBF792B6D2D}" type="presOf" srcId="{9D9ABC1F-7CA3-4F8A-B5F7-5555772F3A04}" destId="{986A6E32-AB6F-4865-BA57-7796C59F2242}" srcOrd="0" destOrd="0" presId="urn:microsoft.com/office/officeart/2005/8/layout/list1"/>
    <dgm:cxn modelId="{48C57BB3-31BC-4AC2-B10B-1539B8089844}" srcId="{CE21B6E9-CD14-4939-AC77-0F716525A2C3}" destId="{0F02AE10-BCF8-496C-B234-73784B34A14B}" srcOrd="0" destOrd="0" parTransId="{4EAD044D-6006-4CF4-811A-DF075E9C2F4F}" sibTransId="{FB2C6D8A-63E3-4CA6-816C-59A278AC39B0}"/>
    <dgm:cxn modelId="{850EB2BA-F8DD-4129-8EBC-53902240F656}" type="presOf" srcId="{9A6C5CD0-E913-43A5-8660-541DA678926A}" destId="{87667B54-4D18-4FE5-BBDE-49354E1EFB9C}" srcOrd="0" destOrd="0" presId="urn:microsoft.com/office/officeart/2005/8/layout/list1"/>
    <dgm:cxn modelId="{9F5A3CD6-B282-464E-A13B-3C6B85E34453}" type="presOf" srcId="{0F02AE10-BCF8-496C-B234-73784B34A14B}" destId="{6C75BCB9-37D3-435D-ACC0-2E3521C11122}" srcOrd="0" destOrd="0" presId="urn:microsoft.com/office/officeart/2005/8/layout/list1"/>
    <dgm:cxn modelId="{311F1DD9-C563-4F94-905D-9B781D51A033}" srcId="{CE21B6E9-CD14-4939-AC77-0F716525A2C3}" destId="{9A6C5CD0-E913-43A5-8660-541DA678926A}" srcOrd="2" destOrd="0" parTransId="{31FCD836-2B55-4C21-BF3E-8A0ADEF3D3CB}" sibTransId="{DD401B63-033C-49F2-99C4-89095FDE7E03}"/>
    <dgm:cxn modelId="{576975DA-8C58-4DE4-AF92-D65F37245808}" type="presOf" srcId="{CE21B6E9-CD14-4939-AC77-0F716525A2C3}" destId="{7BE2BB69-7B32-431D-9C61-DC17CE0BADF9}" srcOrd="0" destOrd="0" presId="urn:microsoft.com/office/officeart/2005/8/layout/list1"/>
    <dgm:cxn modelId="{A33023DC-8C47-4897-BD5B-DA2F60E1FB58}" type="presOf" srcId="{9D9ABC1F-7CA3-4F8A-B5F7-5555772F3A04}" destId="{BFFE2FE0-CA01-4E42-BB83-C2D518A8E7A3}" srcOrd="1" destOrd="0" presId="urn:microsoft.com/office/officeart/2005/8/layout/list1"/>
    <dgm:cxn modelId="{95ADBB3F-3938-4DC9-B60A-6A474B5EAB54}" type="presParOf" srcId="{7BE2BB69-7B32-431D-9C61-DC17CE0BADF9}" destId="{34848B7B-4640-4B9F-9E0C-4478A8401E90}" srcOrd="0" destOrd="0" presId="urn:microsoft.com/office/officeart/2005/8/layout/list1"/>
    <dgm:cxn modelId="{81E5E39F-5F37-4080-9938-3A28E8562497}" type="presParOf" srcId="{34848B7B-4640-4B9F-9E0C-4478A8401E90}" destId="{6C75BCB9-37D3-435D-ACC0-2E3521C11122}" srcOrd="0" destOrd="0" presId="urn:microsoft.com/office/officeart/2005/8/layout/list1"/>
    <dgm:cxn modelId="{33F28669-076D-45C1-99D5-6286A8C2CD48}" type="presParOf" srcId="{34848B7B-4640-4B9F-9E0C-4478A8401E90}" destId="{B48545E3-274E-412E-8607-EC77DE72C3F8}" srcOrd="1" destOrd="0" presId="urn:microsoft.com/office/officeart/2005/8/layout/list1"/>
    <dgm:cxn modelId="{548CF3AC-FEDC-4F4E-B201-EBAF22FA18DD}" type="presParOf" srcId="{7BE2BB69-7B32-431D-9C61-DC17CE0BADF9}" destId="{BAB94AE2-A859-4958-95C2-16B597F0C79A}" srcOrd="1" destOrd="0" presId="urn:microsoft.com/office/officeart/2005/8/layout/list1"/>
    <dgm:cxn modelId="{F92C571F-AE61-4F3A-B161-0306D0FA534A}" type="presParOf" srcId="{7BE2BB69-7B32-431D-9C61-DC17CE0BADF9}" destId="{1876A68E-9F75-4A22-802D-D0AEFCFE28EA}" srcOrd="2" destOrd="0" presId="urn:microsoft.com/office/officeart/2005/8/layout/list1"/>
    <dgm:cxn modelId="{F9452481-AF01-49E0-9E9C-0EC9F6AF5822}" type="presParOf" srcId="{7BE2BB69-7B32-431D-9C61-DC17CE0BADF9}" destId="{15E4AFC6-0223-469B-AAF6-7AF58EC19F91}" srcOrd="3" destOrd="0" presId="urn:microsoft.com/office/officeart/2005/8/layout/list1"/>
    <dgm:cxn modelId="{FB8DC1B2-0B1F-4FB1-ABE7-38E347FBB92F}" type="presParOf" srcId="{7BE2BB69-7B32-431D-9C61-DC17CE0BADF9}" destId="{681E7407-85DE-4512-9075-4C8C7EFCFA76}" srcOrd="4" destOrd="0" presId="urn:microsoft.com/office/officeart/2005/8/layout/list1"/>
    <dgm:cxn modelId="{4B2E66B9-5936-410B-87F1-B5EF13ADDB88}" type="presParOf" srcId="{681E7407-85DE-4512-9075-4C8C7EFCFA76}" destId="{986A6E32-AB6F-4865-BA57-7796C59F2242}" srcOrd="0" destOrd="0" presId="urn:microsoft.com/office/officeart/2005/8/layout/list1"/>
    <dgm:cxn modelId="{D54D1F6E-23F6-446C-B2CA-90D98E0C22A6}" type="presParOf" srcId="{681E7407-85DE-4512-9075-4C8C7EFCFA76}" destId="{BFFE2FE0-CA01-4E42-BB83-C2D518A8E7A3}" srcOrd="1" destOrd="0" presId="urn:microsoft.com/office/officeart/2005/8/layout/list1"/>
    <dgm:cxn modelId="{A6FD1746-06B5-468B-978F-D2CECE80499E}" type="presParOf" srcId="{7BE2BB69-7B32-431D-9C61-DC17CE0BADF9}" destId="{F3A83634-8D81-4DD7-BE12-BC6CA8BA5B67}" srcOrd="5" destOrd="0" presId="urn:microsoft.com/office/officeart/2005/8/layout/list1"/>
    <dgm:cxn modelId="{E2318CE7-2C97-4395-AD0E-98C658BD6FD5}" type="presParOf" srcId="{7BE2BB69-7B32-431D-9C61-DC17CE0BADF9}" destId="{D646D1CE-457D-48F7-8ACC-96C94969F21F}" srcOrd="6" destOrd="0" presId="urn:microsoft.com/office/officeart/2005/8/layout/list1"/>
    <dgm:cxn modelId="{5F809D17-56AE-4094-B778-8F5941E71F11}" type="presParOf" srcId="{7BE2BB69-7B32-431D-9C61-DC17CE0BADF9}" destId="{1C94E7A4-7C3D-46E4-91B5-DF021E42200F}" srcOrd="7" destOrd="0" presId="urn:microsoft.com/office/officeart/2005/8/layout/list1"/>
    <dgm:cxn modelId="{9108741C-3534-4B6E-B12C-39A8FCA4327C}" type="presParOf" srcId="{7BE2BB69-7B32-431D-9C61-DC17CE0BADF9}" destId="{ECC65350-0A88-4EB0-96D1-01045EF5CB2E}" srcOrd="8" destOrd="0" presId="urn:microsoft.com/office/officeart/2005/8/layout/list1"/>
    <dgm:cxn modelId="{6720521C-DE1D-4E63-9D10-2E6954A2D16D}" type="presParOf" srcId="{ECC65350-0A88-4EB0-96D1-01045EF5CB2E}" destId="{87667B54-4D18-4FE5-BBDE-49354E1EFB9C}" srcOrd="0" destOrd="0" presId="urn:microsoft.com/office/officeart/2005/8/layout/list1"/>
    <dgm:cxn modelId="{BA59CB1E-81CA-44C4-8322-77AA0C94ADA9}" type="presParOf" srcId="{ECC65350-0A88-4EB0-96D1-01045EF5CB2E}" destId="{5A33C0A4-6C1A-4D55-81B9-2C5AFBC3E2B9}" srcOrd="1" destOrd="0" presId="urn:microsoft.com/office/officeart/2005/8/layout/list1"/>
    <dgm:cxn modelId="{A133628F-57F6-436A-9350-949A6F28A475}" type="presParOf" srcId="{7BE2BB69-7B32-431D-9C61-DC17CE0BADF9}" destId="{4F66F2B9-93EB-4945-88E7-0E322E0D0684}" srcOrd="9" destOrd="0" presId="urn:microsoft.com/office/officeart/2005/8/layout/list1"/>
    <dgm:cxn modelId="{635115C5-4900-4F09-8368-A88C37AF6184}" type="presParOf" srcId="{7BE2BB69-7B32-431D-9C61-DC17CE0BADF9}" destId="{70BBEAD9-6B7C-4741-BB66-AFC088EAD68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BFA23E-42E9-4ED9-8CA3-3643CD2F97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580A5E9-E044-46D3-AF67-A65C7B8C3C02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использует, использует в знакомых ситуациях…, использует в новых условиях</a:t>
          </a:r>
        </a:p>
      </dgm:t>
    </dgm:pt>
    <dgm:pt modelId="{64D6ABCC-158D-4ADE-9BD2-D3E274E6ADBF}" type="parTrans" cxnId="{8BFF0F2A-0D04-454F-8364-1862357B90B4}">
      <dgm:prSet/>
      <dgm:spPr/>
      <dgm:t>
        <a:bodyPr/>
        <a:lstStyle/>
        <a:p>
          <a:endParaRPr lang="ru-RU"/>
        </a:p>
      </dgm:t>
    </dgm:pt>
    <dgm:pt modelId="{06004B28-8368-4AB3-87EF-C7500F94E613}" type="sibTrans" cxnId="{8BFF0F2A-0D04-454F-8364-1862357B90B4}">
      <dgm:prSet/>
      <dgm:spPr/>
      <dgm:t>
        <a:bodyPr/>
        <a:lstStyle/>
        <a:p>
          <a:endParaRPr lang="ru-RU"/>
        </a:p>
      </dgm:t>
    </dgm:pt>
    <dgm:pt modelId="{E140251E-0395-4A8D-8EFF-9F9D21505584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отвечает, изображает, объясняет, рассказывает, показывает, оценивает, выбирает, спрашивает</a:t>
          </a:r>
        </a:p>
      </dgm:t>
    </dgm:pt>
    <dgm:pt modelId="{A75C26FD-29D5-4B0F-96F4-DEBBDE72B1B2}" type="parTrans" cxnId="{E07F2F7A-D5F2-4A0A-88E0-3213149074AA}">
      <dgm:prSet/>
      <dgm:spPr/>
      <dgm:t>
        <a:bodyPr/>
        <a:lstStyle/>
        <a:p>
          <a:endParaRPr lang="ru-RU"/>
        </a:p>
      </dgm:t>
    </dgm:pt>
    <dgm:pt modelId="{1BE43E7B-71E2-4AEC-B5BE-FFDBF5BAC78F}" type="sibTrans" cxnId="{E07F2F7A-D5F2-4A0A-88E0-3213149074AA}">
      <dgm:prSet/>
      <dgm:spPr/>
      <dgm:t>
        <a:bodyPr/>
        <a:lstStyle/>
        <a:p>
          <a:endParaRPr lang="ru-RU"/>
        </a:p>
      </dgm:t>
    </dgm:pt>
    <dgm:pt modelId="{48B1A5B9-4118-4294-9858-C01F011913E2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воспроизводит в игре, воспроизводит в речевой форме, проявляет внимание</a:t>
          </a:r>
        </a:p>
      </dgm:t>
    </dgm:pt>
    <dgm:pt modelId="{3C8FC306-24ED-4942-91DE-EAB245036FDE}" type="parTrans" cxnId="{5A155460-1E9C-4187-973D-E5975C95E7BC}">
      <dgm:prSet/>
      <dgm:spPr/>
      <dgm:t>
        <a:bodyPr/>
        <a:lstStyle/>
        <a:p>
          <a:endParaRPr lang="ru-RU"/>
        </a:p>
      </dgm:t>
    </dgm:pt>
    <dgm:pt modelId="{7B22A507-2C6A-4EB5-BB7F-EBE725B4A127}" type="sibTrans" cxnId="{5A155460-1E9C-4187-973D-E5975C95E7BC}">
      <dgm:prSet/>
      <dgm:spPr/>
      <dgm:t>
        <a:bodyPr/>
        <a:lstStyle/>
        <a:p>
          <a:endParaRPr lang="ru-RU"/>
        </a:p>
      </dgm:t>
    </dgm:pt>
    <dgm:pt modelId="{6F5CADE7-03BC-4220-9C0C-668A635049D3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сравнивает, обобщает, классифицирует, упорядочивает</a:t>
          </a:r>
        </a:p>
      </dgm:t>
    </dgm:pt>
    <dgm:pt modelId="{DF2D6FD0-91F8-44E9-91AB-66F39757113D}" type="parTrans" cxnId="{C4DBD803-161D-41E0-A0DB-77AE99EBB70A}">
      <dgm:prSet/>
      <dgm:spPr/>
      <dgm:t>
        <a:bodyPr/>
        <a:lstStyle/>
        <a:p>
          <a:endParaRPr lang="ru-RU"/>
        </a:p>
      </dgm:t>
    </dgm:pt>
    <dgm:pt modelId="{81A74116-57F2-4DF1-8224-B691E4BCE0D9}" type="sibTrans" cxnId="{C4DBD803-161D-41E0-A0DB-77AE99EBB70A}">
      <dgm:prSet/>
      <dgm:spPr/>
      <dgm:t>
        <a:bodyPr/>
        <a:lstStyle/>
        <a:p>
          <a:endParaRPr lang="ru-RU"/>
        </a:p>
      </dgm:t>
    </dgm:pt>
    <dgm:pt modelId="{EEE895BB-772B-4780-846E-2E1B3B13F4D4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демонстрирует в деятельности, демонстрирует в общении </a:t>
          </a:r>
        </a:p>
      </dgm:t>
    </dgm:pt>
    <dgm:pt modelId="{0B43D690-4ADE-434A-88A0-8E0CB84F3C39}" type="parTrans" cxnId="{6A6C2E48-A32B-444E-84D9-DE0185F94480}">
      <dgm:prSet/>
      <dgm:spPr/>
      <dgm:t>
        <a:bodyPr/>
        <a:lstStyle/>
        <a:p>
          <a:endParaRPr lang="ru-RU"/>
        </a:p>
      </dgm:t>
    </dgm:pt>
    <dgm:pt modelId="{A0EADDB8-732A-4168-8EB3-94EB0B1440C5}" type="sibTrans" cxnId="{6A6C2E48-A32B-444E-84D9-DE0185F94480}">
      <dgm:prSet/>
      <dgm:spPr/>
      <dgm:t>
        <a:bodyPr/>
        <a:lstStyle/>
        <a:p>
          <a:endParaRPr lang="ru-RU"/>
        </a:p>
      </dgm:t>
    </dgm:pt>
    <dgm:pt modelId="{0A59C90A-7E10-41A0-8150-3171C42C791A}" type="pres">
      <dgm:prSet presAssocID="{15BFA23E-42E9-4ED9-8CA3-3643CD2F97D6}" presName="Name0" presStyleCnt="0">
        <dgm:presLayoutVars>
          <dgm:chMax val="7"/>
          <dgm:chPref val="7"/>
          <dgm:dir/>
        </dgm:presLayoutVars>
      </dgm:prSet>
      <dgm:spPr/>
    </dgm:pt>
    <dgm:pt modelId="{4258A7AD-E2F7-4F5D-A95A-97052F0059EF}" type="pres">
      <dgm:prSet presAssocID="{15BFA23E-42E9-4ED9-8CA3-3643CD2F97D6}" presName="Name1" presStyleCnt="0"/>
      <dgm:spPr/>
    </dgm:pt>
    <dgm:pt modelId="{B25155EE-1AAA-4F30-86C8-5B8BF2140B2F}" type="pres">
      <dgm:prSet presAssocID="{15BFA23E-42E9-4ED9-8CA3-3643CD2F97D6}" presName="cycle" presStyleCnt="0"/>
      <dgm:spPr/>
    </dgm:pt>
    <dgm:pt modelId="{2CFA1F65-B9B6-41CA-B610-C1C8906ABD8B}" type="pres">
      <dgm:prSet presAssocID="{15BFA23E-42E9-4ED9-8CA3-3643CD2F97D6}" presName="srcNode" presStyleLbl="node1" presStyleIdx="0" presStyleCnt="5"/>
      <dgm:spPr/>
    </dgm:pt>
    <dgm:pt modelId="{0E5E6633-FEF9-4DC0-8E2B-BB2B642E3924}" type="pres">
      <dgm:prSet presAssocID="{15BFA23E-42E9-4ED9-8CA3-3643CD2F97D6}" presName="conn" presStyleLbl="parChTrans1D2" presStyleIdx="0" presStyleCnt="1"/>
      <dgm:spPr/>
    </dgm:pt>
    <dgm:pt modelId="{C5A83E74-1573-45A8-9EE8-74C3DEDA9BA5}" type="pres">
      <dgm:prSet presAssocID="{15BFA23E-42E9-4ED9-8CA3-3643CD2F97D6}" presName="extraNode" presStyleLbl="node1" presStyleIdx="0" presStyleCnt="5"/>
      <dgm:spPr/>
    </dgm:pt>
    <dgm:pt modelId="{E7D876E0-AD90-469A-AA97-710C26805930}" type="pres">
      <dgm:prSet presAssocID="{15BFA23E-42E9-4ED9-8CA3-3643CD2F97D6}" presName="dstNode" presStyleLbl="node1" presStyleIdx="0" presStyleCnt="5"/>
      <dgm:spPr/>
    </dgm:pt>
    <dgm:pt modelId="{9C3C61E2-B77C-454B-86FD-FD40CDF21FF5}" type="pres">
      <dgm:prSet presAssocID="{E140251E-0395-4A8D-8EFF-9F9D21505584}" presName="text_1" presStyleLbl="node1" presStyleIdx="0" presStyleCnt="5">
        <dgm:presLayoutVars>
          <dgm:bulletEnabled val="1"/>
        </dgm:presLayoutVars>
      </dgm:prSet>
      <dgm:spPr/>
    </dgm:pt>
    <dgm:pt modelId="{6810C989-C3D3-4076-9F18-B78D00320F96}" type="pres">
      <dgm:prSet presAssocID="{E140251E-0395-4A8D-8EFF-9F9D21505584}" presName="accent_1" presStyleCnt="0"/>
      <dgm:spPr/>
    </dgm:pt>
    <dgm:pt modelId="{76B8A786-3699-4D46-BCFB-2C292AC45099}" type="pres">
      <dgm:prSet presAssocID="{E140251E-0395-4A8D-8EFF-9F9D21505584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3A51443-5129-4926-911F-1F1A4522D9AA}" type="pres">
      <dgm:prSet presAssocID="{2580A5E9-E044-46D3-AF67-A65C7B8C3C02}" presName="text_2" presStyleLbl="node1" presStyleIdx="1" presStyleCnt="5">
        <dgm:presLayoutVars>
          <dgm:bulletEnabled val="1"/>
        </dgm:presLayoutVars>
      </dgm:prSet>
      <dgm:spPr/>
    </dgm:pt>
    <dgm:pt modelId="{9C593967-8AAE-4D82-B19B-7D2DE2C225B6}" type="pres">
      <dgm:prSet presAssocID="{2580A5E9-E044-46D3-AF67-A65C7B8C3C02}" presName="accent_2" presStyleCnt="0"/>
      <dgm:spPr/>
    </dgm:pt>
    <dgm:pt modelId="{F4E9CD10-5CD5-4580-8D02-64E552CDB8FA}" type="pres">
      <dgm:prSet presAssocID="{2580A5E9-E044-46D3-AF67-A65C7B8C3C02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CDA6DCD-5140-4946-9EB2-0ADD62D0E007}" type="pres">
      <dgm:prSet presAssocID="{48B1A5B9-4118-4294-9858-C01F011913E2}" presName="text_3" presStyleLbl="node1" presStyleIdx="2" presStyleCnt="5">
        <dgm:presLayoutVars>
          <dgm:bulletEnabled val="1"/>
        </dgm:presLayoutVars>
      </dgm:prSet>
      <dgm:spPr/>
    </dgm:pt>
    <dgm:pt modelId="{CC7F9B3C-9ECF-480E-8434-2F25ECBB9B4B}" type="pres">
      <dgm:prSet presAssocID="{48B1A5B9-4118-4294-9858-C01F011913E2}" presName="accent_3" presStyleCnt="0"/>
      <dgm:spPr/>
    </dgm:pt>
    <dgm:pt modelId="{77D79EEA-C7E3-4050-BDC2-3F87B3A2A16E}" type="pres">
      <dgm:prSet presAssocID="{48B1A5B9-4118-4294-9858-C01F011913E2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3339F3C-E957-428C-BA84-A5E5E767699A}" type="pres">
      <dgm:prSet presAssocID="{6F5CADE7-03BC-4220-9C0C-668A635049D3}" presName="text_4" presStyleLbl="node1" presStyleIdx="3" presStyleCnt="5">
        <dgm:presLayoutVars>
          <dgm:bulletEnabled val="1"/>
        </dgm:presLayoutVars>
      </dgm:prSet>
      <dgm:spPr/>
    </dgm:pt>
    <dgm:pt modelId="{753DEC2B-0D46-456B-BC7F-0C46E124DEB5}" type="pres">
      <dgm:prSet presAssocID="{6F5CADE7-03BC-4220-9C0C-668A635049D3}" presName="accent_4" presStyleCnt="0"/>
      <dgm:spPr/>
    </dgm:pt>
    <dgm:pt modelId="{D4DE70FE-F2A0-4EC7-83A7-EF45D7150461}" type="pres">
      <dgm:prSet presAssocID="{6F5CADE7-03BC-4220-9C0C-668A635049D3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B97900B-9695-4480-A1F4-D4B37D35CE2C}" type="pres">
      <dgm:prSet presAssocID="{EEE895BB-772B-4780-846E-2E1B3B13F4D4}" presName="text_5" presStyleLbl="node1" presStyleIdx="4" presStyleCnt="5">
        <dgm:presLayoutVars>
          <dgm:bulletEnabled val="1"/>
        </dgm:presLayoutVars>
      </dgm:prSet>
      <dgm:spPr/>
    </dgm:pt>
    <dgm:pt modelId="{0E8DAA6D-4A8E-40CC-911B-8150B3126E38}" type="pres">
      <dgm:prSet presAssocID="{EEE895BB-772B-4780-846E-2E1B3B13F4D4}" presName="accent_5" presStyleCnt="0"/>
      <dgm:spPr/>
    </dgm:pt>
    <dgm:pt modelId="{0794D4DC-0576-4D62-9E8D-B0B1A48B2CEC}" type="pres">
      <dgm:prSet presAssocID="{EEE895BB-772B-4780-846E-2E1B3B13F4D4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C4DBD803-161D-41E0-A0DB-77AE99EBB70A}" srcId="{15BFA23E-42E9-4ED9-8CA3-3643CD2F97D6}" destId="{6F5CADE7-03BC-4220-9C0C-668A635049D3}" srcOrd="3" destOrd="0" parTransId="{DF2D6FD0-91F8-44E9-91AB-66F39757113D}" sibTransId="{81A74116-57F2-4DF1-8224-B691E4BCE0D9}"/>
    <dgm:cxn modelId="{B97ED710-6C6E-4A51-B5C5-F7CE1DF55123}" type="presOf" srcId="{48B1A5B9-4118-4294-9858-C01F011913E2}" destId="{BCDA6DCD-5140-4946-9EB2-0ADD62D0E007}" srcOrd="0" destOrd="0" presId="urn:microsoft.com/office/officeart/2008/layout/VerticalCurvedList"/>
    <dgm:cxn modelId="{8BFF0F2A-0D04-454F-8364-1862357B90B4}" srcId="{15BFA23E-42E9-4ED9-8CA3-3643CD2F97D6}" destId="{2580A5E9-E044-46D3-AF67-A65C7B8C3C02}" srcOrd="1" destOrd="0" parTransId="{64D6ABCC-158D-4ADE-9BD2-D3E274E6ADBF}" sibTransId="{06004B28-8368-4AB3-87EF-C7500F94E613}"/>
    <dgm:cxn modelId="{5A155460-1E9C-4187-973D-E5975C95E7BC}" srcId="{15BFA23E-42E9-4ED9-8CA3-3643CD2F97D6}" destId="{48B1A5B9-4118-4294-9858-C01F011913E2}" srcOrd="2" destOrd="0" parTransId="{3C8FC306-24ED-4942-91DE-EAB245036FDE}" sibTransId="{7B22A507-2C6A-4EB5-BB7F-EBE725B4A127}"/>
    <dgm:cxn modelId="{F30B5565-7D6E-4459-A400-997D408757E6}" type="presOf" srcId="{1BE43E7B-71E2-4AEC-B5BE-FFDBF5BAC78F}" destId="{0E5E6633-FEF9-4DC0-8E2B-BB2B642E3924}" srcOrd="0" destOrd="0" presId="urn:microsoft.com/office/officeart/2008/layout/VerticalCurvedList"/>
    <dgm:cxn modelId="{6A6C2E48-A32B-444E-84D9-DE0185F94480}" srcId="{15BFA23E-42E9-4ED9-8CA3-3643CD2F97D6}" destId="{EEE895BB-772B-4780-846E-2E1B3B13F4D4}" srcOrd="4" destOrd="0" parTransId="{0B43D690-4ADE-434A-88A0-8E0CB84F3C39}" sibTransId="{A0EADDB8-732A-4168-8EB3-94EB0B1440C5}"/>
    <dgm:cxn modelId="{815A4B6C-AC15-47F5-8481-C76CC44D5B69}" type="presOf" srcId="{E140251E-0395-4A8D-8EFF-9F9D21505584}" destId="{9C3C61E2-B77C-454B-86FD-FD40CDF21FF5}" srcOrd="0" destOrd="0" presId="urn:microsoft.com/office/officeart/2008/layout/VerticalCurvedList"/>
    <dgm:cxn modelId="{A935F350-10AB-412E-A428-9F32866294F1}" type="presOf" srcId="{6F5CADE7-03BC-4220-9C0C-668A635049D3}" destId="{93339F3C-E957-428C-BA84-A5E5E767699A}" srcOrd="0" destOrd="0" presId="urn:microsoft.com/office/officeart/2008/layout/VerticalCurvedList"/>
    <dgm:cxn modelId="{E07F2F7A-D5F2-4A0A-88E0-3213149074AA}" srcId="{15BFA23E-42E9-4ED9-8CA3-3643CD2F97D6}" destId="{E140251E-0395-4A8D-8EFF-9F9D21505584}" srcOrd="0" destOrd="0" parTransId="{A75C26FD-29D5-4B0F-96F4-DEBBDE72B1B2}" sibTransId="{1BE43E7B-71E2-4AEC-B5BE-FFDBF5BAC78F}"/>
    <dgm:cxn modelId="{1CB9ACAF-9714-4E10-8B60-12AAABA23A8F}" type="presOf" srcId="{15BFA23E-42E9-4ED9-8CA3-3643CD2F97D6}" destId="{0A59C90A-7E10-41A0-8150-3171C42C791A}" srcOrd="0" destOrd="0" presId="urn:microsoft.com/office/officeart/2008/layout/VerticalCurvedList"/>
    <dgm:cxn modelId="{9EB651CF-33BD-4DD1-8631-8BD800DDFF54}" type="presOf" srcId="{2580A5E9-E044-46D3-AF67-A65C7B8C3C02}" destId="{B3A51443-5129-4926-911F-1F1A4522D9AA}" srcOrd="0" destOrd="0" presId="urn:microsoft.com/office/officeart/2008/layout/VerticalCurvedList"/>
    <dgm:cxn modelId="{3EE4D4DB-6F0B-406B-9398-0655B8A0DA05}" type="presOf" srcId="{EEE895BB-772B-4780-846E-2E1B3B13F4D4}" destId="{6B97900B-9695-4480-A1F4-D4B37D35CE2C}" srcOrd="0" destOrd="0" presId="urn:microsoft.com/office/officeart/2008/layout/VerticalCurvedList"/>
    <dgm:cxn modelId="{B9451DEA-60FB-41A3-AEE4-F5BE15860BB8}" type="presParOf" srcId="{0A59C90A-7E10-41A0-8150-3171C42C791A}" destId="{4258A7AD-E2F7-4F5D-A95A-97052F0059EF}" srcOrd="0" destOrd="0" presId="urn:microsoft.com/office/officeart/2008/layout/VerticalCurvedList"/>
    <dgm:cxn modelId="{27C76464-4867-4C76-A9CD-11AB717D8CD3}" type="presParOf" srcId="{4258A7AD-E2F7-4F5D-A95A-97052F0059EF}" destId="{B25155EE-1AAA-4F30-86C8-5B8BF2140B2F}" srcOrd="0" destOrd="0" presId="urn:microsoft.com/office/officeart/2008/layout/VerticalCurvedList"/>
    <dgm:cxn modelId="{4C4DCB34-D9C2-4119-B86E-207FD5B117DE}" type="presParOf" srcId="{B25155EE-1AAA-4F30-86C8-5B8BF2140B2F}" destId="{2CFA1F65-B9B6-41CA-B610-C1C8906ABD8B}" srcOrd="0" destOrd="0" presId="urn:microsoft.com/office/officeart/2008/layout/VerticalCurvedList"/>
    <dgm:cxn modelId="{6C8D59EC-D167-49BE-9776-0ABB4518257B}" type="presParOf" srcId="{B25155EE-1AAA-4F30-86C8-5B8BF2140B2F}" destId="{0E5E6633-FEF9-4DC0-8E2B-BB2B642E3924}" srcOrd="1" destOrd="0" presId="urn:microsoft.com/office/officeart/2008/layout/VerticalCurvedList"/>
    <dgm:cxn modelId="{D7C77AB0-0624-44C8-9EC1-7BD6F89286E9}" type="presParOf" srcId="{B25155EE-1AAA-4F30-86C8-5B8BF2140B2F}" destId="{C5A83E74-1573-45A8-9EE8-74C3DEDA9BA5}" srcOrd="2" destOrd="0" presId="urn:microsoft.com/office/officeart/2008/layout/VerticalCurvedList"/>
    <dgm:cxn modelId="{BE66AA99-9767-4840-8C11-9646DEF20BDF}" type="presParOf" srcId="{B25155EE-1AAA-4F30-86C8-5B8BF2140B2F}" destId="{E7D876E0-AD90-469A-AA97-710C26805930}" srcOrd="3" destOrd="0" presId="urn:microsoft.com/office/officeart/2008/layout/VerticalCurvedList"/>
    <dgm:cxn modelId="{154F211D-D532-4C9E-A7F8-88A1FC0C2C4F}" type="presParOf" srcId="{4258A7AD-E2F7-4F5D-A95A-97052F0059EF}" destId="{9C3C61E2-B77C-454B-86FD-FD40CDF21FF5}" srcOrd="1" destOrd="0" presId="urn:microsoft.com/office/officeart/2008/layout/VerticalCurvedList"/>
    <dgm:cxn modelId="{BF486522-059F-44BE-9F1A-EA0E289A1CBA}" type="presParOf" srcId="{4258A7AD-E2F7-4F5D-A95A-97052F0059EF}" destId="{6810C989-C3D3-4076-9F18-B78D00320F96}" srcOrd="2" destOrd="0" presId="urn:microsoft.com/office/officeart/2008/layout/VerticalCurvedList"/>
    <dgm:cxn modelId="{AAD75BC9-7A08-4BA6-92AF-95F1251F656C}" type="presParOf" srcId="{6810C989-C3D3-4076-9F18-B78D00320F96}" destId="{76B8A786-3699-4D46-BCFB-2C292AC45099}" srcOrd="0" destOrd="0" presId="urn:microsoft.com/office/officeart/2008/layout/VerticalCurvedList"/>
    <dgm:cxn modelId="{1DB589A3-64B9-4BD0-A080-D5DDC4A5D402}" type="presParOf" srcId="{4258A7AD-E2F7-4F5D-A95A-97052F0059EF}" destId="{B3A51443-5129-4926-911F-1F1A4522D9AA}" srcOrd="3" destOrd="0" presId="urn:microsoft.com/office/officeart/2008/layout/VerticalCurvedList"/>
    <dgm:cxn modelId="{C84F1C12-1C94-4CA7-9FFA-6BE4ADFDB6D1}" type="presParOf" srcId="{4258A7AD-E2F7-4F5D-A95A-97052F0059EF}" destId="{9C593967-8AAE-4D82-B19B-7D2DE2C225B6}" srcOrd="4" destOrd="0" presId="urn:microsoft.com/office/officeart/2008/layout/VerticalCurvedList"/>
    <dgm:cxn modelId="{735BB3C9-2E0E-449E-8F48-7377E80CDA08}" type="presParOf" srcId="{9C593967-8AAE-4D82-B19B-7D2DE2C225B6}" destId="{F4E9CD10-5CD5-4580-8D02-64E552CDB8FA}" srcOrd="0" destOrd="0" presId="urn:microsoft.com/office/officeart/2008/layout/VerticalCurvedList"/>
    <dgm:cxn modelId="{0A056C75-A706-4856-9FDF-4AC81D0DD684}" type="presParOf" srcId="{4258A7AD-E2F7-4F5D-A95A-97052F0059EF}" destId="{BCDA6DCD-5140-4946-9EB2-0ADD62D0E007}" srcOrd="5" destOrd="0" presId="urn:microsoft.com/office/officeart/2008/layout/VerticalCurvedList"/>
    <dgm:cxn modelId="{42E00942-7711-4328-AF3F-B619BC8972CE}" type="presParOf" srcId="{4258A7AD-E2F7-4F5D-A95A-97052F0059EF}" destId="{CC7F9B3C-9ECF-480E-8434-2F25ECBB9B4B}" srcOrd="6" destOrd="0" presId="urn:microsoft.com/office/officeart/2008/layout/VerticalCurvedList"/>
    <dgm:cxn modelId="{597845A2-3EF6-4548-87E2-2653A8594EFD}" type="presParOf" srcId="{CC7F9B3C-9ECF-480E-8434-2F25ECBB9B4B}" destId="{77D79EEA-C7E3-4050-BDC2-3F87B3A2A16E}" srcOrd="0" destOrd="0" presId="urn:microsoft.com/office/officeart/2008/layout/VerticalCurvedList"/>
    <dgm:cxn modelId="{E254DACE-8F96-4D1E-AAB0-8F93AD40606E}" type="presParOf" srcId="{4258A7AD-E2F7-4F5D-A95A-97052F0059EF}" destId="{93339F3C-E957-428C-BA84-A5E5E767699A}" srcOrd="7" destOrd="0" presId="urn:microsoft.com/office/officeart/2008/layout/VerticalCurvedList"/>
    <dgm:cxn modelId="{7A5E988C-989E-4BC3-A086-ADB3A26EC1D0}" type="presParOf" srcId="{4258A7AD-E2F7-4F5D-A95A-97052F0059EF}" destId="{753DEC2B-0D46-456B-BC7F-0C46E124DEB5}" srcOrd="8" destOrd="0" presId="urn:microsoft.com/office/officeart/2008/layout/VerticalCurvedList"/>
    <dgm:cxn modelId="{DFD9F669-0E2E-4EEB-8E6F-E73440019349}" type="presParOf" srcId="{753DEC2B-0D46-456B-BC7F-0C46E124DEB5}" destId="{D4DE70FE-F2A0-4EC7-83A7-EF45D7150461}" srcOrd="0" destOrd="0" presId="urn:microsoft.com/office/officeart/2008/layout/VerticalCurvedList"/>
    <dgm:cxn modelId="{360CDC7B-5BBA-4488-BB9F-480524C23276}" type="presParOf" srcId="{4258A7AD-E2F7-4F5D-A95A-97052F0059EF}" destId="{6B97900B-9695-4480-A1F4-D4B37D35CE2C}" srcOrd="9" destOrd="0" presId="urn:microsoft.com/office/officeart/2008/layout/VerticalCurvedList"/>
    <dgm:cxn modelId="{36470ED8-6E2B-48B7-BA21-37334372BBA1}" type="presParOf" srcId="{4258A7AD-E2F7-4F5D-A95A-97052F0059EF}" destId="{0E8DAA6D-4A8E-40CC-911B-8150B3126E38}" srcOrd="10" destOrd="0" presId="urn:microsoft.com/office/officeart/2008/layout/VerticalCurvedList"/>
    <dgm:cxn modelId="{63955669-2C77-4D9E-8B79-F7DD0E411E83}" type="presParOf" srcId="{0E8DAA6D-4A8E-40CC-911B-8150B3126E38}" destId="{0794D4DC-0576-4D62-9E8D-B0B1A48B2C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9228C-2D60-42AC-A04D-8406AB6E4D4F}">
      <dsp:nvSpPr>
        <dsp:cNvPr id="0" name=""/>
        <dsp:cNvSpPr/>
      </dsp:nvSpPr>
      <dsp:spPr>
        <a:xfrm>
          <a:off x="1380940" y="0"/>
          <a:ext cx="4057759" cy="2396989"/>
        </a:xfrm>
        <a:prstGeom prst="trapezoid">
          <a:avLst>
            <a:gd name="adj" fmla="val 7711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Личный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 опыт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 (я там был)</a:t>
          </a:r>
        </a:p>
      </dsp:txBody>
      <dsp:txXfrm>
        <a:off x="1380940" y="0"/>
        <a:ext cx="4057759" cy="2396989"/>
      </dsp:txXfrm>
    </dsp:sp>
    <dsp:sp modelId="{402BFD7C-1568-468F-B0C3-BB4287D1A864}">
      <dsp:nvSpPr>
        <dsp:cNvPr id="0" name=""/>
        <dsp:cNvSpPr/>
      </dsp:nvSpPr>
      <dsp:spPr>
        <a:xfrm>
          <a:off x="660357" y="2396989"/>
          <a:ext cx="5498926" cy="1012255"/>
        </a:xfrm>
        <a:prstGeom prst="trapezoid">
          <a:avLst>
            <a:gd name="adj" fmla="val 7711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Рассказали в семье</a:t>
          </a:r>
          <a:endParaRPr lang="ru-RU" sz="3200" kern="1200" dirty="0"/>
        </a:p>
      </dsp:txBody>
      <dsp:txXfrm>
        <a:off x="1622669" y="2396989"/>
        <a:ext cx="3574302" cy="1012255"/>
      </dsp:txXfrm>
    </dsp:sp>
    <dsp:sp modelId="{5F635096-D4CA-4E1F-AFEB-A4A371EFEC1D}">
      <dsp:nvSpPr>
        <dsp:cNvPr id="0" name=""/>
        <dsp:cNvSpPr/>
      </dsp:nvSpPr>
      <dsp:spPr>
        <a:xfrm>
          <a:off x="0" y="3409244"/>
          <a:ext cx="6819641" cy="1012255"/>
        </a:xfrm>
        <a:prstGeom prst="trapezoid">
          <a:avLst>
            <a:gd name="adj" fmla="val 7711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Детский сад</a:t>
          </a:r>
          <a:endParaRPr lang="ru-RU" sz="3200" kern="1200" dirty="0"/>
        </a:p>
      </dsp:txBody>
      <dsp:txXfrm>
        <a:off x="1193437" y="3409244"/>
        <a:ext cx="4432766" cy="1012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6A68E-9F75-4A22-802D-D0AEFCFE28EA}">
      <dsp:nvSpPr>
        <dsp:cNvPr id="0" name=""/>
        <dsp:cNvSpPr/>
      </dsp:nvSpPr>
      <dsp:spPr>
        <a:xfrm>
          <a:off x="0" y="478108"/>
          <a:ext cx="9591835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545E3-274E-412E-8607-EC77DE72C3F8}">
      <dsp:nvSpPr>
        <dsp:cNvPr id="0" name=""/>
        <dsp:cNvSpPr/>
      </dsp:nvSpPr>
      <dsp:spPr>
        <a:xfrm>
          <a:off x="479591" y="64828"/>
          <a:ext cx="6714284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784" tIns="0" rIns="25378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Анализ цели и задач программы</a:t>
          </a:r>
        </a:p>
      </dsp:txBody>
      <dsp:txXfrm>
        <a:off x="519940" y="105177"/>
        <a:ext cx="6633586" cy="745862"/>
      </dsp:txXfrm>
    </dsp:sp>
    <dsp:sp modelId="{D646D1CE-457D-48F7-8ACC-96C94969F21F}">
      <dsp:nvSpPr>
        <dsp:cNvPr id="0" name=""/>
        <dsp:cNvSpPr/>
      </dsp:nvSpPr>
      <dsp:spPr>
        <a:xfrm>
          <a:off x="0" y="1748188"/>
          <a:ext cx="9591835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E2FE0-CA01-4E42-BB83-C2D518A8E7A3}">
      <dsp:nvSpPr>
        <dsp:cNvPr id="0" name=""/>
        <dsp:cNvSpPr/>
      </dsp:nvSpPr>
      <dsp:spPr>
        <a:xfrm>
          <a:off x="479591" y="1334908"/>
          <a:ext cx="6714284" cy="826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784" tIns="0" rIns="25378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Перевод на язык действий ребенка</a:t>
          </a:r>
        </a:p>
      </dsp:txBody>
      <dsp:txXfrm>
        <a:off x="519940" y="1375257"/>
        <a:ext cx="6633586" cy="745862"/>
      </dsp:txXfrm>
    </dsp:sp>
    <dsp:sp modelId="{70BBEAD9-6B7C-4741-BB66-AFC088EAD686}">
      <dsp:nvSpPr>
        <dsp:cNvPr id="0" name=""/>
        <dsp:cNvSpPr/>
      </dsp:nvSpPr>
      <dsp:spPr>
        <a:xfrm>
          <a:off x="0" y="3652280"/>
          <a:ext cx="9591835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3C0A4-6C1A-4D55-81B9-2C5AFBC3E2B9}">
      <dsp:nvSpPr>
        <dsp:cNvPr id="0" name=""/>
        <dsp:cNvSpPr/>
      </dsp:nvSpPr>
      <dsp:spPr>
        <a:xfrm>
          <a:off x="479591" y="2604988"/>
          <a:ext cx="6714284" cy="146057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784" tIns="0" rIns="25378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Определение результатов, характерных для каждой возрастной группы</a:t>
          </a:r>
        </a:p>
      </dsp:txBody>
      <dsp:txXfrm>
        <a:off x="550890" y="2676287"/>
        <a:ext cx="6571686" cy="1317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E6633-FEF9-4DC0-8E2B-BB2B642E3924}">
      <dsp:nvSpPr>
        <dsp:cNvPr id="0" name=""/>
        <dsp:cNvSpPr/>
      </dsp:nvSpPr>
      <dsp:spPr>
        <a:xfrm>
          <a:off x="-5602075" y="-857611"/>
          <a:ext cx="6669938" cy="6669938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3C61E2-B77C-454B-86FD-FD40CDF21FF5}">
      <dsp:nvSpPr>
        <dsp:cNvPr id="0" name=""/>
        <dsp:cNvSpPr/>
      </dsp:nvSpPr>
      <dsp:spPr>
        <a:xfrm>
          <a:off x="466845" y="309570"/>
          <a:ext cx="8176867" cy="6195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75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отвечает, изображает, объясняет, рассказывает, показывает, оценивает, выбирает, спрашивает</a:t>
          </a:r>
        </a:p>
      </dsp:txBody>
      <dsp:txXfrm>
        <a:off x="466845" y="309570"/>
        <a:ext cx="8176867" cy="619537"/>
      </dsp:txXfrm>
    </dsp:sp>
    <dsp:sp modelId="{76B8A786-3699-4D46-BCFB-2C292AC45099}">
      <dsp:nvSpPr>
        <dsp:cNvPr id="0" name=""/>
        <dsp:cNvSpPr/>
      </dsp:nvSpPr>
      <dsp:spPr>
        <a:xfrm>
          <a:off x="79634" y="232128"/>
          <a:ext cx="774422" cy="7744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51443-5129-4926-911F-1F1A4522D9AA}">
      <dsp:nvSpPr>
        <dsp:cNvPr id="0" name=""/>
        <dsp:cNvSpPr/>
      </dsp:nvSpPr>
      <dsp:spPr>
        <a:xfrm>
          <a:off x="910788" y="1238579"/>
          <a:ext cx="7732925" cy="619537"/>
        </a:xfrm>
        <a:prstGeom prst="rect">
          <a:avLst/>
        </a:prstGeom>
        <a:solidFill>
          <a:schemeClr val="accent5">
            <a:hueOff val="426541"/>
            <a:satOff val="-444"/>
            <a:lumOff val="53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75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использует, использует в знакомых ситуациях…, использует в новых условиях</a:t>
          </a:r>
        </a:p>
      </dsp:txBody>
      <dsp:txXfrm>
        <a:off x="910788" y="1238579"/>
        <a:ext cx="7732925" cy="619537"/>
      </dsp:txXfrm>
    </dsp:sp>
    <dsp:sp modelId="{F4E9CD10-5CD5-4580-8D02-64E552CDB8FA}">
      <dsp:nvSpPr>
        <dsp:cNvPr id="0" name=""/>
        <dsp:cNvSpPr/>
      </dsp:nvSpPr>
      <dsp:spPr>
        <a:xfrm>
          <a:off x="523577" y="1161137"/>
          <a:ext cx="774422" cy="77442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5">
              <a:hueOff val="426541"/>
              <a:satOff val="-444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A6DCD-5140-4946-9EB2-0ADD62D0E007}">
      <dsp:nvSpPr>
        <dsp:cNvPr id="0" name=""/>
        <dsp:cNvSpPr/>
      </dsp:nvSpPr>
      <dsp:spPr>
        <a:xfrm>
          <a:off x="1047043" y="2167589"/>
          <a:ext cx="7596670" cy="619537"/>
        </a:xfrm>
        <a:prstGeom prst="rect">
          <a:avLst/>
        </a:prstGeom>
        <a:solidFill>
          <a:schemeClr val="accent5">
            <a:hueOff val="853083"/>
            <a:satOff val="-888"/>
            <a:lumOff val="10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75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воспроизводит в игре, воспроизводит в речевой форме, проявляет внимание</a:t>
          </a:r>
        </a:p>
      </dsp:txBody>
      <dsp:txXfrm>
        <a:off x="1047043" y="2167589"/>
        <a:ext cx="7596670" cy="619537"/>
      </dsp:txXfrm>
    </dsp:sp>
    <dsp:sp modelId="{77D79EEA-C7E3-4050-BDC2-3F87B3A2A16E}">
      <dsp:nvSpPr>
        <dsp:cNvPr id="0" name=""/>
        <dsp:cNvSpPr/>
      </dsp:nvSpPr>
      <dsp:spPr>
        <a:xfrm>
          <a:off x="659831" y="2090146"/>
          <a:ext cx="774422" cy="77442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5">
              <a:hueOff val="853083"/>
              <a:satOff val="-888"/>
              <a:lumOff val="10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39F3C-E957-428C-BA84-A5E5E767699A}">
      <dsp:nvSpPr>
        <dsp:cNvPr id="0" name=""/>
        <dsp:cNvSpPr/>
      </dsp:nvSpPr>
      <dsp:spPr>
        <a:xfrm>
          <a:off x="910788" y="3096598"/>
          <a:ext cx="7732925" cy="619537"/>
        </a:xfrm>
        <a:prstGeom prst="rect">
          <a:avLst/>
        </a:prstGeom>
        <a:solidFill>
          <a:schemeClr val="accent5">
            <a:hueOff val="1279624"/>
            <a:satOff val="-1333"/>
            <a:lumOff val="161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75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сравнивает, обобщает, классифицирует, упорядочивает</a:t>
          </a:r>
        </a:p>
      </dsp:txBody>
      <dsp:txXfrm>
        <a:off x="910788" y="3096598"/>
        <a:ext cx="7732925" cy="619537"/>
      </dsp:txXfrm>
    </dsp:sp>
    <dsp:sp modelId="{D4DE70FE-F2A0-4EC7-83A7-EF45D7150461}">
      <dsp:nvSpPr>
        <dsp:cNvPr id="0" name=""/>
        <dsp:cNvSpPr/>
      </dsp:nvSpPr>
      <dsp:spPr>
        <a:xfrm>
          <a:off x="523577" y="3019156"/>
          <a:ext cx="774422" cy="77442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accent5">
              <a:hueOff val="1279624"/>
              <a:satOff val="-1333"/>
              <a:lumOff val="16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7900B-9695-4480-A1F4-D4B37D35CE2C}">
      <dsp:nvSpPr>
        <dsp:cNvPr id="0" name=""/>
        <dsp:cNvSpPr/>
      </dsp:nvSpPr>
      <dsp:spPr>
        <a:xfrm>
          <a:off x="466845" y="4025607"/>
          <a:ext cx="8176867" cy="619537"/>
        </a:xfrm>
        <a:prstGeom prst="rect">
          <a:avLst/>
        </a:prstGeom>
        <a:solidFill>
          <a:schemeClr val="accent5">
            <a:hueOff val="1706166"/>
            <a:satOff val="-1777"/>
            <a:lumOff val="215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758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rPr>
            <a:t>демонстрирует в деятельности, демонстрирует в общении </a:t>
          </a:r>
        </a:p>
      </dsp:txBody>
      <dsp:txXfrm>
        <a:off x="466845" y="4025607"/>
        <a:ext cx="8176867" cy="619537"/>
      </dsp:txXfrm>
    </dsp:sp>
    <dsp:sp modelId="{0794D4DC-0576-4D62-9E8D-B0B1A48B2CEC}">
      <dsp:nvSpPr>
        <dsp:cNvPr id="0" name=""/>
        <dsp:cNvSpPr/>
      </dsp:nvSpPr>
      <dsp:spPr>
        <a:xfrm>
          <a:off x="79634" y="3948165"/>
          <a:ext cx="774422" cy="77442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accent5">
              <a:hueOff val="1706166"/>
              <a:satOff val="-1777"/>
              <a:lumOff val="21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06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63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512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403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0043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13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95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69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91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19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66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9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8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72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98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3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45980-D5F5-4D7A-B18B-6209005AD8B5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5151ED8-9632-4F39-98FE-A582B60B28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68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jpeg"/><Relationship Id="rId3" Type="http://schemas.openxmlformats.org/officeDocument/2006/relationships/hyperlink" Target="http://www.dacor.ru/katalog/images/predmety/350/05/ricardo.jpg" TargetMode="External"/><Relationship Id="rId7" Type="http://schemas.openxmlformats.org/officeDocument/2006/relationships/hyperlink" Target="http://www.diverti.ru/event/images/20.jpg" TargetMode="External"/><Relationship Id="rId12" Type="http://schemas.openxmlformats.org/officeDocument/2006/relationships/hyperlink" Target="http://img3.musiciansfriend.com/dbase/pics/products/2/2/9/550229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2;&#1091;&#1079;&#1099;&#1082;&#1072;%20&#1054;&#1069;&#1056;\&#1077;&#1074;&#1088;&#1086;&#1087;&#1072;%20&#1092;&#1072;&#1085;&#1092;&#1072;&#1088;&#1099;.mp3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hyperlink" Target="http://copypast.ru/uploads/posts/1273049419_0_2d60d_87723f1d_l.jpg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hyperlink" Target="http://forums.drom.ru/attachment.php?attachmentid=986368&amp;stc=1&amp;d=1272935980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47C6E-4960-4B52-9FA8-AFFB01DCD9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Модуль 1: Теоретические основы краеведческого образования дошкольников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D25172-2279-4537-860A-B92DF0375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9347" y="4152123"/>
            <a:ext cx="9265266" cy="2472612"/>
          </a:xfrm>
        </p:spPr>
        <p:txBody>
          <a:bodyPr>
            <a:normAutofit fontScale="92500" lnSpcReduction="10000"/>
          </a:bodyPr>
          <a:lstStyle/>
          <a:p>
            <a:pPr lvl="1" algn="l"/>
            <a:r>
              <a:rPr lang="ru-RU" sz="2200" dirty="0"/>
              <a:t>Лекция 2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200" dirty="0"/>
              <a:t> Как проявляется интерес к культурному наследию Санкт-Петербург у детей дошкольного возраста?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200" dirty="0"/>
              <a:t>Обзор программ краеведческого образования для дошкольников.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Планирование и изучение образовательных результатов в краеведческом образовании.</a:t>
            </a:r>
          </a:p>
        </p:txBody>
      </p:sp>
    </p:spTree>
    <p:extLst>
      <p:ext uri="{BB962C8B-B14F-4D97-AF65-F5344CB8AC3E}">
        <p14:creationId xmlns:p14="http://schemas.microsoft.com/office/powerpoint/2010/main" val="4070160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15369-9104-49B3-BC0A-13FED08ADF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9775" y="623888"/>
            <a:ext cx="8912225" cy="1281112"/>
          </a:xfrm>
        </p:spPr>
        <p:txBody>
          <a:bodyPr>
            <a:normAutofit fontScale="90000"/>
          </a:bodyPr>
          <a:lstStyle/>
          <a:p>
            <a:r>
              <a:rPr lang="ru-RU" dirty="0"/>
              <a:t>Наиболее значимые источники представлений о городе у детей 5-7 лет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19B2B13-62C1-47E6-82F8-D56E4C7DF657}"/>
              </a:ext>
            </a:extLst>
          </p:cNvPr>
          <p:cNvGraphicFramePr/>
          <p:nvPr>
            <p:extLst/>
          </p:nvPr>
        </p:nvGraphicFramePr>
        <p:xfrm>
          <a:off x="3442995" y="2133600"/>
          <a:ext cx="6819641" cy="442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0527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3A99E-D865-48A8-AB53-2AB461BF2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проявления эмоционально-положительного отношения в дошкольном возрасте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1B7618-1EF1-47B0-9E48-CF520A328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эстетическая направленность (91.5 % детей) – город красивый</a:t>
            </a:r>
          </a:p>
          <a:p>
            <a:r>
              <a:rPr lang="ru-RU" dirty="0"/>
              <a:t>Красивое – то, что блестит; то, что традиционных цветов для нашего города;  узнаваемое (реалистичное изображение).</a:t>
            </a:r>
          </a:p>
          <a:p>
            <a:r>
              <a:rPr lang="ru-RU" dirty="0"/>
              <a:t>Декор – символически функционален. </a:t>
            </a:r>
          </a:p>
          <a:p>
            <a:pPr marL="0" indent="0">
              <a:buNone/>
            </a:pPr>
            <a:r>
              <a:rPr lang="ru-RU" dirty="0"/>
              <a:t>«Интересно, почему на каждом конце моста собаки с крыльями? Они что, охраняют мост?»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1" dirty="0"/>
              <a:t>город</a:t>
            </a:r>
            <a:r>
              <a:rPr lang="ru-RU" dirty="0"/>
              <a:t> привлекает внимание дошкольников не в статике, а </a:t>
            </a:r>
            <a:r>
              <a:rPr lang="ru-RU" b="1" dirty="0"/>
              <a:t>в действии и движении</a:t>
            </a:r>
            <a:r>
              <a:rPr lang="ru-RU" dirty="0"/>
              <a:t> (66%)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/>
              <a:t>Эмоционально-положительное отношение детей к городу связано также с возможностью развлекаться. Праздник в городе.</a:t>
            </a:r>
          </a:p>
        </p:txBody>
      </p:sp>
    </p:spTree>
    <p:extLst>
      <p:ext uri="{BB962C8B-B14F-4D97-AF65-F5344CB8AC3E}">
        <p14:creationId xmlns:p14="http://schemas.microsoft.com/office/powerpoint/2010/main" val="3995736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ABFB6-CF63-4A5E-8663-9FF6B2E2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Интерес детей к культурно-историческому наследию родного города является многокомпонентным образованием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8DB52F-C333-4D60-88A1-5ED18C4CD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106" y="2133600"/>
            <a:ext cx="9582506" cy="4537788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Эмоциональный компонент интереса проявляется в стремлении:</a:t>
            </a:r>
            <a:endParaRPr lang="ru-RU" sz="1600" dirty="0"/>
          </a:p>
          <a:p>
            <a:pPr lvl="1"/>
            <a:r>
              <a:rPr lang="ru-RU" dirty="0"/>
              <a:t>эмоционально откликаться на образы скульптуры и символы в архитектурном пространстве Санкт-Петербурга;</a:t>
            </a:r>
            <a:endParaRPr lang="ru-RU" sz="1400" dirty="0"/>
          </a:p>
          <a:p>
            <a:pPr lvl="1"/>
            <a:r>
              <a:rPr lang="ru-RU" dirty="0"/>
              <a:t>использовать личное местоимение «мой» по отношению к городу;</a:t>
            </a:r>
          </a:p>
          <a:p>
            <a:pPr lvl="1"/>
            <a:r>
              <a:rPr lang="ru-RU" dirty="0"/>
              <a:t>сопереживать и внутренне содействовать в процессе восприятия образов художественной среды пространства города;</a:t>
            </a:r>
          </a:p>
          <a:p>
            <a:pPr lvl="1"/>
            <a:r>
              <a:rPr lang="ru-RU" dirty="0"/>
              <a:t>проявлять разнообразные интеллектуальные эмоции – удивление, радость познания нового (узнавания знакомых объектов), увлеченность процессом познания, удовлетворение от процесса познания, ожидание (предвкушение) узнавания нового, гордость за свои успехи. </a:t>
            </a:r>
          </a:p>
          <a:p>
            <a:pPr marL="457200" lvl="1" indent="0">
              <a:buNone/>
            </a:pP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87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ABFB6-CF63-4A5E-8663-9FF6B2E2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Интерес детей к культурно-историческому наследию родного города является многокомпонентным образованием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8DB52F-C333-4D60-88A1-5ED18C4CD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106" y="2133600"/>
            <a:ext cx="9582506" cy="4537788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Действенный компонент интереса проявляется в стремлении:</a:t>
            </a:r>
            <a:endParaRPr lang="ru-RU" sz="1600" dirty="0"/>
          </a:p>
          <a:p>
            <a:pPr lvl="1"/>
            <a:r>
              <a:rPr lang="ru-RU" dirty="0"/>
              <a:t>обыгрывать образы архитектурно-скульптурного облика города и включать их в сюжетный контекст; </a:t>
            </a:r>
            <a:endParaRPr lang="ru-RU" sz="1400" dirty="0"/>
          </a:p>
          <a:p>
            <a:pPr lvl="1"/>
            <a:r>
              <a:rPr lang="ru-RU" dirty="0"/>
              <a:t>отражать результат познания в художественно-продуктивной деятельности, достигать творческого результата;</a:t>
            </a:r>
            <a:endParaRPr lang="ru-RU" sz="1400" dirty="0"/>
          </a:p>
          <a:p>
            <a:pPr lvl="1"/>
            <a:r>
              <a:rPr lang="ru-RU" dirty="0"/>
              <a:t>приглашать родителей в путешествие по городу и принимать на себя роль «экскурсовода»;</a:t>
            </a:r>
            <a:endParaRPr lang="ru-RU" sz="1400" dirty="0"/>
          </a:p>
          <a:p>
            <a:pPr lvl="1"/>
            <a:r>
              <a:rPr lang="ru-RU" dirty="0"/>
              <a:t>использовать представления о городе в самостоятельной деятельности и общении со сверстниками, педагогами и родителями вне стен дошкольного образовательного учреждения.</a:t>
            </a:r>
            <a:endParaRPr lang="ru-RU" sz="1400" dirty="0"/>
          </a:p>
          <a:p>
            <a:pPr lvl="1"/>
            <a:r>
              <a:rPr lang="ru-RU" dirty="0"/>
              <a:t>объяснять свои предпочтения, предположения, оценочные высказывания, эмоциональные состояния.</a:t>
            </a:r>
            <a:endParaRPr lang="ru-RU" sz="1400" dirty="0"/>
          </a:p>
          <a:p>
            <a:pPr marL="457200" lvl="1" indent="0">
              <a:buNone/>
            </a:pP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341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ABFB6-CF63-4A5E-8663-9FF6B2E2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Интерес детей к культурно-историческому наследию родного города является многокомпонентным образованием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8DB52F-C333-4D60-88A1-5ED18C4CD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106" y="2133600"/>
            <a:ext cx="9582506" cy="4537788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/>
              <a:t>Познавательный компонент интереса проявляется в стремлении:</a:t>
            </a:r>
            <a:endParaRPr lang="ru-RU" sz="1600" dirty="0"/>
          </a:p>
          <a:p>
            <a:pPr marL="457200" lvl="1" indent="0">
              <a:buNone/>
            </a:pPr>
            <a:endParaRPr lang="ru-RU" sz="1400" dirty="0"/>
          </a:p>
          <a:p>
            <a:pPr lvl="1"/>
            <a:r>
              <a:rPr lang="ru-RU" dirty="0"/>
              <a:t>высказывать эстетические и этические суждения о городе и его художественной среде, интересующих явлениях, знаменитых петербуржцах, городских традициях и т.д. и задавать продуктивные вопросы; </a:t>
            </a:r>
            <a:endParaRPr lang="ru-RU" sz="1400" dirty="0"/>
          </a:p>
          <a:p>
            <a:pPr lvl="1"/>
            <a:r>
              <a:rPr lang="ru-RU" dirty="0"/>
              <a:t>использовать перенос имеющихся знаний при восприятии новых объектов и самостоятельно интерпретировать их содержание;</a:t>
            </a:r>
            <a:endParaRPr lang="ru-RU" sz="1400" dirty="0"/>
          </a:p>
          <a:p>
            <a:pPr lvl="1"/>
            <a:r>
              <a:rPr lang="ru-RU" dirty="0"/>
              <a:t>использовать готовые ассоциации в процессе познания архитектурно-скульптурного облика города;</a:t>
            </a:r>
            <a:endParaRPr lang="ru-RU" sz="1400" dirty="0"/>
          </a:p>
          <a:p>
            <a:pPr lvl="1"/>
            <a:r>
              <a:rPr lang="ru-RU" dirty="0"/>
              <a:t>продуцировать новые ассоциации в процессе восприятия архитектурно-скульптурного облика города;</a:t>
            </a:r>
            <a:endParaRPr lang="ru-RU" sz="1400" dirty="0"/>
          </a:p>
          <a:p>
            <a:pPr lvl="1"/>
            <a:r>
              <a:rPr lang="ru-RU" dirty="0"/>
              <a:t>использовать поисковые действия при решении познавательных задач, содержанием которых является культурное наследие Санкт-Петербурга;</a:t>
            </a:r>
            <a:endParaRPr lang="ru-RU" sz="1400" dirty="0"/>
          </a:p>
          <a:p>
            <a:pPr lvl="1"/>
            <a:r>
              <a:rPr lang="ru-RU" dirty="0"/>
              <a:t>использовать словарь петербургской тематики в процессе коммуникативной деятельности. </a:t>
            </a: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989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8D4A2-9894-4383-ABB6-BC43469C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Интерес детей к культурно-историческому наследию родного города является многокомпонентным образованием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DFC13B-E8CF-45E6-A279-5CDC6A3ED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Мотивационно-волевой компонент интереса проявляется как:</a:t>
            </a:r>
            <a:endParaRPr lang="ru-RU" sz="1600" dirty="0"/>
          </a:p>
          <a:p>
            <a:pPr lvl="1"/>
            <a:r>
              <a:rPr lang="ru-RU" dirty="0"/>
              <a:t>увлеченность процессом познания города, сосредоточенность и стремление к дальнейшему познанию, стремление преодолевать мыслительные затруднения</a:t>
            </a:r>
            <a:endParaRPr lang="ru-RU" sz="1400" dirty="0"/>
          </a:p>
          <a:p>
            <a:pPr lvl="1"/>
            <a:r>
              <a:rPr lang="ru-RU" dirty="0"/>
              <a:t>желание и готовность продолжать деятельность краеведческого содержания за пределами отведенного на встречу с Санкт-Петербургом времени.</a:t>
            </a: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CB802-B52D-4E01-A3DC-0B3E8A35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Гендерная специфика проявлений интереса к краеведению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7F1070-91D2-4D8C-8F0C-C9FBD84B8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Ведущими компонентами интереса у детей 5-7 лет являются эмоциональный и действенный. При этом у детей старшего дошкольного возраста сохраняется ситуативность проявлений интереса, обусловленная возрастными особенностями. Проявляются гендерные особенности интереса детей к архитектурно-скульптурному наследию города (внимание девочек к богиням в скульптуре города, мальчиков – к героическим образам).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431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C6869-A58A-4EE4-9787-F9E8B431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Петербургский словарь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9E7AE9-7308-4CB8-9A12-AF392C54B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единичное употребление слов петербургской тематики начинается уже 3-4 года;</a:t>
            </a:r>
          </a:p>
          <a:p>
            <a:r>
              <a:rPr lang="ru-RU" dirty="0"/>
              <a:t>К 4-5 годам наиболее часто встречающимися словами петербургской тематики становятся: «памятник», «колонна», «ворота», «мост», «башня». В словаре детей среднего дошкольного возраста уже можно встретить названия конкретных достопримечательностей города: «Аврора», «памятник Пушкину», «Петропавловская крепость». У отдельных детей появляются такие слова, как «арка», «сад», «здание», отражающие специфику местонахождения детского сада и микрорайона, в котором проживают дошкольники.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491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C6869-A58A-4EE4-9787-F9E8B431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Петербургский словарь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9E7AE9-7308-4CB8-9A12-AF392C54B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Начиная с 5-летнего возраста появляются гендерные особенности словоупотребления.</a:t>
            </a:r>
          </a:p>
          <a:p>
            <a:pPr marL="0" indent="0">
              <a:buNone/>
            </a:pPr>
            <a:r>
              <a:rPr lang="ru-RU" dirty="0"/>
              <a:t> Так, например, в словаре мальчиков чаще используются такие слова и словосочетания как «Аврора» и «Крейсер Аврора», «Петропавловская крепость», «Артиллерийский музей», «Зимний дворец», «церковь». </a:t>
            </a:r>
          </a:p>
          <a:p>
            <a:pPr marL="0" indent="0">
              <a:buNone/>
            </a:pPr>
            <a:r>
              <a:rPr lang="ru-RU" dirty="0"/>
              <a:t>Словарь девочек становится более «детализированным», насыщенным точными наименованиями: не просто «собор», а «Исаакиевский собор», «Казанский собор», «медуза Горгона», «памятник Крылову», «памятник Пушкину». В одинаковой степени мальчики и девочки старшего дошкольного возраста употребляют такие слова, как «здание», «памятник», «башня», «фонтан», «сфинкс», «Адмиралтейство».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570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4DE26-83B7-48BB-80C5-9AB89020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Петербургский словарь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6EBC37-3544-444F-9939-827F1F5ED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Наличие связей между глубиной и полнотой знаний детей о достопримечательностях Санкт-Петербурга и их отражением в словаре дошкольников.</a:t>
            </a:r>
          </a:p>
          <a:p>
            <a:pPr lvl="0"/>
            <a:r>
              <a:rPr lang="ru-RU" dirty="0"/>
              <a:t>Объем словаря девочек превосходит объем словаря мальчиков петербургской тематики (что, в целом, совпадает со спецификой освоения словаря детьми дошкольного возраста).</a:t>
            </a:r>
          </a:p>
          <a:p>
            <a:pPr lvl="0"/>
            <a:r>
              <a:rPr lang="ru-RU" dirty="0"/>
              <a:t>Старшие дошкольники обращают внимание на наличие в архитектурно-художественном облике города большого количества скульптуры, об этом свидетельствует наличие таких слов, как «памятник», «статуя», «постамент» и названий конкретных памятников и скульптур («Медный всадник», «сфинкс», «грифон» и др.).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81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D3819-1319-4805-995E-C3B5B060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Целевые ориентиры краеведческого образования в дошкольном возрасте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8628D-F7A4-43CA-98A1-3158EDFDA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Развитие у ребенка способностей:</a:t>
            </a:r>
          </a:p>
          <a:p>
            <a:r>
              <a:rPr lang="ru-RU" dirty="0"/>
              <a:t>Чувствовать красоту города и эмоционально откликаться на нее.</a:t>
            </a:r>
          </a:p>
          <a:p>
            <a:r>
              <a:rPr lang="ru-RU" dirty="0"/>
              <a:t>Находить ассоциации, связанные с раскрытием символики городского пространства, выдвигать и проверять гипотезы, экспериментировать, сравнивать, сопоставлять.</a:t>
            </a:r>
          </a:p>
          <a:p>
            <a:r>
              <a:rPr lang="ru-RU" dirty="0"/>
              <a:t>Отражать свои впечатления о городе в художественно-творческой деятельности – рисовании, придумывании сказок, сочинении загадок о городе.</a:t>
            </a:r>
          </a:p>
        </p:txBody>
      </p:sp>
    </p:spTree>
    <p:extLst>
      <p:ext uri="{BB962C8B-B14F-4D97-AF65-F5344CB8AC3E}">
        <p14:creationId xmlns:p14="http://schemas.microsoft.com/office/powerpoint/2010/main" val="3413230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4DE26-83B7-48BB-80C5-9AB89020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Петербургский словарь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6EBC37-3544-444F-9939-827F1F5ED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445" y="2133599"/>
            <a:ext cx="9601167" cy="461243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/>
              <a:t>От младшего к старшему дошкольному городу увеличивается количество названий архитектурных элементов. Если у детей младшего дошкольного возраста встречаются слова «башня» и «колонна», то в старшем дошкольном возрасте дети начинают употреблять слова «купол», «шпиль», «арка», «ворота», «решетка сада».</a:t>
            </a:r>
          </a:p>
          <a:p>
            <a:pPr lvl="0"/>
            <a:r>
              <a:rPr lang="ru-RU" dirty="0"/>
              <a:t>У старших дошкольников появляется стремление к дифференциации понятий, об этом говорит употребление слов «здание» и «замок»; «ворота» и «арка»; «церковь», «храм» и «собор»; «парк» и «сад»; «скульптура», «памятник» и «статуя». При этом употребление слов пока еще бывает ошибочным и неточным за счет расширения или сужения понятия, характерного для периода его становления.</a:t>
            </a:r>
          </a:p>
          <a:p>
            <a:pPr lvl="0"/>
            <a:r>
              <a:rPr lang="ru-RU" dirty="0"/>
              <a:t>Объем существительных в несколько раз превышает количество употребляемых прилагательных. Прилагательные часто употребляются у устойчивых словосочетаниях, обозначающих названия достопримечательностей Санкт-Петербурга.</a:t>
            </a:r>
          </a:p>
          <a:p>
            <a:pPr lvl="0"/>
            <a:r>
              <a:rPr lang="ru-RU" dirty="0"/>
              <a:t>Под влиянием эмоционально насыщенных мероприятий, посвященных памятным датам петербургского календаря, в словаре детей появляются эпитеты. Например, после празднования Дня освобождения Ленинграда от блокады и встречи с блокадниками в детском саду, у детей 5-6 лет появились словосочетания «город-герой», «мужественный город».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035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B3441-492A-4539-9003-FD471AA9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Обзор программ краеведческого образования для дошкольников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F145B61-1643-4B53-8DD8-5B6E39DA120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55780" y="2133600"/>
          <a:ext cx="10748832" cy="4531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87208">
                  <a:extLst>
                    <a:ext uri="{9D8B030D-6E8A-4147-A177-3AD203B41FA5}">
                      <a16:colId xmlns:a16="http://schemas.microsoft.com/office/drawing/2014/main" val="2412874178"/>
                    </a:ext>
                  </a:extLst>
                </a:gridCol>
                <a:gridCol w="2687208">
                  <a:extLst>
                    <a:ext uri="{9D8B030D-6E8A-4147-A177-3AD203B41FA5}">
                      <a16:colId xmlns:a16="http://schemas.microsoft.com/office/drawing/2014/main" val="4178152415"/>
                    </a:ext>
                  </a:extLst>
                </a:gridCol>
                <a:gridCol w="2687208">
                  <a:extLst>
                    <a:ext uri="{9D8B030D-6E8A-4147-A177-3AD203B41FA5}">
                      <a16:colId xmlns:a16="http://schemas.microsoft.com/office/drawing/2014/main" val="3378780182"/>
                    </a:ext>
                  </a:extLst>
                </a:gridCol>
                <a:gridCol w="2687208">
                  <a:extLst>
                    <a:ext uri="{9D8B030D-6E8A-4147-A177-3AD203B41FA5}">
                      <a16:colId xmlns:a16="http://schemas.microsoft.com/office/drawing/2014/main" val="2523508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Критерии анализа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«Город-сказка, город-быль: знакомим дошкольников с Санкт-Петербургом» Коренева-Леонтьева Е.В., Солнцева О.В.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«Первые шаги» Петербурговедение для малышей от 3 до 7 лет» Г. Т. Алифанова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«Город на ладошке» Н.Г. Шейко, </a:t>
                      </a:r>
                    </a:p>
                    <a:p>
                      <a:r>
                        <a:rPr lang="ru-RU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Е.Н. Коробова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40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Концептуальные подходы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051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Цель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98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Модульное построение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06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Сквозные линии содержания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769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Речевая работа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00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Наличие диагностики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814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Наличие информации по работе с родителями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301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478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EDB78-25CD-4248-97A1-6DE710B8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Планирование и изучение образовательных результатов в краеведческом образовании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02E361-C1ED-4D46-A4BE-F5FB64A5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4" y="2500604"/>
            <a:ext cx="8911687" cy="34106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56B5B8A-A30D-4BA8-A8C0-E5AFC96B451A}"/>
              </a:ext>
            </a:extLst>
          </p:cNvPr>
          <p:cNvGraphicFramePr/>
          <p:nvPr>
            <p:extLst/>
          </p:nvPr>
        </p:nvGraphicFramePr>
        <p:xfrm>
          <a:off x="1912776" y="2332653"/>
          <a:ext cx="9591835" cy="442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0653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extLst>
              <a:ext uri="{FF2B5EF4-FFF2-40B4-BE49-F238E27FC236}">
                <a16:creationId xmlns:a16="http://schemas.microsoft.com/office/drawing/2014/main" id="{B28A96B4-BEBA-4662-8B01-EB592F44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6" y="141289"/>
            <a:ext cx="10001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Заголовок 1">
            <a:extLst>
              <a:ext uri="{FF2B5EF4-FFF2-40B4-BE49-F238E27FC236}">
                <a16:creationId xmlns:a16="http://schemas.microsoft.com/office/drawing/2014/main" id="{76BBABB6-9271-4D2B-9AB3-8BEE0C83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0350"/>
            <a:ext cx="9144000" cy="6769100"/>
          </a:xfrm>
        </p:spPr>
        <p:txBody>
          <a:bodyPr/>
          <a:lstStyle/>
          <a:p>
            <a:pPr>
              <a:defRPr/>
            </a:pPr>
            <a:br>
              <a:rPr lang="ru-RU" altLang="ru-RU" sz="2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3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Rectangle 13">
            <a:extLst>
              <a:ext uri="{FF2B5EF4-FFF2-40B4-BE49-F238E27FC236}">
                <a16:creationId xmlns:a16="http://schemas.microsoft.com/office/drawing/2014/main" id="{AF8DDE69-D72D-4762-9510-B54878331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1" name="Rectangle 20">
            <a:extLst>
              <a:ext uri="{FF2B5EF4-FFF2-40B4-BE49-F238E27FC236}">
                <a16:creationId xmlns:a16="http://schemas.microsoft.com/office/drawing/2014/main" id="{A96BDE17-DB7E-4340-B2C5-AB15253AE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5" y="3643313"/>
            <a:ext cx="903605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br>
              <a:rPr lang="ru-RU" altLang="ru-RU" sz="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id="{A0F3F918-D46A-4275-9815-ACB3C8D6685A}"/>
              </a:ext>
            </a:extLst>
          </p:cNvPr>
          <p:cNvSpPr/>
          <p:nvPr/>
        </p:nvSpPr>
        <p:spPr>
          <a:xfrm>
            <a:off x="1924051" y="58738"/>
            <a:ext cx="7273925" cy="165576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  <a:p>
            <a:pPr algn="ctr">
              <a:defRPr/>
            </a:pPr>
            <a:r>
              <a:rPr lang="ru-RU" sz="2000" b="1" i="1" dirty="0">
                <a:latin typeface="Georgia" pitchFamily="18" charset="0"/>
              </a:rPr>
              <a:t>Задача развития ребенка - Достижение ребенка (результат) – Задача развития ребенка</a:t>
            </a:r>
          </a:p>
          <a:p>
            <a:pPr algn="ctr">
              <a:defRPr/>
            </a:pPr>
            <a:endParaRPr lang="ru-RU" sz="2400" b="1" i="1" dirty="0">
              <a:latin typeface="Georgia" pitchFamily="18" charset="0"/>
            </a:endParaRPr>
          </a:p>
        </p:txBody>
      </p:sp>
      <p:pic>
        <p:nvPicPr>
          <p:cNvPr id="24585" name="Picture 2">
            <a:extLst>
              <a:ext uri="{FF2B5EF4-FFF2-40B4-BE49-F238E27FC236}">
                <a16:creationId xmlns:a16="http://schemas.microsoft.com/office/drawing/2014/main" id="{EE4C9A9D-7200-4C58-9C65-5220CD56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9" y="639763"/>
            <a:ext cx="14954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E66358D-5D74-4C36-9029-895D884B43E7}"/>
              </a:ext>
            </a:extLst>
          </p:cNvPr>
          <p:cNvSpPr/>
          <p:nvPr/>
        </p:nvSpPr>
        <p:spPr>
          <a:xfrm>
            <a:off x="6946901" y="1916114"/>
            <a:ext cx="3470275" cy="446563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latin typeface="Georgia" pitchFamily="18" charset="0"/>
              </a:rPr>
              <a:t>Переведен на язык </a:t>
            </a:r>
            <a:r>
              <a:rPr lang="ru-RU" sz="2000" b="1" i="1" u="sng" dirty="0">
                <a:latin typeface="Georgia" pitchFamily="18" charset="0"/>
              </a:rPr>
              <a:t>внешне проявляемых и наблюдаемых действий</a:t>
            </a:r>
            <a:r>
              <a:rPr lang="ru-RU" sz="2000" b="1" i="1" dirty="0">
                <a:latin typeface="Georgia" pitchFamily="18" charset="0"/>
              </a:rPr>
              <a:t>, сопровождающих освоение ребенком содержания каждой образовательной области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47DD239-79A6-4735-B5FC-C49B4FDDDAD7}"/>
              </a:ext>
            </a:extLst>
          </p:cNvPr>
          <p:cNvSpPr/>
          <p:nvPr/>
        </p:nvSpPr>
        <p:spPr>
          <a:xfrm>
            <a:off x="1924050" y="1916114"/>
            <a:ext cx="3308350" cy="44656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latin typeface="Georgia" pitchFamily="18" charset="0"/>
              </a:rPr>
              <a:t>Образовательный результат как компетенция ребенка должен быть сформулирован</a:t>
            </a:r>
          </a:p>
          <a:p>
            <a:pPr algn="ctr">
              <a:defRPr/>
            </a:pPr>
            <a:r>
              <a:rPr lang="ru-RU" sz="2000" b="1" i="1" dirty="0" err="1">
                <a:latin typeface="Georgia" pitchFamily="18" charset="0"/>
              </a:rPr>
              <a:t>диагностично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225D0262-95A2-4683-A8C7-C2AC74F9DD6E}"/>
              </a:ext>
            </a:extLst>
          </p:cNvPr>
          <p:cNvSpPr/>
          <p:nvPr/>
        </p:nvSpPr>
        <p:spPr>
          <a:xfrm>
            <a:off x="5232400" y="3284538"/>
            <a:ext cx="1714500" cy="1204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60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C95C2FEF-C736-427C-A06D-7BEE71E2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6" y="141289"/>
            <a:ext cx="100012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Заголовок 1">
            <a:extLst>
              <a:ext uri="{FF2B5EF4-FFF2-40B4-BE49-F238E27FC236}">
                <a16:creationId xmlns:a16="http://schemas.microsoft.com/office/drawing/2014/main" id="{306EDE8B-7272-4170-A3C6-926BEF39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0350"/>
            <a:ext cx="9144000" cy="6769100"/>
          </a:xfrm>
        </p:spPr>
        <p:txBody>
          <a:bodyPr/>
          <a:lstStyle/>
          <a:p>
            <a:pPr>
              <a:defRPr/>
            </a:pPr>
            <a:br>
              <a:rPr lang="ru-RU" altLang="ru-RU" sz="2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3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2" name="Rectangle 13">
            <a:extLst>
              <a:ext uri="{FF2B5EF4-FFF2-40B4-BE49-F238E27FC236}">
                <a16:creationId xmlns:a16="http://schemas.microsoft.com/office/drawing/2014/main" id="{5E98D039-A497-4C97-A146-76D70B23E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52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3" name="Rectangle 20">
            <a:extLst>
              <a:ext uri="{FF2B5EF4-FFF2-40B4-BE49-F238E27FC236}">
                <a16:creationId xmlns:a16="http://schemas.microsoft.com/office/drawing/2014/main" id="{28B60D70-421D-4DF0-9200-32222B479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5" y="3643313"/>
            <a:ext cx="903605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br>
              <a:rPr lang="ru-RU" altLang="ru-RU" sz="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id="{718D01D5-78CB-4BA9-8986-7BC2CEC0A8B9}"/>
              </a:ext>
            </a:extLst>
          </p:cNvPr>
          <p:cNvSpPr/>
          <p:nvPr/>
        </p:nvSpPr>
        <p:spPr>
          <a:xfrm>
            <a:off x="1924051" y="58738"/>
            <a:ext cx="7273925" cy="165576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latin typeface="Georgia" pitchFamily="18" charset="0"/>
              </a:rPr>
              <a:t>Подсказка для формулирования индикаторов образовательных результатов</a:t>
            </a:r>
          </a:p>
        </p:txBody>
      </p:sp>
      <p:pic>
        <p:nvPicPr>
          <p:cNvPr id="37897" name="Picture 2">
            <a:extLst>
              <a:ext uri="{FF2B5EF4-FFF2-40B4-BE49-F238E27FC236}">
                <a16:creationId xmlns:a16="http://schemas.microsoft.com/office/drawing/2014/main" id="{712B3E88-56AF-4190-B1AD-50D2F0FB7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9" y="639763"/>
            <a:ext cx="14954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0E5C7C35-8AA4-43FD-9E21-D4D6C9F42F76}"/>
              </a:ext>
            </a:extLst>
          </p:cNvPr>
          <p:cNvGraphicFramePr/>
          <p:nvPr/>
        </p:nvGraphicFramePr>
        <p:xfrm>
          <a:off x="1775520" y="1714644"/>
          <a:ext cx="8712968" cy="4954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5477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06213-36CD-43A2-A1FC-77F365818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эмоционально-ценностного отношения к городу у дошкольников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EF72CB-2FFD-4A2F-B8E0-0FAB5BA8E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dirty="0"/>
              <a:t>Задачи:</a:t>
            </a:r>
          </a:p>
          <a:p>
            <a:pPr lvl="0"/>
            <a:r>
              <a:rPr lang="ru-RU" dirty="0"/>
              <a:t>Развивать способность чувствовать красоту города и эмоционально откликаться на неё.</a:t>
            </a:r>
          </a:p>
          <a:p>
            <a:pPr lvl="0"/>
            <a:r>
              <a:rPr lang="ru-RU" dirty="0"/>
              <a:t>Содействовать становлению желания принимать участие в традициях города и петербургской семьи; поддерживать традиции, чувствовать свое единство с петербуржцами.</a:t>
            </a:r>
          </a:p>
          <a:p>
            <a:r>
              <a:rPr lang="ru-RU" dirty="0"/>
              <a:t>Развивать чувство гордости, сопереживание деяниям великих петербуржцев, бережное отношение к родному городу</a:t>
            </a:r>
          </a:p>
        </p:txBody>
      </p:sp>
    </p:spTree>
    <p:extLst>
      <p:ext uri="{BB962C8B-B14F-4D97-AF65-F5344CB8AC3E}">
        <p14:creationId xmlns:p14="http://schemas.microsoft.com/office/powerpoint/2010/main" val="3318930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343144-E8A7-4AD7-8036-04BEEE7BA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49" y="200608"/>
            <a:ext cx="2357098" cy="3428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8312B5-90A9-4639-B2B4-D4EDC54587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t="1905" r="9626" b="9116"/>
          <a:stretch/>
        </p:blipFill>
        <p:spPr>
          <a:xfrm>
            <a:off x="1813249" y="3738206"/>
            <a:ext cx="3673151" cy="3119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7EBDD1-8823-48FD-A734-937357E2C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496" y="3738205"/>
            <a:ext cx="3404954" cy="31197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E625A1-1D3B-4E62-85E2-89236449B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66" y="200608"/>
            <a:ext cx="4608884" cy="34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43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B8D7D-98CC-419A-AE76-6D2CDBC2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Особенности восприятия и представлений об архитектурно-скульптурном облике города, символике Санкт-Петербурга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31885-7B99-4B7E-BBD7-D0EFF7855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dirty="0"/>
              <a:t>Задачи:</a:t>
            </a:r>
          </a:p>
          <a:p>
            <a:pPr lvl="0"/>
            <a:r>
              <a:rPr lang="ru-RU" dirty="0"/>
              <a:t>Включить детей в активную познавательную и практическую деятельность, способствующую «расшифровыванию» символов и смыслов, заложенных в архитектурно-художественных памятниках Санкт-Петербурга.</a:t>
            </a:r>
          </a:p>
          <a:p>
            <a:pPr lvl="0"/>
            <a:r>
              <a:rPr lang="ru-RU" dirty="0"/>
              <a:t>Развивать познавательные умения: находить ассоциации, связанные с раскрытием символики городского пространства, выдвигать и проверять гипотезы, экспериментировать сравнивать, сопоставлять.</a:t>
            </a:r>
          </a:p>
          <a:p>
            <a:pPr lvl="0"/>
            <a:r>
              <a:rPr lang="ru-RU" dirty="0"/>
              <a:t>Способствовать развитию воображения и фантазии детей в процессе восприятия архитектурно-скульптурного облика города.</a:t>
            </a:r>
          </a:p>
          <a:p>
            <a:pPr lvl="0"/>
            <a:r>
              <a:rPr lang="ru-RU" dirty="0"/>
              <a:t>Развивать у детей способность обосновывать свои суждения, составлять рассказы о достопримечательностях Санкт-Петербурга.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52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м11 фрагмент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8282" y="214291"/>
            <a:ext cx="3857652" cy="452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7968" y="188640"/>
            <a:ext cx="4704523" cy="3528392"/>
          </a:xfrm>
          <a:prstGeom prst="rect">
            <a:avLst/>
          </a:prstGeom>
        </p:spPr>
      </p:pic>
      <p:pic>
        <p:nvPicPr>
          <p:cNvPr id="6" name="Рисунок 5" descr="IMG_0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7968" y="3933056"/>
            <a:ext cx="1977684" cy="2636912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EDA74-5F01-47EC-A0D6-50C17898F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Особенности первоначальных представлений о памятниках культурного наследия Санкт-Петербурга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D910AE-4CCE-4FCE-87C7-6358D3711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i="1" dirty="0"/>
              <a:t>Создать условия для становления у детей первоначальных представлений о памятниках культурного наследия Санкт-Петербурга.</a:t>
            </a:r>
            <a:endParaRPr lang="ru-RU" dirty="0"/>
          </a:p>
          <a:p>
            <a:pPr lvl="0"/>
            <a:r>
              <a:rPr lang="ru-RU" dirty="0"/>
              <a:t>Содействовать формированию у детей представления об улицах и архитектурных особенностях ближайшего окружения, их неповторимости и красоте.</a:t>
            </a:r>
          </a:p>
          <a:p>
            <a:pPr lvl="0"/>
            <a:r>
              <a:rPr lang="ru-RU" dirty="0"/>
              <a:t>Расширять представления детей о том, что делает город красивым, декоративном убранстве городских строений.</a:t>
            </a:r>
          </a:p>
          <a:p>
            <a:pPr lvl="0"/>
            <a:r>
              <a:rPr lang="ru-RU" dirty="0"/>
              <a:t>Познакомить детей с основными архитектурными ансамблями исторического центра Санкт-Петербурга, раскрыть единство архитектурно-скульптурного облика города.</a:t>
            </a:r>
          </a:p>
          <a:p>
            <a:pPr lvl="0"/>
            <a:r>
              <a:rPr lang="ru-RU" dirty="0"/>
              <a:t>Познакомить детей с жизнью и творчеством знаменитых петербуржцев.</a:t>
            </a:r>
          </a:p>
          <a:p>
            <a:pPr lvl="0"/>
            <a:r>
              <a:rPr lang="ru-RU" dirty="0"/>
              <a:t>Обогащать и активизировать словарь детей за счет слов-топонимов петербургской тематики, названий некоторых деталей архитектурных сооружений.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48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C6603-52A6-4BBF-BB0D-315CD72F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краеведческого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AF1908-56F0-4F8F-B28C-CD796F599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Интерес к культурному наследию Санкт-Петербурга.</a:t>
            </a:r>
          </a:p>
          <a:p>
            <a:endParaRPr lang="ru-RU" dirty="0"/>
          </a:p>
          <a:p>
            <a:pPr>
              <a:buAutoNum type="arabicParenR"/>
            </a:pPr>
            <a:r>
              <a:rPr lang="ru-RU" dirty="0"/>
              <a:t>Стойкое личностное качество.</a:t>
            </a:r>
          </a:p>
          <a:p>
            <a:pPr>
              <a:buAutoNum type="arabicParenR"/>
            </a:pPr>
            <a:r>
              <a:rPr lang="ru-RU" dirty="0"/>
              <a:t>Побудительная сила к действию.</a:t>
            </a:r>
          </a:p>
          <a:p>
            <a:pPr>
              <a:buAutoNum type="arabicParenR"/>
            </a:pPr>
            <a:r>
              <a:rPr lang="ru-RU" dirty="0"/>
              <a:t>Эмоционально-избирательная направленность.</a:t>
            </a:r>
          </a:p>
          <a:p>
            <a:pPr>
              <a:buAutoNum type="arabicParenR"/>
            </a:pPr>
            <a:endParaRPr lang="ru-RU" dirty="0"/>
          </a:p>
          <a:p>
            <a:pPr marL="0" indent="0">
              <a:buNone/>
            </a:pPr>
            <a:r>
              <a:rPr lang="ru-RU" dirty="0"/>
              <a:t>Интерес – как предпосылка успешного освоения системы знаний о Петербурге (принцип преемственности).</a:t>
            </a:r>
          </a:p>
        </p:txBody>
      </p:sp>
    </p:spTree>
    <p:extLst>
      <p:ext uri="{BB962C8B-B14F-4D97-AF65-F5344CB8AC3E}">
        <p14:creationId xmlns:p14="http://schemas.microsoft.com/office/powerpoint/2010/main" val="2501736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О чем писали местные газеты в начале XX века 1909 год - Свер…"/>
          <p:cNvPicPr>
            <a:picLocks noChangeAspect="1" noChangeArrowheads="1"/>
          </p:cNvPicPr>
          <p:nvPr/>
        </p:nvPicPr>
        <p:blipFill>
          <a:blip r:embed="rId2" cstate="print"/>
          <a:srcRect t="4819" b="3614"/>
          <a:stretch>
            <a:fillRect/>
          </a:stretch>
        </p:blipFill>
        <p:spPr bwMode="auto">
          <a:xfrm>
            <a:off x="6401476" y="316632"/>
            <a:ext cx="5522973" cy="6405762"/>
          </a:xfrm>
          <a:prstGeom prst="rect">
            <a:avLst/>
          </a:prstGeom>
          <a:noFill/>
        </p:spPr>
      </p:pic>
      <p:pic>
        <p:nvPicPr>
          <p:cNvPr id="3" name="Рисунок 2" descr="IMG_1129.JPG">
            <a:extLst>
              <a:ext uri="{FF2B5EF4-FFF2-40B4-BE49-F238E27FC236}">
                <a16:creationId xmlns:a16="http://schemas.microsoft.com/office/drawing/2014/main" id="{62821011-E4F4-40C6-AD3B-B0086995AF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0686" y="214604"/>
            <a:ext cx="3995936" cy="2996952"/>
          </a:xfrm>
          <a:prstGeom prst="rect">
            <a:avLst/>
          </a:prstGeom>
        </p:spPr>
      </p:pic>
      <p:pic>
        <p:nvPicPr>
          <p:cNvPr id="4" name="Рисунок 3" descr="IMG_1764.JPG">
            <a:extLst>
              <a:ext uri="{FF2B5EF4-FFF2-40B4-BE49-F238E27FC236}">
                <a16:creationId xmlns:a16="http://schemas.microsoft.com/office/drawing/2014/main" id="{24344E70-AA81-46A1-81A2-A1C08448B0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20686" y="3725442"/>
            <a:ext cx="3995936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02861-E835-4285-92E2-E0E8CEE9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Особенности проявления художественно-творческих способностей детей в продуктивной деятельности, содержанием которой являются представления о Санкт-Петербурге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5DCFC1-35A8-4B38-B9B9-C07A789BE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653" y="2407298"/>
            <a:ext cx="9171959" cy="3503924"/>
          </a:xfrm>
        </p:spPr>
        <p:txBody>
          <a:bodyPr/>
          <a:lstStyle/>
          <a:p>
            <a:pPr lvl="0"/>
            <a:r>
              <a:rPr lang="ru-RU" dirty="0"/>
              <a:t>Способствовать отражению представлений о Санкт-Петербурге и знаменитых петербуржцах в рисунках, играх-фантазиях, сказках, загадках.</a:t>
            </a:r>
          </a:p>
          <a:p>
            <a:pPr lvl="0"/>
            <a:r>
              <a:rPr lang="ru-RU" dirty="0"/>
              <a:t>Развивать опыт участия в проектной деятельности, содержанием которой являются представления о Санкт-Петербурге.</a:t>
            </a:r>
          </a:p>
          <a:p>
            <a:pPr lvl="0"/>
            <a:r>
              <a:rPr lang="ru-RU" dirty="0"/>
              <a:t>Включать детей в создание коллекций, связанных с культурным наследием Санкт-Петербурга.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586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E3B66A-C343-4309-A6D7-37891B4AC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65"/>
          <a:stretch/>
        </p:blipFill>
        <p:spPr>
          <a:xfrm rot="16200000">
            <a:off x="2732166" y="1239560"/>
            <a:ext cx="6385545" cy="462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96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33ECF-6DFD-4303-89B9-FE7F16CF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Методики диагностики в краеведческом образовании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EC6C78-1531-4F74-81EF-D28BE8E5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Наблюдение</a:t>
            </a:r>
          </a:p>
          <a:p>
            <a:r>
              <a:rPr lang="ru-RU" dirty="0"/>
              <a:t>Беседа</a:t>
            </a:r>
          </a:p>
          <a:p>
            <a:r>
              <a:rPr lang="ru-RU" dirty="0" err="1"/>
              <a:t>Субтесты</a:t>
            </a:r>
            <a:r>
              <a:rPr lang="ru-RU" dirty="0"/>
              <a:t> (включенное наблюдение в специально организованной ситуации)</a:t>
            </a:r>
          </a:p>
        </p:txBody>
      </p:sp>
    </p:spTree>
    <p:extLst>
      <p:ext uri="{BB962C8B-B14F-4D97-AF65-F5344CB8AC3E}">
        <p14:creationId xmlns:p14="http://schemas.microsoft.com/office/powerpoint/2010/main" val="2894824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50B89-6DD6-4B5B-8AA8-9033B3A33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Критериальные</a:t>
            </a:r>
            <a:r>
              <a:rPr lang="ru-RU" dirty="0"/>
              <a:t> показатели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951544-0453-4A76-95EB-4120F57B1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направленность интереса на объекты художественной среды города, традиции города и горожан; их познание;</a:t>
            </a:r>
          </a:p>
          <a:p>
            <a:pPr lvl="0"/>
            <a:r>
              <a:rPr lang="ru-RU" dirty="0"/>
              <a:t>устойчивость интереса;</a:t>
            </a:r>
          </a:p>
          <a:p>
            <a:pPr lvl="0"/>
            <a:r>
              <a:rPr lang="ru-RU" dirty="0"/>
              <a:t>наличие проблемных высказываний и вопросов о городе;</a:t>
            </a:r>
          </a:p>
          <a:p>
            <a:pPr lvl="0"/>
            <a:r>
              <a:rPr lang="ru-RU" dirty="0"/>
              <a:t>способность использовать освоенные знания и умения в процессе познания города и коммуникативной деятельности;</a:t>
            </a:r>
          </a:p>
          <a:p>
            <a:pPr lvl="0"/>
            <a:r>
              <a:rPr lang="ru-RU" dirty="0"/>
              <a:t>стремление к творческой продуктивной деятельности на основе освоенных знаний.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320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3CABA-E0B1-4A4D-87F6-18AAA01BA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Эмоциональный компонент интереса проявляется в стремлении: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2043-6CC7-44C3-BF43-1491C91E9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ru-RU" dirty="0"/>
              <a:t>проявлять эмоционально-положительное отношение к Санкт-Петербургу, горожанам, традициям города и к процессу познания города;</a:t>
            </a:r>
            <a:endParaRPr lang="ru-RU" sz="1400" dirty="0"/>
          </a:p>
          <a:p>
            <a:pPr lvl="1"/>
            <a:r>
              <a:rPr lang="ru-RU" dirty="0"/>
              <a:t>использовать личное местоимение «мой» по отношению к городу;</a:t>
            </a:r>
            <a:endParaRPr lang="ru-RU" sz="1400" dirty="0"/>
          </a:p>
          <a:p>
            <a:pPr lvl="1"/>
            <a:r>
              <a:rPr lang="ru-RU" dirty="0"/>
              <a:t>эмоционально откликаться на образы скульптуры и символы в архитектурном пространстве Санкт-Петербурга;</a:t>
            </a:r>
            <a:endParaRPr lang="ru-RU" sz="1400" dirty="0"/>
          </a:p>
          <a:p>
            <a:pPr lvl="1"/>
            <a:r>
              <a:rPr lang="ru-RU" dirty="0"/>
              <a:t>избирательно относиться к объектам художественной среды города;</a:t>
            </a:r>
            <a:endParaRPr lang="ru-RU" sz="1400" dirty="0"/>
          </a:p>
          <a:p>
            <a:pPr lvl="1"/>
            <a:r>
              <a:rPr lang="ru-RU" dirty="0"/>
              <a:t>сопереживать и внутренне содействовать в процессе восприятия образов художественной среды пространства города;</a:t>
            </a:r>
            <a:endParaRPr lang="ru-RU" sz="1400" dirty="0"/>
          </a:p>
          <a:p>
            <a:pPr lvl="1"/>
            <a:r>
              <a:rPr lang="ru-RU" dirty="0"/>
              <a:t>проявлять разнообразные интеллектуальные эмоции – удивление, радость познания нового (узнавания знакомых объектов), увлеченность процессом познания, удовлетворение от процесса познания, ожидание (предвкушение) узнавания нового, гордость за свои успехи; </a:t>
            </a: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053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852BB-D4BE-41CB-AFE6-ACC8DD585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Действенный компонент интереса проявляется в стремлении: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B313EE-6593-40B3-9D75-073DF94A8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/>
              <a:t>обыгрывать образы архитектурно-скульптурного облика города и включать их в сюжетный контекст; </a:t>
            </a:r>
            <a:endParaRPr lang="ru-RU" sz="1400" dirty="0"/>
          </a:p>
          <a:p>
            <a:pPr lvl="1"/>
            <a:r>
              <a:rPr lang="ru-RU" dirty="0"/>
              <a:t>отражать результат познания в художественно-продуктивной деятельности, достигать творческого результата;</a:t>
            </a:r>
            <a:endParaRPr lang="ru-RU" sz="1400" dirty="0"/>
          </a:p>
          <a:p>
            <a:pPr lvl="1"/>
            <a:r>
              <a:rPr lang="ru-RU" dirty="0"/>
              <a:t>приглашать родителей в путешествие по городу и принимать на себя роль «экскурсовода»;</a:t>
            </a:r>
            <a:endParaRPr lang="ru-RU" sz="1400" dirty="0"/>
          </a:p>
          <a:p>
            <a:pPr lvl="1"/>
            <a:r>
              <a:rPr lang="ru-RU" dirty="0"/>
              <a:t>использовать представления о городе в самостоятельной деятельности и общении со сверстниками, педагогами и родителями вне стен дошкольного образовательного учреждения.</a:t>
            </a:r>
            <a:endParaRPr lang="ru-RU" sz="1400" dirty="0"/>
          </a:p>
          <a:p>
            <a:r>
              <a:rPr lang="ru-RU" dirty="0"/>
              <a:t>объяснять свои предпочтения, предположения, оценочные высказывания, эмоциональные состояния</a:t>
            </a:r>
          </a:p>
        </p:txBody>
      </p:sp>
    </p:spTree>
    <p:extLst>
      <p:ext uri="{BB962C8B-B14F-4D97-AF65-F5344CB8AC3E}">
        <p14:creationId xmlns:p14="http://schemas.microsoft.com/office/powerpoint/2010/main" val="269678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53F12-4308-4E37-85CE-04A579B6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Познавательный компонент интереса проявляется через стремление: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01A55C-CB19-4105-82BA-2BC882B35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ru-RU" dirty="0"/>
              <a:t>высказывать эстетические и этические оценки;</a:t>
            </a:r>
            <a:endParaRPr lang="ru-RU" sz="1400" dirty="0"/>
          </a:p>
          <a:p>
            <a:pPr lvl="1"/>
            <a:r>
              <a:rPr lang="ru-RU" dirty="0"/>
              <a:t>формулировать высказывания о городе и его художественной среде, интересующих явлениях, знаменитых петербуржцах, городских традициях и т.д. и задавать продуктивные вопросы; </a:t>
            </a:r>
            <a:endParaRPr lang="ru-RU" sz="1400" dirty="0"/>
          </a:p>
          <a:p>
            <a:pPr lvl="1"/>
            <a:r>
              <a:rPr lang="ru-RU" dirty="0"/>
              <a:t>использовать перенос имеющихся знаний при восприятии новых объектов и самостоятельно интерпретировать их содержание;</a:t>
            </a:r>
            <a:endParaRPr lang="ru-RU" sz="1400" dirty="0"/>
          </a:p>
          <a:p>
            <a:pPr lvl="1"/>
            <a:r>
              <a:rPr lang="ru-RU" dirty="0"/>
              <a:t>использовать готовые ассоциации в процессе познания архитектурно-скульптурного облика города;</a:t>
            </a:r>
            <a:endParaRPr lang="ru-RU" sz="1400" dirty="0"/>
          </a:p>
          <a:p>
            <a:pPr lvl="1"/>
            <a:r>
              <a:rPr lang="ru-RU" dirty="0"/>
              <a:t>продуцировать новые ассоциации в процессе восприятия архитектурно-скульптурного облика города;</a:t>
            </a:r>
            <a:endParaRPr lang="ru-RU" sz="1400" dirty="0"/>
          </a:p>
          <a:p>
            <a:pPr lvl="1"/>
            <a:r>
              <a:rPr lang="ru-RU" dirty="0"/>
              <a:t>использовать поисковые действия при решении познавательных задач, содержанием которых является культурное наследие Санкт-Петербурга;</a:t>
            </a:r>
            <a:endParaRPr lang="ru-RU" sz="1400" dirty="0"/>
          </a:p>
          <a:p>
            <a:pPr lvl="1"/>
            <a:r>
              <a:rPr lang="ru-RU" dirty="0"/>
              <a:t>использовать словарь петербургской тематики в процессе коммуникативной деятельности. </a:t>
            </a: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29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928E3-3FD8-4C33-BD6F-C321EB5F9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Мотивационно-волевой компонент интереса проявляется как: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588320-1931-43D9-AC77-9468271CF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/>
              <a:t>увлеченность процессом познания города, сосредоточенность и стремление к дальнейшему познанию, стремление преодолевать мыслительные затруднения</a:t>
            </a:r>
            <a:endParaRPr lang="ru-RU" sz="1400" dirty="0"/>
          </a:p>
          <a:p>
            <a:pPr lvl="1"/>
            <a:r>
              <a:rPr lang="ru-RU" dirty="0"/>
              <a:t>желание и готовность продолжать деятельность краеведческого содержания за пределами отведенного на встречу с Санкт-Петербургом времени.</a:t>
            </a: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856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D0A05-6190-4825-8FE7-FE22601F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Ступени освоения детьми содержания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5262E3-DD5D-4806-AC90-6CCBF946C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Город-сказка. Город – быль. Информационно-методическое сопровождение краеведческого образования дошкольников. Учебно-методическое пособие. – СПб, 2013. - С.30-31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41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D258D-CEB0-4D1E-8205-1900A4E4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Признаки интереса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F1BBC2-9A0B-4E8E-8979-92DAE55A0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Эмоциональные проявления (настроение в процессе познания, отношение к предмету и процессу познания).</a:t>
            </a:r>
          </a:p>
          <a:p>
            <a:r>
              <a:rPr lang="ru-RU" dirty="0"/>
              <a:t>Действенность представлений (перенос в общение, познавательную творческую деятельность, поведение).</a:t>
            </a:r>
          </a:p>
          <a:p>
            <a:r>
              <a:rPr lang="ru-RU" dirty="0"/>
              <a:t>Интеллектуальная и творческая активность (стремление к результату, преодоление трудностей, самостоятельность, оригинальность).</a:t>
            </a:r>
          </a:p>
          <a:p>
            <a:r>
              <a:rPr lang="ru-RU" dirty="0"/>
              <a:t>Индивидуальные предпочтения (явлений, предметов, видов деятельности (их количество и содержание).</a:t>
            </a:r>
          </a:p>
        </p:txBody>
      </p:sp>
    </p:spTree>
    <p:extLst>
      <p:ext uri="{BB962C8B-B14F-4D97-AF65-F5344CB8AC3E}">
        <p14:creationId xmlns:p14="http://schemas.microsoft.com/office/powerpoint/2010/main" val="1497044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510CD-EC2C-4050-8736-FA05CEBA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ABFF74-79E3-43F2-A33B-AEF81A1AD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основе описания интереса детей к культурно-историческому наследию родного города составить критерии и показатели образовательных результатов по петербурговедению</a:t>
            </a:r>
          </a:p>
          <a:p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ED769DB-FF4D-4EE3-B59A-B5BE6E6711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34433" y="3509519"/>
          <a:ext cx="8127999" cy="265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57436438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1861078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3775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Критерий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Показатели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Где наблюдается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12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Проявления эмоционального компонента интереса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Ребенок эмоционально откликается на образы скульптуры и символы в архитектурном пространстве Санкт-Петербурга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рассматривании  изображений, на целевой прогулке, экскурсии и т.д.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667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82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972B449-952D-47F3-95F7-3F3C79CD0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63" y="272175"/>
            <a:ext cx="7413074" cy="651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40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5E73D-BC93-4325-844F-62CBECB8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Технологичность краеведческого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0C261E-228E-4D5A-8DD4-65F731221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ru-RU" dirty="0"/>
              <a:t>привлечение разнообразных сведений для раскрытия сущности и своеобразия культуры - о природных особенностях, некоторых исторических событиях, традициях прошлого и настоящего, некоторых выдающихся личностях, </a:t>
            </a:r>
          </a:p>
          <a:p>
            <a:pPr lvl="0"/>
            <a:r>
              <a:rPr lang="ru-RU" dirty="0"/>
              <a:t>обращение к различным видам и жанрам искусства, которые в эмоционально привлекательной, занимательной форме реконструируют разнообразные сведения о культуре Санкт-Петербурга, </a:t>
            </a:r>
          </a:p>
          <a:p>
            <a:pPr lvl="0"/>
            <a:r>
              <a:rPr lang="ru-RU" dirty="0"/>
              <a:t>активизацию всех органов чувств в процессе освоения культуры, что означает «призывать к деятельности все органы чувств, чтобы совокупными путями почерпнуть познаваемый материал» (И.М. </a:t>
            </a:r>
            <a:r>
              <a:rPr lang="ru-RU" dirty="0" err="1"/>
              <a:t>Гревс</a:t>
            </a:r>
            <a:r>
              <a:rPr lang="ru-RU" dirty="0"/>
              <a:t>); на этом основан метод звуковых, литературных, музыкальных, зрительных ассоциаций, </a:t>
            </a:r>
          </a:p>
          <a:p>
            <a:pPr lvl="0"/>
            <a:r>
              <a:rPr lang="ru-RU" dirty="0"/>
              <a:t>включение разнообразных видов деятельности: познавательной, практической, художественно-творческой, музыкальной, коммуникативной, что требует установления связей с разными образовательными направлениями; в соответствии с принципами культуросообразности и возрастных особенностей особое значение имеют организация художественной и игровой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903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>
            <a:extLst>
              <a:ext uri="{FF2B5EF4-FFF2-40B4-BE49-F238E27FC236}">
                <a16:creationId xmlns:a16="http://schemas.microsoft.com/office/drawing/2014/main" id="{A3A73AB2-2C34-44D6-8B1C-0E46B581A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428625"/>
            <a:ext cx="800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2"/>
                </a:solidFill>
              </a:rPr>
              <a:t>Какую музыку  и где могли бы исполнять Гении славы?</a:t>
            </a:r>
          </a:p>
        </p:txBody>
      </p:sp>
      <p:pic>
        <p:nvPicPr>
          <p:cNvPr id="28675" name="Picture 2" descr="Картинка 3 из 64000">
            <a:hlinkClick r:id="rId3"/>
            <a:extLst>
              <a:ext uri="{FF2B5EF4-FFF2-40B4-BE49-F238E27FC236}">
                <a16:creationId xmlns:a16="http://schemas.microsoft.com/office/drawing/2014/main" id="{03872D52-D3DF-4EE6-9E2A-B5BF6D6B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4" y="1214439"/>
            <a:ext cx="242887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Картинка 3 из 64000">
            <a:hlinkClick r:id="rId5"/>
            <a:extLst>
              <a:ext uri="{FF2B5EF4-FFF2-40B4-BE49-F238E27FC236}">
                <a16:creationId xmlns:a16="http://schemas.microsoft.com/office/drawing/2014/main" id="{750F9B40-1FD0-4DE7-8135-83C2835F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r="7745"/>
          <a:stretch>
            <a:fillRect/>
          </a:stretch>
        </p:blipFill>
        <p:spPr bwMode="auto">
          <a:xfrm>
            <a:off x="5310188" y="1214439"/>
            <a:ext cx="285750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Картинка 15 из 9625">
            <a:hlinkClick r:id="rId7"/>
            <a:extLst>
              <a:ext uri="{FF2B5EF4-FFF2-40B4-BE49-F238E27FC236}">
                <a16:creationId xmlns:a16="http://schemas.microsoft.com/office/drawing/2014/main" id="{F1FCC55B-AB42-4603-BB2F-0F2988B4F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3571875"/>
            <a:ext cx="3071812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Картинка 6 из 64000">
            <a:hlinkClick r:id="rId9"/>
            <a:extLst>
              <a:ext uri="{FF2B5EF4-FFF2-40B4-BE49-F238E27FC236}">
                <a16:creationId xmlns:a16="http://schemas.microsoft.com/office/drawing/2014/main" id="{9C2AA7A6-E6DF-40C4-91F2-84F470697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6" y="3571876"/>
            <a:ext cx="22145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европа фанфары.mp3">
            <a:hlinkClick r:id="" action="ppaction://media"/>
            <a:extLst>
              <a:ext uri="{FF2B5EF4-FFF2-40B4-BE49-F238E27FC236}">
                <a16:creationId xmlns:a16="http://schemas.microsoft.com/office/drawing/2014/main" id="{14466909-D220-4BEE-B5A4-F446E072BCCD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28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" descr="Картинка 28 из 12030">
            <a:hlinkClick r:id="rId12"/>
            <a:extLst>
              <a:ext uri="{FF2B5EF4-FFF2-40B4-BE49-F238E27FC236}">
                <a16:creationId xmlns:a16="http://schemas.microsoft.com/office/drawing/2014/main" id="{7F46B1D2-C660-4C65-B16E-CC5490E4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0"/>
            <a:ext cx="164306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1F51D-7FDF-4795-B275-79577610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small" dirty="0"/>
              <a:t>Особенности проявления интереса к культурно-историческому наследию города у детей старшего дошкольного возраста</a:t>
            </a:r>
            <a:br>
              <a:rPr lang="ru-RU" b="1" cap="small" dirty="0"/>
            </a:br>
            <a:br>
              <a:rPr lang="ru-RU" b="1" cap="small" dirty="0"/>
            </a:br>
            <a:r>
              <a:rPr lang="ru-RU" b="1" cap="small" dirty="0"/>
              <a:t>Признаки города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6CC1A2-0F42-42C3-970C-2A0092239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269" y="3318588"/>
            <a:ext cx="8915400" cy="3777622"/>
          </a:xfrm>
        </p:spPr>
        <p:txBody>
          <a:bodyPr/>
          <a:lstStyle/>
          <a:p>
            <a:r>
              <a:rPr lang="ru-RU" dirty="0"/>
              <a:t>Признаки города: </a:t>
            </a:r>
            <a:r>
              <a:rPr lang="ru-RU" b="1" dirty="0"/>
              <a:t>«высокие здания» и «многоэтажные дома», «много машин», «много людей».</a:t>
            </a:r>
            <a:r>
              <a:rPr lang="ru-RU" dirty="0"/>
              <a:t> Многие дети подчеркивают, что в городе каменные дома и «из кирпичей». Среди признаков, характеризующих понятие «город» дети выделяют только один существенный – </a:t>
            </a:r>
            <a:r>
              <a:rPr lang="ru-RU" b="1" dirty="0"/>
              <a:t>наличие большого количества жителей.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26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1DA20-24C0-4D14-B669-A9857534D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Самое интересное и радостное в городе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E08F4C-A151-49A4-9BE7-4837CA881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http://www.playcast.ru/uploads/2015/08/05/14586290.jpg">
            <a:extLst>
              <a:ext uri="{FF2B5EF4-FFF2-40B4-BE49-F238E27FC236}">
                <a16:creationId xmlns:a16="http://schemas.microsoft.com/office/drawing/2014/main" id="{4149D600-43AF-4C76-AD91-FF0D6C0D7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02" y="1966311"/>
            <a:ext cx="3816221" cy="254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6.photo.2gis.com/images/geo/38/5348024569521706_0e2a.jpg">
            <a:extLst>
              <a:ext uri="{FF2B5EF4-FFF2-40B4-BE49-F238E27FC236}">
                <a16:creationId xmlns:a16="http://schemas.microsoft.com/office/drawing/2014/main" id="{B32817F9-B9EE-4019-828D-519C070C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18" y="1972845"/>
            <a:ext cx="3402563" cy="25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annonry.ru/wp-content/uploads/2016/12/1115.jpg">
            <a:extLst>
              <a:ext uri="{FF2B5EF4-FFF2-40B4-BE49-F238E27FC236}">
                <a16:creationId xmlns:a16="http://schemas.microsoft.com/office/drawing/2014/main" id="{33B1F638-F3C9-42B7-83D4-43B10D91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40" y="1966311"/>
            <a:ext cx="3829657" cy="255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s1.fotokto.ru/photo/full/284/2848214.jpg">
            <a:extLst>
              <a:ext uri="{FF2B5EF4-FFF2-40B4-BE49-F238E27FC236}">
                <a16:creationId xmlns:a16="http://schemas.microsoft.com/office/drawing/2014/main" id="{A2C78DAD-89AB-42B9-AD73-91DAE238B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74" y="4692057"/>
            <a:ext cx="3268517" cy="217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i6.photo.2gis.com/images/branch/38/5348024569471556_12cf.jpg">
            <a:extLst>
              <a:ext uri="{FF2B5EF4-FFF2-40B4-BE49-F238E27FC236}">
                <a16:creationId xmlns:a16="http://schemas.microsoft.com/office/drawing/2014/main" id="{44328AAB-FD62-4796-9ECD-A88EEDBC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29" y="4678989"/>
            <a:ext cx="3248915" cy="216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22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</TotalTime>
  <Words>2382</Words>
  <Application>Microsoft Office PowerPoint</Application>
  <PresentationFormat>Широкоэкранный</PresentationFormat>
  <Paragraphs>187</Paragraphs>
  <Slides>40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Century Gothic</vt:lpstr>
      <vt:lpstr>Georgia</vt:lpstr>
      <vt:lpstr>Times New Roman</vt:lpstr>
      <vt:lpstr>Wingdings</vt:lpstr>
      <vt:lpstr>Wingdings 3</vt:lpstr>
      <vt:lpstr>Легкий дым</vt:lpstr>
      <vt:lpstr>Модуль 1: Теоретические основы краеведческого образования дошкольников </vt:lpstr>
      <vt:lpstr>Целевые ориентиры краеведческого образования в дошкольном возрасте</vt:lpstr>
      <vt:lpstr>Цель краеведческого образования</vt:lpstr>
      <vt:lpstr>Признаки интереса</vt:lpstr>
      <vt:lpstr>Презентация PowerPoint</vt:lpstr>
      <vt:lpstr>Технологичность краеведческого образования</vt:lpstr>
      <vt:lpstr>Презентация PowerPoint</vt:lpstr>
      <vt:lpstr>Особенности проявления интереса к культурно-историческому наследию города у детей старшего дошкольного возраста  Признаки города</vt:lpstr>
      <vt:lpstr>Самое интересное и радостное в городе</vt:lpstr>
      <vt:lpstr>Наиболее значимые источники представлений о городе у детей 5-7 лет</vt:lpstr>
      <vt:lpstr>Особенности проявления эмоционально-положительного отношения в дошкольном возрасте</vt:lpstr>
      <vt:lpstr>Интерес детей к культурно-историческому наследию родного города является многокомпонентным образованием</vt:lpstr>
      <vt:lpstr>Интерес детей к культурно-историческому наследию родного города является многокомпонентным образованием</vt:lpstr>
      <vt:lpstr>Интерес детей к культурно-историческому наследию родного города является многокомпонентным образованием</vt:lpstr>
      <vt:lpstr>Интерес детей к культурно-историческому наследию родного города является многокомпонентным образованием</vt:lpstr>
      <vt:lpstr>Гендерная специфика проявлений интереса к краеведению</vt:lpstr>
      <vt:lpstr>Петербургский словарь</vt:lpstr>
      <vt:lpstr>Петербургский словарь</vt:lpstr>
      <vt:lpstr>Петербургский словарь</vt:lpstr>
      <vt:lpstr>Петербургский словарь</vt:lpstr>
      <vt:lpstr>Обзор программ краеведческого образования для дошкольников</vt:lpstr>
      <vt:lpstr>Планирование и изучение образовательных результатов в краеведческом образовании</vt:lpstr>
      <vt:lpstr> </vt:lpstr>
      <vt:lpstr> </vt:lpstr>
      <vt:lpstr>Особенности эмоционально-ценностного отношения к городу у дошкольников</vt:lpstr>
      <vt:lpstr>Презентация PowerPoint</vt:lpstr>
      <vt:lpstr>Особенности восприятия и представлений об архитектурно-скульптурном облике города, символике Санкт-Петербурга</vt:lpstr>
      <vt:lpstr>Презентация PowerPoint</vt:lpstr>
      <vt:lpstr>Особенности первоначальных представлений о памятниках культурного наследия Санкт-Петербурга</vt:lpstr>
      <vt:lpstr>Презентация PowerPoint</vt:lpstr>
      <vt:lpstr>Особенности проявления художественно-творческих способностей детей в продуктивной деятельности, содержанием которой являются представления о Санкт-Петербурге</vt:lpstr>
      <vt:lpstr>Презентация PowerPoint</vt:lpstr>
      <vt:lpstr>Методики диагностики в краеведческом образовании</vt:lpstr>
      <vt:lpstr>Критериальные показатели</vt:lpstr>
      <vt:lpstr>Эмоциональный компонент интереса проявляется в стремлении: </vt:lpstr>
      <vt:lpstr>Действенный компонент интереса проявляется в стремлении: </vt:lpstr>
      <vt:lpstr>Познавательный компонент интереса проявляется через стремление: </vt:lpstr>
      <vt:lpstr>Мотивационно-волевой компонент интереса проявляется как: </vt:lpstr>
      <vt:lpstr>Ступени освоения детьми содержания программы</vt:lpstr>
      <vt:lpstr>Задание: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Модуль 1</dc:title>
  <dc:creator>ekl</dc:creator>
  <cp:lastModifiedBy>ekl</cp:lastModifiedBy>
  <cp:revision>2</cp:revision>
  <dcterms:created xsi:type="dcterms:W3CDTF">2019-06-03T05:09:15Z</dcterms:created>
  <dcterms:modified xsi:type="dcterms:W3CDTF">2019-06-03T05:12:39Z</dcterms:modified>
</cp:coreProperties>
</file>