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E0F9C-CC45-278D-F359-9B9110A1A8D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E300AEA-9EBA-E45E-6801-B3130728F7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10041AFD-EFB9-469B-6A5C-00E5997AC3F5}"/>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5" name="Нижний колонтитул 4">
            <a:extLst>
              <a:ext uri="{FF2B5EF4-FFF2-40B4-BE49-F238E27FC236}">
                <a16:creationId xmlns:a16="http://schemas.microsoft.com/office/drawing/2014/main" id="{D40CE1E6-D62B-16CA-8A60-FEC4E61E2BA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76C917D-8CD4-FF08-BEAA-F3025E552F0A}"/>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187248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492B88-E821-ADB8-CE0B-DBE702BC72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802B262-2539-5F6F-86C6-6463D115452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3A4F328-EA81-1423-CDF1-127806A49CE6}"/>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5" name="Нижний колонтитул 4">
            <a:extLst>
              <a:ext uri="{FF2B5EF4-FFF2-40B4-BE49-F238E27FC236}">
                <a16:creationId xmlns:a16="http://schemas.microsoft.com/office/drawing/2014/main" id="{85B2D8CE-5213-6114-723D-DADA5FDD213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1D9C507-2029-D74A-AA94-EA1E9BD613AA}"/>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41774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686E59-7786-50FC-1B44-70A91457510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F1584572-C6AF-36B4-238C-4B43B8DB45B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209A3F6-4BDE-FFC9-DC00-8A30802DA197}"/>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5" name="Нижний колонтитул 4">
            <a:extLst>
              <a:ext uri="{FF2B5EF4-FFF2-40B4-BE49-F238E27FC236}">
                <a16:creationId xmlns:a16="http://schemas.microsoft.com/office/drawing/2014/main" id="{A918F122-F844-E5E2-3B70-558A17696D6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FF0EB4D-2773-399D-9F6C-9D8C0C3A7FB0}"/>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54168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70176-729D-F2F8-6A3F-5C719DF3257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BCA7ACB-1241-D568-495D-8F0B8922167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4E412BA-CD2A-2B45-20EF-9A2A7025A448}"/>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5" name="Нижний колонтитул 4">
            <a:extLst>
              <a:ext uri="{FF2B5EF4-FFF2-40B4-BE49-F238E27FC236}">
                <a16:creationId xmlns:a16="http://schemas.microsoft.com/office/drawing/2014/main" id="{3DC129EB-61FA-2F8E-E2DB-3D81FC6BA31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87ACCCB-8620-AA9F-265C-3B9124276095}"/>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281000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EAFC96-9538-B1F3-AF56-BFED47BCE8F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385B80E-C00E-C636-DAED-6097AAD6AA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3DFF0B2-F62A-16AD-6A81-B7AB98771D39}"/>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5" name="Нижний колонтитул 4">
            <a:extLst>
              <a:ext uri="{FF2B5EF4-FFF2-40B4-BE49-F238E27FC236}">
                <a16:creationId xmlns:a16="http://schemas.microsoft.com/office/drawing/2014/main" id="{3A2F78DC-5221-C3C6-A181-D280D59743A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9AA479B-A32D-C4F5-1B02-F3582A454712}"/>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302023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AC739A-27B0-0F3D-CAA5-44B06734E75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3E965B0-4465-FF70-52B0-DA52072D1FA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6544B43-21C7-B297-E8C1-E7BB7693388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0455C3C-4238-6B69-C2D5-536E3E1D2A08}"/>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6" name="Нижний колонтитул 5">
            <a:extLst>
              <a:ext uri="{FF2B5EF4-FFF2-40B4-BE49-F238E27FC236}">
                <a16:creationId xmlns:a16="http://schemas.microsoft.com/office/drawing/2014/main" id="{00F316C0-4029-DE6B-3509-6C11A99AE9A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96A4CBE-840F-13A9-2F3E-FB7832E817F2}"/>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1812214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5EC2BC-FB2F-ECD7-7E45-76355FA32F8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BB2C91F-BC34-99F9-6599-956604A3B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124D9C0-B2B1-047B-048D-98FC50C9E32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8B78E38-9610-C800-CA3B-330723B46F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DDD837B-6B31-7476-07AA-DC98C593F3B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F2F34A4-0C27-7BB4-9AE5-36A1B84A0D83}"/>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8" name="Нижний колонтитул 7">
            <a:extLst>
              <a:ext uri="{FF2B5EF4-FFF2-40B4-BE49-F238E27FC236}">
                <a16:creationId xmlns:a16="http://schemas.microsoft.com/office/drawing/2014/main" id="{C6467F84-E9BD-0A95-9124-0CDE3EC676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4D202F9-34B4-5879-E474-A3D28E39FF97}"/>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316624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2323FB-CCB7-6ED6-4C2B-831FCA8580E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443E1C3-3226-A310-C041-8183415FAF3F}"/>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4" name="Нижний колонтитул 3">
            <a:extLst>
              <a:ext uri="{FF2B5EF4-FFF2-40B4-BE49-F238E27FC236}">
                <a16:creationId xmlns:a16="http://schemas.microsoft.com/office/drawing/2014/main" id="{E9C74D09-2D99-F8D6-CE52-B3C8ED041BC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F37D076-9071-8160-7E91-339EC9A3BBFC}"/>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2475374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1EBC3DA-F4FC-57E2-4DC0-328FFEC19E0B}"/>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3" name="Нижний колонтитул 2">
            <a:extLst>
              <a:ext uri="{FF2B5EF4-FFF2-40B4-BE49-F238E27FC236}">
                <a16:creationId xmlns:a16="http://schemas.microsoft.com/office/drawing/2014/main" id="{F304DCF2-E3EC-896E-EF17-BD2EA0E5B48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352D714F-74E5-7922-E627-E32B24299867}"/>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399177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487B0E-2717-4D43-6F4B-3D3A18D43AD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C04BA9D-FDFB-5A26-EA7B-CE797A5249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A402170-90CC-D5A9-0EA0-665AF3624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23EB319-5B13-5CE8-B07C-55929DBF307E}"/>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6" name="Нижний колонтитул 5">
            <a:extLst>
              <a:ext uri="{FF2B5EF4-FFF2-40B4-BE49-F238E27FC236}">
                <a16:creationId xmlns:a16="http://schemas.microsoft.com/office/drawing/2014/main" id="{F372D21B-A2BA-84E8-F425-17E191BC5A2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0C738DB-CEEB-ADD9-D506-4114114ACE61}"/>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2886569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201040-79C9-0889-21BE-B5DE6060CBB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4BA7408-AA71-191D-4485-2C83662EDA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503BFB5-F60A-EE12-7035-FEB1ACF9D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3B67CDB-2ABA-6D72-790D-70EA80817778}"/>
              </a:ext>
            </a:extLst>
          </p:cNvPr>
          <p:cNvSpPr>
            <a:spLocks noGrp="1"/>
          </p:cNvSpPr>
          <p:nvPr>
            <p:ph type="dt" sz="half" idx="10"/>
          </p:nvPr>
        </p:nvSpPr>
        <p:spPr/>
        <p:txBody>
          <a:bodyPr/>
          <a:lstStyle/>
          <a:p>
            <a:fld id="{E09F5275-B176-40E3-9A88-8B96BA44BB1E}" type="datetimeFigureOut">
              <a:rPr lang="ru-RU" smtClean="0"/>
              <a:t>17.03.2024</a:t>
            </a:fld>
            <a:endParaRPr lang="ru-RU"/>
          </a:p>
        </p:txBody>
      </p:sp>
      <p:sp>
        <p:nvSpPr>
          <p:cNvPr id="6" name="Нижний колонтитул 5">
            <a:extLst>
              <a:ext uri="{FF2B5EF4-FFF2-40B4-BE49-F238E27FC236}">
                <a16:creationId xmlns:a16="http://schemas.microsoft.com/office/drawing/2014/main" id="{96049DB5-9D27-1090-148C-5D1CA65FDA3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7CC4C7E-3634-BF8D-5B25-378F66E6AA84}"/>
              </a:ext>
            </a:extLst>
          </p:cNvPr>
          <p:cNvSpPr>
            <a:spLocks noGrp="1"/>
          </p:cNvSpPr>
          <p:nvPr>
            <p:ph type="sldNum" sz="quarter" idx="12"/>
          </p:nvPr>
        </p:nvSpPr>
        <p:spPr/>
        <p:txBody>
          <a:bodyPr/>
          <a:lstStyle/>
          <a:p>
            <a:fld id="{63E3EAC8-592B-48ED-9F87-938A489007FD}" type="slidenum">
              <a:rPr lang="ru-RU" smtClean="0"/>
              <a:t>‹#›</a:t>
            </a:fld>
            <a:endParaRPr lang="ru-RU"/>
          </a:p>
        </p:txBody>
      </p:sp>
    </p:spTree>
    <p:extLst>
      <p:ext uri="{BB962C8B-B14F-4D97-AF65-F5344CB8AC3E}">
        <p14:creationId xmlns:p14="http://schemas.microsoft.com/office/powerpoint/2010/main" val="2266292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30E06B-7BDF-54BB-E21F-7AD218210F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2F8E552-7BB9-9BEA-BEC5-7153C72EAD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A0C3A99-E526-7701-DFEE-1225FA3E5F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F5275-B176-40E3-9A88-8B96BA44BB1E}" type="datetimeFigureOut">
              <a:rPr lang="ru-RU" smtClean="0"/>
              <a:t>17.03.2024</a:t>
            </a:fld>
            <a:endParaRPr lang="ru-RU"/>
          </a:p>
        </p:txBody>
      </p:sp>
      <p:sp>
        <p:nvSpPr>
          <p:cNvPr id="5" name="Нижний колонтитул 4">
            <a:extLst>
              <a:ext uri="{FF2B5EF4-FFF2-40B4-BE49-F238E27FC236}">
                <a16:creationId xmlns:a16="http://schemas.microsoft.com/office/drawing/2014/main" id="{1D927F8D-386C-3177-649B-1EA2491519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024D076-43C2-38D7-2E3B-972F817E80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3EAC8-592B-48ED-9F87-938A489007FD}" type="slidenum">
              <a:rPr lang="ru-RU" smtClean="0"/>
              <a:t>‹#›</a:t>
            </a:fld>
            <a:endParaRPr lang="ru-RU"/>
          </a:p>
        </p:txBody>
      </p:sp>
    </p:spTree>
    <p:extLst>
      <p:ext uri="{BB962C8B-B14F-4D97-AF65-F5344CB8AC3E}">
        <p14:creationId xmlns:p14="http://schemas.microsoft.com/office/powerpoint/2010/main" val="3116610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gb.ru/blog/delegirovanie-polnomochij/?from=blog_stati_anko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02AFF2-139A-BB00-667A-F41FF699D137}"/>
              </a:ext>
            </a:extLst>
          </p:cNvPr>
          <p:cNvSpPr>
            <a:spLocks noGrp="1"/>
          </p:cNvSpPr>
          <p:nvPr>
            <p:ph type="ctrTitle"/>
          </p:nvPr>
        </p:nvSpPr>
        <p:spPr/>
        <p:txBody>
          <a:bodyPr/>
          <a:lstStyle/>
          <a:p>
            <a:r>
              <a:rPr lang="ru-RU" dirty="0"/>
              <a:t>Профессиональное выгорание</a:t>
            </a:r>
          </a:p>
        </p:txBody>
      </p:sp>
      <p:sp>
        <p:nvSpPr>
          <p:cNvPr id="3" name="Подзаголовок 2">
            <a:extLst>
              <a:ext uri="{FF2B5EF4-FFF2-40B4-BE49-F238E27FC236}">
                <a16:creationId xmlns:a16="http://schemas.microsoft.com/office/drawing/2014/main" id="{C53A1727-E6FF-5969-5461-BBFA4160286B}"/>
              </a:ext>
            </a:extLst>
          </p:cNvPr>
          <p:cNvSpPr>
            <a:spLocks noGrp="1"/>
          </p:cNvSpPr>
          <p:nvPr>
            <p:ph type="subTitle" idx="1"/>
          </p:nvPr>
        </p:nvSpPr>
        <p:spPr/>
        <p:txBody>
          <a:bodyPr/>
          <a:lstStyle/>
          <a:p>
            <a:r>
              <a:rPr lang="ru-RU" dirty="0"/>
              <a:t>6 лекция</a:t>
            </a:r>
          </a:p>
        </p:txBody>
      </p:sp>
    </p:spTree>
    <p:extLst>
      <p:ext uri="{BB962C8B-B14F-4D97-AF65-F5344CB8AC3E}">
        <p14:creationId xmlns:p14="http://schemas.microsoft.com/office/powerpoint/2010/main" val="298502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018073-965A-6A39-F6F5-0AB1CAA2E298}"/>
              </a:ext>
            </a:extLst>
          </p:cNvPr>
          <p:cNvSpPr>
            <a:spLocks noGrp="1"/>
          </p:cNvSpPr>
          <p:nvPr>
            <p:ph type="title"/>
          </p:nvPr>
        </p:nvSpPr>
        <p:spPr/>
        <p:txBody>
          <a:bodyPr/>
          <a:lstStyle/>
          <a:p>
            <a:r>
              <a:rPr lang="ru-RU" dirty="0"/>
              <a:t>14 основных причин профессионального выгорания</a:t>
            </a:r>
          </a:p>
        </p:txBody>
      </p:sp>
      <p:sp>
        <p:nvSpPr>
          <p:cNvPr id="3" name="Объект 2">
            <a:extLst>
              <a:ext uri="{FF2B5EF4-FFF2-40B4-BE49-F238E27FC236}">
                <a16:creationId xmlns:a16="http://schemas.microsoft.com/office/drawing/2014/main" id="{611EDFC0-C549-8B7D-45EA-181E436FC625}"/>
              </a:ext>
            </a:extLst>
          </p:cNvPr>
          <p:cNvSpPr>
            <a:spLocks noGrp="1"/>
          </p:cNvSpPr>
          <p:nvPr>
            <p:ph idx="1"/>
          </p:nvPr>
        </p:nvSpPr>
        <p:spPr/>
        <p:txBody>
          <a:bodyPr/>
          <a:lstStyle/>
          <a:p>
            <a:r>
              <a:rPr lang="ru-RU" b="1" dirty="0"/>
              <a:t>Человек засиделся на одном месте</a:t>
            </a:r>
            <a:r>
              <a:rPr lang="ru-RU" dirty="0"/>
              <a:t>. Бывает и так, что выгорание случается из-за слишком долгой работы на одном месте, в одной компании. Сотрудники кадровых служб рекомендуют раз в 5 лет менять сферу деятельности, и рациональное зерно в такой рекомендации есть. Представьте, что вы всю жизнь проработаете на одном месте — неужели не надоест? В какой-то момент вам просто захочется сменить обстановку, вырваться на волю. А если сделать это не получится, вас накроет ощущение скуки, рутины, нереализованности…. Вслед за ним придет выгорание.</a:t>
            </a:r>
          </a:p>
          <a:p>
            <a:endParaRPr lang="ru-RU" dirty="0"/>
          </a:p>
        </p:txBody>
      </p:sp>
    </p:spTree>
    <p:extLst>
      <p:ext uri="{BB962C8B-B14F-4D97-AF65-F5344CB8AC3E}">
        <p14:creationId xmlns:p14="http://schemas.microsoft.com/office/powerpoint/2010/main" val="3356114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B946ED-6BA8-8879-0B2C-7E564CACBEE7}"/>
              </a:ext>
            </a:extLst>
          </p:cNvPr>
          <p:cNvSpPr>
            <a:spLocks noGrp="1"/>
          </p:cNvSpPr>
          <p:nvPr>
            <p:ph type="title"/>
          </p:nvPr>
        </p:nvSpPr>
        <p:spPr/>
        <p:txBody>
          <a:bodyPr/>
          <a:lstStyle/>
          <a:p>
            <a:r>
              <a:rPr lang="ru-RU" dirty="0"/>
              <a:t>14 основных причин профессионального выгорания</a:t>
            </a:r>
          </a:p>
        </p:txBody>
      </p:sp>
      <p:sp>
        <p:nvSpPr>
          <p:cNvPr id="3" name="Объект 2">
            <a:extLst>
              <a:ext uri="{FF2B5EF4-FFF2-40B4-BE49-F238E27FC236}">
                <a16:creationId xmlns:a16="http://schemas.microsoft.com/office/drawing/2014/main" id="{7F27AFEB-2CB6-F023-42C5-10D0DDC34867}"/>
              </a:ext>
            </a:extLst>
          </p:cNvPr>
          <p:cNvSpPr>
            <a:spLocks noGrp="1"/>
          </p:cNvSpPr>
          <p:nvPr>
            <p:ph idx="1"/>
          </p:nvPr>
        </p:nvSpPr>
        <p:spPr/>
        <p:txBody>
          <a:bodyPr/>
          <a:lstStyle/>
          <a:p>
            <a:r>
              <a:rPr lang="ru-RU" b="1" dirty="0"/>
              <a:t>Начальник– трудоголик</a:t>
            </a:r>
            <a:r>
              <a:rPr lang="ru-RU" dirty="0"/>
              <a:t>. Руководитель, помешанный на работе и требующий того же от сотрудников, тоже может стать причиной профессионального выгорания работника. Ведь, когда он постоянно задерживается на работе, то и подчиненным становится неловко уйти домой вовремя. Растет нагрузка и уровень стресса.</a:t>
            </a:r>
          </a:p>
          <a:p>
            <a:endParaRPr lang="ru-RU" dirty="0"/>
          </a:p>
        </p:txBody>
      </p:sp>
    </p:spTree>
    <p:extLst>
      <p:ext uri="{BB962C8B-B14F-4D97-AF65-F5344CB8AC3E}">
        <p14:creationId xmlns:p14="http://schemas.microsoft.com/office/powerpoint/2010/main" val="201017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D0E576-5848-0E9C-D876-C59159E53D69}"/>
              </a:ext>
            </a:extLst>
          </p:cNvPr>
          <p:cNvSpPr>
            <a:spLocks noGrp="1"/>
          </p:cNvSpPr>
          <p:nvPr>
            <p:ph type="title"/>
          </p:nvPr>
        </p:nvSpPr>
        <p:spPr/>
        <p:txBody>
          <a:bodyPr/>
          <a:lstStyle/>
          <a:p>
            <a:r>
              <a:rPr lang="ru-RU" dirty="0"/>
              <a:t>14 основных причин профессионального выгорания</a:t>
            </a:r>
          </a:p>
        </p:txBody>
      </p:sp>
      <p:sp>
        <p:nvSpPr>
          <p:cNvPr id="3" name="Объект 2">
            <a:extLst>
              <a:ext uri="{FF2B5EF4-FFF2-40B4-BE49-F238E27FC236}">
                <a16:creationId xmlns:a16="http://schemas.microsoft.com/office/drawing/2014/main" id="{5A8AFB4C-77D4-1DA6-D2F7-8DFAC59B5A1B}"/>
              </a:ext>
            </a:extLst>
          </p:cNvPr>
          <p:cNvSpPr>
            <a:spLocks noGrp="1"/>
          </p:cNvSpPr>
          <p:nvPr>
            <p:ph idx="1"/>
          </p:nvPr>
        </p:nvSpPr>
        <p:spPr/>
        <p:txBody>
          <a:bodyPr/>
          <a:lstStyle/>
          <a:p>
            <a:r>
              <a:rPr lang="ru-RU" dirty="0"/>
              <a:t>Отсутствие уверенности в завтрашнем дне. Если организация, в которой вы работаете, переживает трудные времена, если выплата зарплаты задерживается, у вас неизбежно появится тревога о своем профессиональном будущем. А значит, нахождение на работе будет для вас сопряжено со стрессом.</a:t>
            </a:r>
          </a:p>
          <a:p>
            <a:endParaRPr lang="ru-RU" dirty="0"/>
          </a:p>
        </p:txBody>
      </p:sp>
    </p:spTree>
    <p:extLst>
      <p:ext uri="{BB962C8B-B14F-4D97-AF65-F5344CB8AC3E}">
        <p14:creationId xmlns:p14="http://schemas.microsoft.com/office/powerpoint/2010/main" val="243903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2D28C7-CF00-B1D0-14C8-0D07BE3F276E}"/>
              </a:ext>
            </a:extLst>
          </p:cNvPr>
          <p:cNvSpPr>
            <a:spLocks noGrp="1"/>
          </p:cNvSpPr>
          <p:nvPr>
            <p:ph type="title"/>
          </p:nvPr>
        </p:nvSpPr>
        <p:spPr/>
        <p:txBody>
          <a:bodyPr/>
          <a:lstStyle/>
          <a:p>
            <a:r>
              <a:rPr lang="ru-RU" dirty="0"/>
              <a:t>Скучные рабочие задачи</a:t>
            </a:r>
          </a:p>
        </p:txBody>
      </p:sp>
      <p:sp>
        <p:nvSpPr>
          <p:cNvPr id="3" name="Объект 2">
            <a:extLst>
              <a:ext uri="{FF2B5EF4-FFF2-40B4-BE49-F238E27FC236}">
                <a16:creationId xmlns:a16="http://schemas.microsoft.com/office/drawing/2014/main" id="{31B9C264-25FB-548E-593C-553E459CF44A}"/>
              </a:ext>
            </a:extLst>
          </p:cNvPr>
          <p:cNvSpPr>
            <a:spLocks noGrp="1"/>
          </p:cNvSpPr>
          <p:nvPr>
            <p:ph idx="1"/>
          </p:nvPr>
        </p:nvSpPr>
        <p:spPr/>
        <p:txBody>
          <a:bodyPr/>
          <a:lstStyle/>
          <a:p>
            <a:r>
              <a:rPr lang="ru-RU" b="0" i="0" dirty="0">
                <a:solidFill>
                  <a:srgbClr val="333333"/>
                </a:solidFill>
                <a:effectLst/>
                <a:latin typeface="IBM Plex Sans" panose="020B0503050203000203" pitchFamily="34" charset="0"/>
              </a:rPr>
              <a:t>Человек, который понимает, что на работе ему скучно и перспектив роста нет, может столкнуться с синдромом профессионального выгорания. У него пропадает мотивация к чему-то стремиться и что-то менять.</a:t>
            </a:r>
            <a:endParaRPr lang="ru-RU" dirty="0"/>
          </a:p>
        </p:txBody>
      </p:sp>
    </p:spTree>
    <p:extLst>
      <p:ext uri="{BB962C8B-B14F-4D97-AF65-F5344CB8AC3E}">
        <p14:creationId xmlns:p14="http://schemas.microsoft.com/office/powerpoint/2010/main" val="604801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48EB33-1685-AC41-A03A-7C8E6CE5077B}"/>
              </a:ext>
            </a:extLst>
          </p:cNvPr>
          <p:cNvSpPr>
            <a:spLocks noGrp="1"/>
          </p:cNvSpPr>
          <p:nvPr>
            <p:ph type="title"/>
          </p:nvPr>
        </p:nvSpPr>
        <p:spPr/>
        <p:txBody>
          <a:bodyPr/>
          <a:lstStyle/>
          <a:p>
            <a:r>
              <a:rPr lang="ru-RU" dirty="0"/>
              <a:t>Слишком эмоциональная реакция на происходящее на работе</a:t>
            </a:r>
          </a:p>
        </p:txBody>
      </p:sp>
      <p:sp>
        <p:nvSpPr>
          <p:cNvPr id="3" name="Объект 2">
            <a:extLst>
              <a:ext uri="{FF2B5EF4-FFF2-40B4-BE49-F238E27FC236}">
                <a16:creationId xmlns:a16="http://schemas.microsoft.com/office/drawing/2014/main" id="{7E996988-28B8-8C78-FB5C-068B1ADD1FD9}"/>
              </a:ext>
            </a:extLst>
          </p:cNvPr>
          <p:cNvSpPr>
            <a:spLocks noGrp="1"/>
          </p:cNvSpPr>
          <p:nvPr>
            <p:ph idx="1"/>
          </p:nvPr>
        </p:nvSpPr>
        <p:spPr/>
        <p:txBody>
          <a:bodyPr/>
          <a:lstStyle/>
          <a:p>
            <a:r>
              <a:rPr lang="ru-RU" b="0" i="0" dirty="0">
                <a:solidFill>
                  <a:srgbClr val="333333"/>
                </a:solidFill>
                <a:effectLst/>
                <a:latin typeface="IBM Plex Sans" panose="020B0503050203000203" pitchFamily="34" charset="0"/>
              </a:rPr>
              <a:t>Для тех сотрудников, которые долго работают на одном месте, работа становится «вторым домом», важной частью жизни. А значит, все, что происходит с таким человеком на работе, вызывает у него повышенный эмоциональный отклик. Он начинает принимать свои неудачи на работе близко к сердцу, оценивать себя только по профессиональной успешности или неуспешности. Не зря говорят, что от любви до ненависти один шаг. В какой-то момент вы можете возненавидеть работу за то, что она приносит столько переживаний и напряжения.</a:t>
            </a:r>
            <a:endParaRPr lang="ru-RU" dirty="0"/>
          </a:p>
        </p:txBody>
      </p:sp>
    </p:spTree>
    <p:extLst>
      <p:ext uri="{BB962C8B-B14F-4D97-AF65-F5344CB8AC3E}">
        <p14:creationId xmlns:p14="http://schemas.microsoft.com/office/powerpoint/2010/main" val="948800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5A0212-8510-0DEE-E82D-9C6174F99F20}"/>
              </a:ext>
            </a:extLst>
          </p:cNvPr>
          <p:cNvSpPr>
            <a:spLocks noGrp="1"/>
          </p:cNvSpPr>
          <p:nvPr>
            <p:ph type="title"/>
          </p:nvPr>
        </p:nvSpPr>
        <p:spPr/>
        <p:txBody>
          <a:bodyPr/>
          <a:lstStyle/>
          <a:p>
            <a:r>
              <a:rPr lang="ru-RU" i="0" dirty="0">
                <a:solidFill>
                  <a:srgbClr val="333333"/>
                </a:solidFill>
                <a:effectLst/>
                <a:latin typeface="IBM Plex Sans" panose="020B0503050203000203" pitchFamily="34" charset="0"/>
              </a:rPr>
              <a:t>Отсутствие комфорта на рабочем месте</a:t>
            </a:r>
            <a:endParaRPr lang="ru-RU" dirty="0"/>
          </a:p>
        </p:txBody>
      </p:sp>
      <p:sp>
        <p:nvSpPr>
          <p:cNvPr id="3" name="Объект 2">
            <a:extLst>
              <a:ext uri="{FF2B5EF4-FFF2-40B4-BE49-F238E27FC236}">
                <a16:creationId xmlns:a16="http://schemas.microsoft.com/office/drawing/2014/main" id="{54D61845-3876-BAC0-9E1C-4BC58D48DE10}"/>
              </a:ext>
            </a:extLst>
          </p:cNvPr>
          <p:cNvSpPr>
            <a:spLocks noGrp="1"/>
          </p:cNvSpPr>
          <p:nvPr>
            <p:ph idx="1"/>
          </p:nvPr>
        </p:nvSpPr>
        <p:spPr/>
        <p:txBody>
          <a:bodyPr/>
          <a:lstStyle/>
          <a:p>
            <a:r>
              <a:rPr lang="ru-RU" b="0" i="0" dirty="0">
                <a:solidFill>
                  <a:srgbClr val="333333"/>
                </a:solidFill>
                <a:effectLst/>
                <a:latin typeface="IBM Plex Sans" panose="020B0503050203000203" pitchFamily="34" charset="0"/>
              </a:rPr>
              <a:t>Да, это тоже может спровоцировать выгорание. Например, если у вас на работе очень шумно, вам трудно концентрироваться на своих рабочих задачах, а значит, и выполнять их. Качество работы страдает, вы недовольны собой и погружаетесь в эмоциональное истощение.</a:t>
            </a:r>
            <a:endParaRPr lang="ru-RU" dirty="0"/>
          </a:p>
        </p:txBody>
      </p:sp>
    </p:spTree>
    <p:extLst>
      <p:ext uri="{BB962C8B-B14F-4D97-AF65-F5344CB8AC3E}">
        <p14:creationId xmlns:p14="http://schemas.microsoft.com/office/powerpoint/2010/main" val="272172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112760-9DC9-73FE-C538-92DA028FF991}"/>
              </a:ext>
            </a:extLst>
          </p:cNvPr>
          <p:cNvSpPr>
            <a:spLocks noGrp="1"/>
          </p:cNvSpPr>
          <p:nvPr>
            <p:ph type="title"/>
          </p:nvPr>
        </p:nvSpPr>
        <p:spPr/>
        <p:txBody>
          <a:bodyPr/>
          <a:lstStyle/>
          <a:p>
            <a:r>
              <a:rPr lang="ru-RU" i="0" dirty="0">
                <a:solidFill>
                  <a:srgbClr val="333333"/>
                </a:solidFill>
                <a:effectLst/>
                <a:latin typeface="IBM Plex Sans" panose="020B0503050203000203" pitchFamily="34" charset="0"/>
              </a:rPr>
              <a:t>Вас раздражают коллеги и ученики</a:t>
            </a:r>
            <a:endParaRPr lang="ru-RU" dirty="0"/>
          </a:p>
        </p:txBody>
      </p:sp>
      <p:sp>
        <p:nvSpPr>
          <p:cNvPr id="3" name="Объект 2">
            <a:extLst>
              <a:ext uri="{FF2B5EF4-FFF2-40B4-BE49-F238E27FC236}">
                <a16:creationId xmlns:a16="http://schemas.microsoft.com/office/drawing/2014/main" id="{CED8FADD-6E5E-2055-0EE2-F52F71597F6D}"/>
              </a:ext>
            </a:extLst>
          </p:cNvPr>
          <p:cNvSpPr>
            <a:spLocks noGrp="1"/>
          </p:cNvSpPr>
          <p:nvPr>
            <p:ph idx="1"/>
          </p:nvPr>
        </p:nvSpPr>
        <p:spPr/>
        <p:txBody>
          <a:bodyPr/>
          <a:lstStyle/>
          <a:p>
            <a:r>
              <a:rPr lang="ru-RU" b="0" i="0" dirty="0">
                <a:solidFill>
                  <a:srgbClr val="333333"/>
                </a:solidFill>
                <a:effectLst/>
                <a:latin typeface="IBM Plex Sans" panose="020B0503050203000203" pitchFamily="34" charset="0"/>
              </a:rPr>
              <a:t>Вам кажется, что остальные сотрудники не профессионалы, ученики и родители все сплошь идиоты и неадекватные люди, все они злят вас, и порой вы даже не можете сдерживать эту злость. Вас все бесит, вы развязываете конфликты, проявляете грубость. Такое поведение не приведет вас к чему-то хорошему и даже может стать причиной увольнения. При этом не исключено, что вы даже не сможете осознать своей ответственности за ситуацию, ведь это все вокруг «плохие».</a:t>
            </a:r>
            <a:endParaRPr lang="ru-RU" dirty="0"/>
          </a:p>
        </p:txBody>
      </p:sp>
    </p:spTree>
    <p:extLst>
      <p:ext uri="{BB962C8B-B14F-4D97-AF65-F5344CB8AC3E}">
        <p14:creationId xmlns:p14="http://schemas.microsoft.com/office/powerpoint/2010/main" val="3983823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3D4052-A6DC-3671-C839-9D005D20FB22}"/>
              </a:ext>
            </a:extLst>
          </p:cNvPr>
          <p:cNvSpPr>
            <a:spLocks noGrp="1"/>
          </p:cNvSpPr>
          <p:nvPr>
            <p:ph type="title"/>
          </p:nvPr>
        </p:nvSpPr>
        <p:spPr/>
        <p:txBody>
          <a:bodyPr/>
          <a:lstStyle/>
          <a:p>
            <a:r>
              <a:rPr lang="ru-RU" i="0" dirty="0">
                <a:solidFill>
                  <a:srgbClr val="333333"/>
                </a:solidFill>
                <a:effectLst/>
                <a:latin typeface="IBM Plex Sans" panose="020B0503050203000203" pitchFamily="34" charset="0"/>
              </a:rPr>
              <a:t>Вы теряете мотивацию к работе</a:t>
            </a:r>
            <a:endParaRPr lang="ru-RU" dirty="0"/>
          </a:p>
        </p:txBody>
      </p:sp>
      <p:sp>
        <p:nvSpPr>
          <p:cNvPr id="3" name="Объект 2">
            <a:extLst>
              <a:ext uri="{FF2B5EF4-FFF2-40B4-BE49-F238E27FC236}">
                <a16:creationId xmlns:a16="http://schemas.microsoft.com/office/drawing/2014/main" id="{AD6FA1A7-DE72-8935-413C-A3D8BD4AC4B5}"/>
              </a:ext>
            </a:extLst>
          </p:cNvPr>
          <p:cNvSpPr>
            <a:spLocks noGrp="1"/>
          </p:cNvSpPr>
          <p:nvPr>
            <p:ph idx="1"/>
          </p:nvPr>
        </p:nvSpPr>
        <p:spPr/>
        <p:txBody>
          <a:bodyPr/>
          <a:lstStyle/>
          <a:p>
            <a:r>
              <a:rPr lang="ru-RU" b="0" i="0" dirty="0">
                <a:solidFill>
                  <a:srgbClr val="333333"/>
                </a:solidFill>
                <a:effectLst/>
                <a:latin typeface="IBM Plex Sans" panose="020B0503050203000203" pitchFamily="34" charset="0"/>
              </a:rPr>
              <a:t>Профессиональное выгорание заставляет вас относиться к работе с равнодушием. Как писал известный поэт Сергей Есенин: «Кто любил, уж тот любить не может. Кто сгорел, того не подожжешь». Потеря интереса и мотивации к занятию некогда любимым делом — повод насторожиться. Если вы понимаете, что никак не получается замотивировать себя снова — весьма вероятно, что это выгорание. Есть риск, что со временем интерес пропадет не только к работе, но и к жизни в целом.</a:t>
            </a:r>
            <a:endParaRPr lang="ru-RU" dirty="0"/>
          </a:p>
        </p:txBody>
      </p:sp>
    </p:spTree>
    <p:extLst>
      <p:ext uri="{BB962C8B-B14F-4D97-AF65-F5344CB8AC3E}">
        <p14:creationId xmlns:p14="http://schemas.microsoft.com/office/powerpoint/2010/main" val="793386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040798-BD33-C217-7AF7-ACB00255712C}"/>
              </a:ext>
            </a:extLst>
          </p:cNvPr>
          <p:cNvSpPr>
            <a:spLocks noGrp="1"/>
          </p:cNvSpPr>
          <p:nvPr>
            <p:ph type="title"/>
          </p:nvPr>
        </p:nvSpPr>
        <p:spPr/>
        <p:txBody>
          <a:bodyPr/>
          <a:lstStyle/>
          <a:p>
            <a:r>
              <a:rPr lang="ru-RU" i="0" dirty="0">
                <a:solidFill>
                  <a:srgbClr val="333333"/>
                </a:solidFill>
                <a:effectLst/>
                <a:latin typeface="IBM Plex Sans" panose="020B0503050203000203" pitchFamily="34" charset="0"/>
              </a:rPr>
              <a:t>Вы сомневаетесь в своей компетентности</a:t>
            </a:r>
            <a:endParaRPr lang="ru-RU" dirty="0"/>
          </a:p>
        </p:txBody>
      </p:sp>
      <p:sp>
        <p:nvSpPr>
          <p:cNvPr id="3" name="Объект 2">
            <a:extLst>
              <a:ext uri="{FF2B5EF4-FFF2-40B4-BE49-F238E27FC236}">
                <a16:creationId xmlns:a16="http://schemas.microsoft.com/office/drawing/2014/main" id="{C162CC1A-4E11-336C-1B4D-32BC6F1FA942}"/>
              </a:ext>
            </a:extLst>
          </p:cNvPr>
          <p:cNvSpPr>
            <a:spLocks noGrp="1"/>
          </p:cNvSpPr>
          <p:nvPr>
            <p:ph idx="1"/>
          </p:nvPr>
        </p:nvSpPr>
        <p:spPr/>
        <p:txBody>
          <a:bodyPr/>
          <a:lstStyle/>
          <a:p>
            <a:r>
              <a:rPr lang="ru-RU" b="0" i="0" dirty="0">
                <a:solidFill>
                  <a:srgbClr val="333333"/>
                </a:solidFill>
                <a:effectLst/>
                <a:latin typeface="IBM Plex Sans" panose="020B0503050203000203" pitchFamily="34" charset="0"/>
              </a:rPr>
              <a:t>Сомнения в себе нормальны и естественны. Вспомните слова древнегреческого философа Сократа: «Чем больше я знаю, тем больше я не знаю». Каждый адекватный человек понимает, что невозможно достичь совершенства, что нужно постоянно развиваться, узнавать новое. Но вы чувствуете, что саморазвитие больше вас не привлекает, что вы являетесь дилетантом и полностью проигрываете конкурентам. А значит, и не стоит повышать профессиональный уровень, ведь это уже не поможет.</a:t>
            </a:r>
            <a:endParaRPr lang="ru-RU" dirty="0"/>
          </a:p>
        </p:txBody>
      </p:sp>
    </p:spTree>
    <p:extLst>
      <p:ext uri="{BB962C8B-B14F-4D97-AF65-F5344CB8AC3E}">
        <p14:creationId xmlns:p14="http://schemas.microsoft.com/office/powerpoint/2010/main" val="2708471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304DDA-D7FC-8BB0-E6ED-B8AB8C65B1B0}"/>
              </a:ext>
            </a:extLst>
          </p:cNvPr>
          <p:cNvSpPr>
            <a:spLocks noGrp="1"/>
          </p:cNvSpPr>
          <p:nvPr>
            <p:ph type="title"/>
          </p:nvPr>
        </p:nvSpPr>
        <p:spPr/>
        <p:txBody>
          <a:bodyPr/>
          <a:lstStyle/>
          <a:p>
            <a:r>
              <a:rPr lang="ru-RU" i="0" dirty="0">
                <a:solidFill>
                  <a:srgbClr val="333333"/>
                </a:solidFill>
                <a:effectLst/>
                <a:latin typeface="IBM Plex Sans" panose="020B0503050203000203" pitchFamily="34" charset="0"/>
              </a:rPr>
              <a:t>Вы работаете «спустя рукава»</a:t>
            </a:r>
            <a:endParaRPr lang="ru-RU" dirty="0"/>
          </a:p>
        </p:txBody>
      </p:sp>
      <p:sp>
        <p:nvSpPr>
          <p:cNvPr id="3" name="Объект 2">
            <a:extLst>
              <a:ext uri="{FF2B5EF4-FFF2-40B4-BE49-F238E27FC236}">
                <a16:creationId xmlns:a16="http://schemas.microsoft.com/office/drawing/2014/main" id="{C315D040-6A90-6A9E-4ED6-836EF1DF4F1A}"/>
              </a:ext>
            </a:extLst>
          </p:cNvPr>
          <p:cNvSpPr>
            <a:spLocks noGrp="1"/>
          </p:cNvSpPr>
          <p:nvPr>
            <p:ph idx="1"/>
          </p:nvPr>
        </p:nvSpPr>
        <p:spPr/>
        <p:txBody>
          <a:bodyPr/>
          <a:lstStyle/>
          <a:p>
            <a:r>
              <a:rPr lang="ru-RU" b="0" i="0" dirty="0">
                <a:solidFill>
                  <a:srgbClr val="333333"/>
                </a:solidFill>
                <a:effectLst/>
                <a:latin typeface="IBM Plex Sans" panose="020B0503050203000203" pitchFamily="34" charset="0"/>
              </a:rPr>
              <a:t>Выгорание может заставить вас халатно относиться к своим обязанностям, начать пренебрегать ими. Это может случиться и с рядовым сотрудником, и с начальником. Если вы понимаете, что работа пущена на самотек, что вы уже давно не общались с </a:t>
            </a:r>
            <a:r>
              <a:rPr lang="ru-RU" dirty="0">
                <a:solidFill>
                  <a:srgbClr val="333333"/>
                </a:solidFill>
                <a:latin typeface="IBM Plex Sans" panose="020B0503050203000203" pitchFamily="34" charset="0"/>
              </a:rPr>
              <a:t>коллег</a:t>
            </a:r>
            <a:r>
              <a:rPr lang="ru-RU" b="0" i="0" dirty="0">
                <a:solidFill>
                  <a:srgbClr val="333333"/>
                </a:solidFill>
                <a:effectLst/>
                <a:latin typeface="IBM Plex Sans" panose="020B0503050203000203" pitchFamily="34" charset="0"/>
              </a:rPr>
              <a:t>ами, что важные решения не принимаются — это плохой знак. Ведь никто, кроме вас, не выстроит вашу работу.</a:t>
            </a:r>
            <a:endParaRPr lang="ru-RU" dirty="0"/>
          </a:p>
        </p:txBody>
      </p:sp>
    </p:spTree>
    <p:extLst>
      <p:ext uri="{BB962C8B-B14F-4D97-AF65-F5344CB8AC3E}">
        <p14:creationId xmlns:p14="http://schemas.microsoft.com/office/powerpoint/2010/main" val="193561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EC9377-3D61-2053-9C09-21441ED71D58}"/>
              </a:ext>
            </a:extLst>
          </p:cNvPr>
          <p:cNvSpPr>
            <a:spLocks noGrp="1"/>
          </p:cNvSpPr>
          <p:nvPr>
            <p:ph type="title"/>
          </p:nvPr>
        </p:nvSpPr>
        <p:spPr/>
        <p:txBody>
          <a:bodyPr>
            <a:normAutofit/>
          </a:bodyPr>
          <a:lstStyle/>
          <a:p>
            <a:r>
              <a:rPr lang="ru-RU" b="0" i="0" dirty="0">
                <a:solidFill>
                  <a:srgbClr val="1A1A1A"/>
                </a:solidFill>
                <a:effectLst/>
                <a:latin typeface="YS Text"/>
              </a:rPr>
              <a:t>Профессиональное выгорание</a:t>
            </a:r>
            <a:br>
              <a:rPr lang="ru-RU" b="0" i="0" dirty="0">
                <a:solidFill>
                  <a:srgbClr val="1A1A1A"/>
                </a:solidFill>
                <a:effectLst/>
                <a:latin typeface="YS Text"/>
              </a:rPr>
            </a:br>
            <a:endParaRPr lang="ru-RU" dirty="0"/>
          </a:p>
        </p:txBody>
      </p:sp>
      <p:sp>
        <p:nvSpPr>
          <p:cNvPr id="3" name="Объект 2">
            <a:extLst>
              <a:ext uri="{FF2B5EF4-FFF2-40B4-BE49-F238E27FC236}">
                <a16:creationId xmlns:a16="http://schemas.microsoft.com/office/drawing/2014/main" id="{1FE9E193-6867-891F-84B5-995D7500E8DA}"/>
              </a:ext>
            </a:extLst>
          </p:cNvPr>
          <p:cNvSpPr>
            <a:spLocks noGrp="1"/>
          </p:cNvSpPr>
          <p:nvPr>
            <p:ph idx="1"/>
          </p:nvPr>
        </p:nvSpPr>
        <p:spPr/>
        <p:txBody>
          <a:bodyPr>
            <a:normAutofit fontScale="92500" lnSpcReduction="20000"/>
          </a:bodyPr>
          <a:lstStyle/>
          <a:p>
            <a:pPr algn="l"/>
            <a:r>
              <a:rPr lang="ru-RU" b="0" i="0" dirty="0">
                <a:solidFill>
                  <a:srgbClr val="1A1A1A"/>
                </a:solidFill>
                <a:effectLst/>
                <a:latin typeface="YS Text"/>
              </a:rPr>
              <a:t>Это синдром, развивающийся на фоне хронического стресса и ведущий к истощению эмоционально-энергетических и личностных ресурсов работающего человека. Синдром профессионального выгорания — самая опасная профессиональная болезнь тех, кто работает с людьми - всех, чья деятельность невозможна без общения. Неслучайно первая исследовательница этого явления    Кристина </a:t>
            </a:r>
            <a:r>
              <a:rPr lang="ru-RU" b="0" i="0" dirty="0" err="1">
                <a:solidFill>
                  <a:srgbClr val="1A1A1A"/>
                </a:solidFill>
                <a:effectLst/>
                <a:latin typeface="YS Text"/>
              </a:rPr>
              <a:t>Маслач</a:t>
            </a:r>
            <a:r>
              <a:rPr lang="ru-RU" b="0" i="0" dirty="0">
                <a:solidFill>
                  <a:srgbClr val="1A1A1A"/>
                </a:solidFill>
                <a:effectLst/>
                <a:latin typeface="YS Text"/>
              </a:rPr>
              <a:t> назвала   свою книгу: «Эмоциональное сгорание — плата за сочувствие». Профессиональное выгорание  возникает в результате внутреннего накапливания отрицательных эмоций без соответствующей «разрядки», или «освобождения» от них. Оно ведет к истощению эмоционально-энергетических и личностных ресурсов человека. С точки зрения концепции стресса (Г. Селье), профессиональное выгорание — это дистресс или третья стадия общего адаптационного синдрома — стадия истощения.</a:t>
            </a:r>
          </a:p>
          <a:p>
            <a:pPr algn="l"/>
            <a:endParaRPr lang="ru-RU" b="0" i="0" dirty="0">
              <a:solidFill>
                <a:srgbClr val="1A1A1A"/>
              </a:solidFill>
              <a:effectLst/>
              <a:latin typeface="YS Text"/>
            </a:endParaRPr>
          </a:p>
          <a:p>
            <a:endParaRPr lang="ru-RU" dirty="0"/>
          </a:p>
        </p:txBody>
      </p:sp>
    </p:spTree>
    <p:extLst>
      <p:ext uri="{BB962C8B-B14F-4D97-AF65-F5344CB8AC3E}">
        <p14:creationId xmlns:p14="http://schemas.microsoft.com/office/powerpoint/2010/main" val="1866425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A32A48-0DBB-1E5C-EA11-7178ECA4992F}"/>
              </a:ext>
            </a:extLst>
          </p:cNvPr>
          <p:cNvSpPr>
            <a:spLocks noGrp="1"/>
          </p:cNvSpPr>
          <p:nvPr>
            <p:ph type="title"/>
          </p:nvPr>
        </p:nvSpPr>
        <p:spPr/>
        <p:txBody>
          <a:bodyPr/>
          <a:lstStyle/>
          <a:p>
            <a:r>
              <a:rPr lang="ru-RU" i="0" dirty="0">
                <a:solidFill>
                  <a:srgbClr val="333333"/>
                </a:solidFill>
                <a:effectLst/>
                <a:latin typeface="IBM Plex Sans" panose="020B0503050203000203" pitchFamily="34" charset="0"/>
              </a:rPr>
              <a:t>Вы вечно в напряжении</a:t>
            </a:r>
            <a:endParaRPr lang="ru-RU" dirty="0"/>
          </a:p>
        </p:txBody>
      </p:sp>
      <p:sp>
        <p:nvSpPr>
          <p:cNvPr id="3" name="Объект 2">
            <a:extLst>
              <a:ext uri="{FF2B5EF4-FFF2-40B4-BE49-F238E27FC236}">
                <a16:creationId xmlns:a16="http://schemas.microsoft.com/office/drawing/2014/main" id="{05C982E6-A0E8-1C49-135A-610E89217CE1}"/>
              </a:ext>
            </a:extLst>
          </p:cNvPr>
          <p:cNvSpPr>
            <a:spLocks noGrp="1"/>
          </p:cNvSpPr>
          <p:nvPr>
            <p:ph idx="1"/>
          </p:nvPr>
        </p:nvSpPr>
        <p:spPr/>
        <p:txBody>
          <a:bodyPr/>
          <a:lstStyle/>
          <a:p>
            <a:r>
              <a:rPr lang="ru-RU" b="0" i="0" dirty="0">
                <a:solidFill>
                  <a:srgbClr val="333333"/>
                </a:solidFill>
                <a:effectLst/>
                <a:latin typeface="IBM Plex Sans" panose="020B0503050203000203" pitchFamily="34" charset="0"/>
              </a:rPr>
              <a:t>Едва лишь переступив порог организации, вы тут же начинаете нервничать и напрягаться. Это состояние сохраняется на протяжении всего рабочего дня. На выходных вы немного расслабляетесь, однако от мысли, что завтра снова на работу, становится тяжело на душе. Вы снова нервничаете или погружаетесь в апатию, уходя в болото грустных мыслей. Вполне вероятно, что у вас профессиональное выгорание или депрессия, их симптомы весьма схожи. В любом случае, нужно принимать меры.</a:t>
            </a:r>
            <a:endParaRPr lang="ru-RU" dirty="0"/>
          </a:p>
        </p:txBody>
      </p:sp>
    </p:spTree>
    <p:extLst>
      <p:ext uri="{BB962C8B-B14F-4D97-AF65-F5344CB8AC3E}">
        <p14:creationId xmlns:p14="http://schemas.microsoft.com/office/powerpoint/2010/main" val="1496165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158973-364A-E0BE-5114-F4FF120D697A}"/>
              </a:ext>
            </a:extLst>
          </p:cNvPr>
          <p:cNvSpPr>
            <a:spLocks noGrp="1"/>
          </p:cNvSpPr>
          <p:nvPr>
            <p:ph type="title"/>
          </p:nvPr>
        </p:nvSpPr>
        <p:spPr/>
        <p:txBody>
          <a:bodyPr/>
          <a:lstStyle/>
          <a:p>
            <a:r>
              <a:rPr lang="ru-RU" i="0" dirty="0">
                <a:solidFill>
                  <a:srgbClr val="333333"/>
                </a:solidFill>
                <a:effectLst/>
                <a:latin typeface="IBM Plex Sans" panose="020B0503050203000203" pitchFamily="34" charset="0"/>
              </a:rPr>
              <a:t>Вы ищете минусы в своей работе</a:t>
            </a:r>
            <a:endParaRPr lang="ru-RU" dirty="0"/>
          </a:p>
        </p:txBody>
      </p:sp>
      <p:sp>
        <p:nvSpPr>
          <p:cNvPr id="3" name="Объект 2">
            <a:extLst>
              <a:ext uri="{FF2B5EF4-FFF2-40B4-BE49-F238E27FC236}">
                <a16:creationId xmlns:a16="http://schemas.microsoft.com/office/drawing/2014/main" id="{F489980A-6CA9-5ACD-A75D-C2A1B6E6E150}"/>
              </a:ext>
            </a:extLst>
          </p:cNvPr>
          <p:cNvSpPr>
            <a:spLocks noGrp="1"/>
          </p:cNvSpPr>
          <p:nvPr>
            <p:ph idx="1"/>
          </p:nvPr>
        </p:nvSpPr>
        <p:spPr/>
        <p:txBody>
          <a:bodyPr/>
          <a:lstStyle/>
          <a:p>
            <a:r>
              <a:rPr lang="ru-RU" b="0" i="0" dirty="0">
                <a:solidFill>
                  <a:srgbClr val="333333"/>
                </a:solidFill>
                <a:effectLst/>
                <a:latin typeface="IBM Plex Sans" panose="020B0503050203000203" pitchFamily="34" charset="0"/>
              </a:rPr>
              <a:t>Пытаясь разобраться, что же такое с вами происходит, вы начинаете искать минусы в своей работе. Вам кажется, что спад интереса к ней вызван именно этими минусами.</a:t>
            </a:r>
            <a:endParaRPr lang="ru-RU" dirty="0"/>
          </a:p>
        </p:txBody>
      </p:sp>
    </p:spTree>
    <p:extLst>
      <p:ext uri="{BB962C8B-B14F-4D97-AF65-F5344CB8AC3E}">
        <p14:creationId xmlns:p14="http://schemas.microsoft.com/office/powerpoint/2010/main" val="1721984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144BE0-7502-820A-80BF-5249DC4E486A}"/>
              </a:ext>
            </a:extLst>
          </p:cNvPr>
          <p:cNvSpPr>
            <a:spLocks noGrp="1"/>
          </p:cNvSpPr>
          <p:nvPr>
            <p:ph type="title"/>
          </p:nvPr>
        </p:nvSpPr>
        <p:spPr/>
        <p:txBody>
          <a:bodyPr/>
          <a:lstStyle/>
          <a:p>
            <a:r>
              <a:rPr lang="ru-RU" i="0" dirty="0">
                <a:solidFill>
                  <a:srgbClr val="333333"/>
                </a:solidFill>
                <a:effectLst/>
                <a:latin typeface="IBM Plex Sans" panose="020B0503050203000203" pitchFamily="34" charset="0"/>
              </a:rPr>
              <a:t>У вас начинаются проблемы со здоровьем</a:t>
            </a:r>
            <a:endParaRPr lang="ru-RU" dirty="0"/>
          </a:p>
        </p:txBody>
      </p:sp>
      <p:sp>
        <p:nvSpPr>
          <p:cNvPr id="3" name="Объект 2">
            <a:extLst>
              <a:ext uri="{FF2B5EF4-FFF2-40B4-BE49-F238E27FC236}">
                <a16:creationId xmlns:a16="http://schemas.microsoft.com/office/drawing/2014/main" id="{EFE77865-5B07-B5D4-D3CC-C24373B8EF69}"/>
              </a:ext>
            </a:extLst>
          </p:cNvPr>
          <p:cNvSpPr>
            <a:spLocks noGrp="1"/>
          </p:cNvSpPr>
          <p:nvPr>
            <p:ph idx="1"/>
          </p:nvPr>
        </p:nvSpPr>
        <p:spPr/>
        <p:txBody>
          <a:bodyPr>
            <a:normAutofit fontScale="92500" lnSpcReduction="10000"/>
          </a:bodyPr>
          <a:lstStyle/>
          <a:p>
            <a:r>
              <a:rPr lang="ru-RU" b="0" i="0" dirty="0">
                <a:solidFill>
                  <a:srgbClr val="333333"/>
                </a:solidFill>
                <a:effectLst/>
                <a:latin typeface="IBM Plex Sans" panose="020B0503050203000203" pitchFamily="34" charset="0"/>
              </a:rPr>
              <a:t>Когда стресс и нервное напряжение провоцируют различные недомогания, это называется психосоматикой и является весьма тревожным симптомом. Ваш организм реагирует на ваши переживания, например, головной болью, расстройством желудка. Нередки ситуации, когда людей вполне буквально тошнит от мыслей о </a:t>
            </a:r>
            <a:r>
              <a:rPr lang="ru-RU" b="0" i="0" dirty="0" err="1">
                <a:solidFill>
                  <a:srgbClr val="333333"/>
                </a:solidFill>
                <a:effectLst/>
                <a:latin typeface="IBM Plex Sans" panose="020B0503050203000203" pitchFamily="34" charset="0"/>
              </a:rPr>
              <a:t>работе.Если</a:t>
            </a:r>
            <a:r>
              <a:rPr lang="ru-RU" b="0" i="0" dirty="0">
                <a:solidFill>
                  <a:srgbClr val="333333"/>
                </a:solidFill>
                <a:effectLst/>
                <a:latin typeface="IBM Plex Sans" panose="020B0503050203000203" pitchFamily="34" charset="0"/>
              </a:rPr>
              <a:t> у вас синдром профессионального выгорания, с которым вы никак не боретесь, то все эти проблемы со здоровьем могут стать хроническими. Вы глотаете таблетки, не понимая, что в лечении нуждается не ваше тело, а ваша психика. Сложность в том, что подобрать лечение будет непросто, ведь выгорание у каждого человека проявляется по-разному.</a:t>
            </a:r>
          </a:p>
          <a:p>
            <a:endParaRPr lang="ru-RU" dirty="0"/>
          </a:p>
        </p:txBody>
      </p:sp>
    </p:spTree>
    <p:extLst>
      <p:ext uri="{BB962C8B-B14F-4D97-AF65-F5344CB8AC3E}">
        <p14:creationId xmlns:p14="http://schemas.microsoft.com/office/powerpoint/2010/main" val="591694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564411-B37B-FD73-9890-5DFA8BE9D761}"/>
              </a:ext>
            </a:extLst>
          </p:cNvPr>
          <p:cNvSpPr>
            <a:spLocks noGrp="1"/>
          </p:cNvSpPr>
          <p:nvPr>
            <p:ph type="title"/>
          </p:nvPr>
        </p:nvSpPr>
        <p:spPr/>
        <p:txBody>
          <a:bodyPr>
            <a:normAutofit fontScale="90000"/>
          </a:bodyPr>
          <a:lstStyle/>
          <a:p>
            <a:r>
              <a:rPr lang="ru-RU" sz="3100" i="0" dirty="0">
                <a:solidFill>
                  <a:srgbClr val="222222"/>
                </a:solidFill>
                <a:effectLst/>
                <a:latin typeface="IBM Plex Sans" panose="020B0503050203000203" pitchFamily="34" charset="0"/>
              </a:rPr>
              <a:t>Способы справиться с синдромом профессионального выгорания в зависимости от стадии</a:t>
            </a:r>
            <a:br>
              <a:rPr lang="ru-RU" b="1" i="0" dirty="0">
                <a:solidFill>
                  <a:srgbClr val="222222"/>
                </a:solidFill>
                <a:effectLst/>
                <a:latin typeface="IBM Plex Sans" panose="020B0503050203000203" pitchFamily="34" charset="0"/>
              </a:rPr>
            </a:br>
            <a:endParaRPr lang="ru-RU" dirty="0"/>
          </a:p>
        </p:txBody>
      </p:sp>
      <p:sp>
        <p:nvSpPr>
          <p:cNvPr id="3" name="Объект 2">
            <a:extLst>
              <a:ext uri="{FF2B5EF4-FFF2-40B4-BE49-F238E27FC236}">
                <a16:creationId xmlns:a16="http://schemas.microsoft.com/office/drawing/2014/main" id="{E8B751CB-3128-6158-C5A2-54FB2042E3BC}"/>
              </a:ext>
            </a:extLst>
          </p:cNvPr>
          <p:cNvSpPr>
            <a:spLocks noGrp="1"/>
          </p:cNvSpPr>
          <p:nvPr>
            <p:ph idx="1"/>
          </p:nvPr>
        </p:nvSpPr>
        <p:spPr/>
        <p:txBody>
          <a:bodyPr>
            <a:normAutofit fontScale="85000" lnSpcReduction="10000"/>
          </a:bodyPr>
          <a:lstStyle/>
          <a:p>
            <a:pPr marL="0" indent="0" algn="l">
              <a:buNone/>
            </a:pPr>
            <a:r>
              <a:rPr lang="ru-RU" b="1" i="0" dirty="0">
                <a:solidFill>
                  <a:srgbClr val="222222"/>
                </a:solidFill>
                <a:effectLst/>
                <a:latin typeface="IBM Plex Sans" panose="020B0503050203000203" pitchFamily="34" charset="0"/>
              </a:rPr>
              <a:t>Стадия №1</a:t>
            </a:r>
          </a:p>
          <a:p>
            <a:pPr algn="l"/>
            <a:r>
              <a:rPr lang="ru-RU" b="0" i="0" dirty="0">
                <a:solidFill>
                  <a:srgbClr val="333333"/>
                </a:solidFill>
                <a:effectLst/>
                <a:latin typeface="IBM Plex Sans" panose="020B0503050203000203" pitchFamily="34" charset="0"/>
              </a:rPr>
              <a:t>На этой стадии вам помогут правила психогигиены. С ними вы сможете остановить и победить выгорание, пока оно еще не стало запущенным. Что именно нужно делать?</a:t>
            </a:r>
          </a:p>
          <a:p>
            <a:pPr algn="l"/>
            <a:r>
              <a:rPr lang="ru-RU" b="0" i="0" dirty="0">
                <a:solidFill>
                  <a:srgbClr val="333333"/>
                </a:solidFill>
                <a:effectLst/>
                <a:latin typeface="IBM Plex Sans" panose="020B0503050203000203" pitchFamily="34" charset="0"/>
              </a:rPr>
              <a:t>Приведите в баланс все сферы своей жизни. Найдите время на семью, друзей, новые увлечения, отдых. Пусть работа не вытесняет все это из вашей жизни. При этом нужно понять, почему же вы стали уделять ей слишком много времени. Вероятно, работа помогает вам повысить самооценку, почувствовать себя «на коне», когда вы решаете задачи и видите результаты.</a:t>
            </a:r>
          </a:p>
          <a:p>
            <a:pPr algn="l"/>
            <a:r>
              <a:rPr lang="ru-RU" b="0" i="0" dirty="0">
                <a:solidFill>
                  <a:srgbClr val="333333"/>
                </a:solidFill>
                <a:effectLst/>
                <a:latin typeface="IBM Plex Sans" panose="020B0503050203000203" pitchFamily="34" charset="0"/>
              </a:rPr>
              <a:t>Возможно, у вас есть установки из серии: «На работе все держится только на мне», «Я ничего не стою, если у меня нет достижений», «Достойный человек обязан трудиться» и т.д.</a:t>
            </a:r>
          </a:p>
          <a:p>
            <a:endParaRPr lang="ru-RU" dirty="0"/>
          </a:p>
        </p:txBody>
      </p:sp>
    </p:spTree>
    <p:extLst>
      <p:ext uri="{BB962C8B-B14F-4D97-AF65-F5344CB8AC3E}">
        <p14:creationId xmlns:p14="http://schemas.microsoft.com/office/powerpoint/2010/main" val="1994789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61CD92-BB17-BE02-CCB3-C6E49800133B}"/>
              </a:ext>
            </a:extLst>
          </p:cNvPr>
          <p:cNvSpPr>
            <a:spLocks noGrp="1"/>
          </p:cNvSpPr>
          <p:nvPr>
            <p:ph type="title"/>
          </p:nvPr>
        </p:nvSpPr>
        <p:spPr/>
        <p:txBody>
          <a:bodyPr>
            <a:noAutofit/>
          </a:bodyPr>
          <a:lstStyle/>
          <a:p>
            <a:r>
              <a:rPr lang="ru-RU" sz="3200" i="0" dirty="0">
                <a:solidFill>
                  <a:srgbClr val="222222"/>
                </a:solidFill>
                <a:effectLst/>
                <a:latin typeface="IBM Plex Sans" panose="020B0503050203000203" pitchFamily="34" charset="0"/>
              </a:rPr>
              <a:t>Способы справиться с синдромом профессионального выгорания в зависимости от стадии</a:t>
            </a:r>
            <a:endParaRPr lang="ru-RU" sz="3200" dirty="0"/>
          </a:p>
        </p:txBody>
      </p:sp>
      <p:sp>
        <p:nvSpPr>
          <p:cNvPr id="3" name="Объект 2">
            <a:extLst>
              <a:ext uri="{FF2B5EF4-FFF2-40B4-BE49-F238E27FC236}">
                <a16:creationId xmlns:a16="http://schemas.microsoft.com/office/drawing/2014/main" id="{8A25C1E4-6A5F-39F5-C974-40790E9987C1}"/>
              </a:ext>
            </a:extLst>
          </p:cNvPr>
          <p:cNvSpPr>
            <a:spLocks noGrp="1"/>
          </p:cNvSpPr>
          <p:nvPr>
            <p:ph idx="1"/>
          </p:nvPr>
        </p:nvSpPr>
        <p:spPr/>
        <p:txBody>
          <a:bodyPr>
            <a:normAutofit fontScale="77500" lnSpcReduction="20000"/>
          </a:bodyPr>
          <a:lstStyle/>
          <a:p>
            <a:r>
              <a:rPr lang="ru-RU" b="1" i="0" dirty="0">
                <a:solidFill>
                  <a:srgbClr val="222222"/>
                </a:solidFill>
                <a:effectLst/>
                <a:latin typeface="IBM Plex Sans" panose="020B0503050203000203" pitchFamily="34" charset="0"/>
              </a:rPr>
              <a:t>Стадия №1</a:t>
            </a:r>
          </a:p>
          <a:p>
            <a:r>
              <a:rPr lang="ru-RU" dirty="0"/>
              <a:t>Записывайте все свои дела.</a:t>
            </a:r>
          </a:p>
          <a:p>
            <a:r>
              <a:rPr lang="ru-RU" b="0" i="0" dirty="0">
                <a:solidFill>
                  <a:srgbClr val="333333"/>
                </a:solidFill>
                <a:effectLst/>
                <a:latin typeface="IBM Plex Sans" panose="020B0503050203000203" pitchFamily="34" charset="0"/>
              </a:rPr>
              <a:t>Вы увидите, сколько всего действительно успеваете сделать и какие факторы на это влияют. Например, зачастую у многих людей производительность труда падает в четверг, когда они уже устали от рабочей недели. Если у вас происходит то же самое, планируйте дела так, чтобы четверг был менее загруженным, чем другие дни.</a:t>
            </a:r>
          </a:p>
          <a:p>
            <a:r>
              <a:rPr lang="ru-RU" b="0" i="0" dirty="0">
                <a:solidFill>
                  <a:srgbClr val="333333"/>
                </a:solidFill>
                <a:effectLst/>
                <a:latin typeface="IBM Plex Sans" panose="020B0503050203000203" pitchFamily="34" charset="0"/>
              </a:rPr>
              <a:t>Если у вас есть привычка обесценивать свой труд, то вы сможете от нее избавиться, когда увидите, как много всего вы постоянно делаете.</a:t>
            </a:r>
          </a:p>
          <a:p>
            <a:r>
              <a:rPr lang="ru-RU" b="0" i="0" dirty="0">
                <a:solidFill>
                  <a:srgbClr val="333333"/>
                </a:solidFill>
                <a:effectLst/>
                <a:latin typeface="IBM Plex Sans" panose="020B0503050203000203" pitchFamily="34" charset="0"/>
              </a:rPr>
              <a:t>Вы сможете отследить неэффективную трату времени. Например, заметите, сколько времени в день вы тратите на бесполезное сидение в соцсетях. Так у вас появится возможность перераспределить время, выделить его на те задачи, которые действительно важны.</a:t>
            </a:r>
          </a:p>
          <a:p>
            <a:r>
              <a:rPr lang="ru-RU" b="0" i="0" dirty="0">
                <a:solidFill>
                  <a:srgbClr val="333333"/>
                </a:solidFill>
                <a:effectLst/>
                <a:latin typeface="IBM Plex Sans" panose="020B0503050203000203" pitchFamily="34" charset="0"/>
              </a:rPr>
              <a:t>Также мы рекомендуем вам найти поддержку — это могут быть как близкие, друзья, так и психолог.</a:t>
            </a:r>
            <a:endParaRPr lang="ru-RU" dirty="0"/>
          </a:p>
        </p:txBody>
      </p:sp>
    </p:spTree>
    <p:extLst>
      <p:ext uri="{BB962C8B-B14F-4D97-AF65-F5344CB8AC3E}">
        <p14:creationId xmlns:p14="http://schemas.microsoft.com/office/powerpoint/2010/main" val="1960622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CED3E3-A800-58C1-B753-4A207BB06D6C}"/>
              </a:ext>
            </a:extLst>
          </p:cNvPr>
          <p:cNvSpPr>
            <a:spLocks noGrp="1"/>
          </p:cNvSpPr>
          <p:nvPr>
            <p:ph type="title"/>
          </p:nvPr>
        </p:nvSpPr>
        <p:spPr/>
        <p:txBody>
          <a:bodyPr>
            <a:normAutofit fontScale="90000"/>
          </a:bodyPr>
          <a:lstStyle/>
          <a:p>
            <a:r>
              <a:rPr lang="ru-RU" sz="4400" i="0" dirty="0">
                <a:solidFill>
                  <a:srgbClr val="222222"/>
                </a:solidFill>
                <a:effectLst/>
                <a:latin typeface="IBM Plex Sans" panose="020B0503050203000203" pitchFamily="34" charset="0"/>
              </a:rPr>
              <a:t>Способы справиться с синдромом профессионального выгорания в зависимости от стадии</a:t>
            </a:r>
            <a:endParaRPr lang="ru-RU" dirty="0"/>
          </a:p>
        </p:txBody>
      </p:sp>
      <p:sp>
        <p:nvSpPr>
          <p:cNvPr id="3" name="Объект 2">
            <a:extLst>
              <a:ext uri="{FF2B5EF4-FFF2-40B4-BE49-F238E27FC236}">
                <a16:creationId xmlns:a16="http://schemas.microsoft.com/office/drawing/2014/main" id="{149F0D7F-9CF9-9334-BBD5-34B4220CEDA2}"/>
              </a:ext>
            </a:extLst>
          </p:cNvPr>
          <p:cNvSpPr>
            <a:spLocks noGrp="1"/>
          </p:cNvSpPr>
          <p:nvPr>
            <p:ph idx="1"/>
          </p:nvPr>
        </p:nvSpPr>
        <p:spPr/>
        <p:txBody>
          <a:bodyPr>
            <a:normAutofit fontScale="92500" lnSpcReduction="20000"/>
          </a:bodyPr>
          <a:lstStyle/>
          <a:p>
            <a:pPr marL="0" indent="0">
              <a:buNone/>
            </a:pPr>
            <a:r>
              <a:rPr lang="ru-RU" dirty="0"/>
              <a:t>Стадия №2</a:t>
            </a:r>
          </a:p>
          <a:p>
            <a:pPr algn="l"/>
            <a:r>
              <a:rPr lang="ru-RU" dirty="0"/>
              <a:t>На этой стадии для вас очень важно научиться отдыхать. И это должен быть полноценный отдых, а не замена рабочих дел уборкой дома, просмотром различных обучающих вебинаров или утомительными силовыми тренировками. Постарайтесь, чтобы отдых был:</a:t>
            </a:r>
          </a:p>
          <a:p>
            <a:pPr algn="l">
              <a:buFont typeface="Arial" panose="020B0604020202020204" pitchFamily="34" charset="0"/>
              <a:buChar char="•"/>
            </a:pPr>
            <a:r>
              <a:rPr lang="ru-RU" dirty="0"/>
              <a:t>Ежедневным. Вашим внутренним батарейкам каждый день нужна подзарядка, чтобы эффективно справляться с делами.</a:t>
            </a:r>
          </a:p>
          <a:p>
            <a:pPr algn="l">
              <a:buFont typeface="Arial" panose="020B0604020202020204" pitchFamily="34" charset="0"/>
              <a:buChar char="•"/>
            </a:pPr>
            <a:r>
              <a:rPr lang="ru-RU" dirty="0"/>
              <a:t>Еженедельным. Давайте себе как минимум один полноценный выходной в неделю.</a:t>
            </a:r>
          </a:p>
          <a:p>
            <a:pPr algn="l">
              <a:buFont typeface="Arial" panose="020B0604020202020204" pitchFamily="34" charset="0"/>
              <a:buChar char="•"/>
            </a:pPr>
            <a:r>
              <a:rPr lang="ru-RU" dirty="0"/>
              <a:t>Ежегодным. Необязательно уходить в отпуск на целый месяц, можете брать по неделе отпуска в разное время года. Помните, что во время отпуска вы не должны решать никакие рабочие задачи</a:t>
            </a:r>
            <a:r>
              <a:rPr lang="ru-RU" b="0" i="0" dirty="0">
                <a:solidFill>
                  <a:srgbClr val="333333"/>
                </a:solidFill>
                <a:effectLst/>
                <a:latin typeface="IBM Plex Sans" panose="020B0503050203000203" pitchFamily="34" charset="0"/>
              </a:rPr>
              <a:t>.</a:t>
            </a:r>
          </a:p>
          <a:p>
            <a:endParaRPr lang="ru-RU" dirty="0"/>
          </a:p>
        </p:txBody>
      </p:sp>
    </p:spTree>
    <p:extLst>
      <p:ext uri="{BB962C8B-B14F-4D97-AF65-F5344CB8AC3E}">
        <p14:creationId xmlns:p14="http://schemas.microsoft.com/office/powerpoint/2010/main" val="3652658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FC4499-8CF8-90A0-099D-CF1A861F8B1C}"/>
              </a:ext>
            </a:extLst>
          </p:cNvPr>
          <p:cNvSpPr>
            <a:spLocks noGrp="1"/>
          </p:cNvSpPr>
          <p:nvPr>
            <p:ph type="title"/>
          </p:nvPr>
        </p:nvSpPr>
        <p:spPr/>
        <p:txBody>
          <a:bodyPr>
            <a:normAutofit fontScale="90000"/>
          </a:bodyPr>
          <a:lstStyle/>
          <a:p>
            <a:r>
              <a:rPr lang="ru-RU" sz="4400" i="0" dirty="0">
                <a:solidFill>
                  <a:srgbClr val="222222"/>
                </a:solidFill>
                <a:effectLst/>
                <a:latin typeface="IBM Plex Sans" panose="020B0503050203000203" pitchFamily="34" charset="0"/>
              </a:rPr>
              <a:t>Способы справиться с синдромом профессионального выгорания в зависимости от стадии</a:t>
            </a:r>
            <a:endParaRPr lang="ru-RU" dirty="0"/>
          </a:p>
        </p:txBody>
      </p:sp>
      <p:sp>
        <p:nvSpPr>
          <p:cNvPr id="3" name="Объект 2">
            <a:extLst>
              <a:ext uri="{FF2B5EF4-FFF2-40B4-BE49-F238E27FC236}">
                <a16:creationId xmlns:a16="http://schemas.microsoft.com/office/drawing/2014/main" id="{E2B9356C-9A48-05FA-CC47-E122A70C38FB}"/>
              </a:ext>
            </a:extLst>
          </p:cNvPr>
          <p:cNvSpPr>
            <a:spLocks noGrp="1"/>
          </p:cNvSpPr>
          <p:nvPr>
            <p:ph idx="1"/>
          </p:nvPr>
        </p:nvSpPr>
        <p:spPr/>
        <p:txBody>
          <a:bodyPr>
            <a:normAutofit/>
          </a:bodyPr>
          <a:lstStyle/>
          <a:p>
            <a:pPr algn="l"/>
            <a:r>
              <a:rPr lang="ru-RU" sz="2200" b="0" i="0" dirty="0">
                <a:solidFill>
                  <a:srgbClr val="333333"/>
                </a:solidFill>
                <a:effectLst/>
                <a:latin typeface="IBM Plex Sans" panose="020B0503050203000203" pitchFamily="34" charset="0"/>
              </a:rPr>
              <a:t>Чтобы отдых был качественным, он должен быть безответственным и беззаботным. Вы должны чувствовать, что можете позволить себе расслабиться, что мир от этого не рухнет. Именно к такому отдыху нужно стремиться, насколько это возможно для вас.</a:t>
            </a:r>
          </a:p>
          <a:p>
            <a:pPr algn="l"/>
            <a:r>
              <a:rPr lang="ru-RU" sz="2200" b="0" i="0" dirty="0">
                <a:solidFill>
                  <a:srgbClr val="333333"/>
                </a:solidFill>
                <a:effectLst/>
                <a:latin typeface="IBM Plex Sans" panose="020B0503050203000203" pitchFamily="34" charset="0"/>
              </a:rPr>
              <a:t>Начните выстраивать свои границы, разделять личную жизнь и работу. Не отвечайте на звонки коллег и клиентов в нерабочее время, не засиживайтесь на работе допоздна, не берите «горящих» задач. Вы удивитесь, когда поймете, что 90 % дел, которые раньше вам казались важными и срочными, на самом деле вполне могут подождать.</a:t>
            </a:r>
          </a:p>
          <a:p>
            <a:pPr algn="l"/>
            <a:r>
              <a:rPr lang="ru-RU" sz="2200" b="0" i="0" u="none" strike="noStrike" dirty="0">
                <a:solidFill>
                  <a:srgbClr val="0000FF"/>
                </a:solidFill>
                <a:effectLst/>
                <a:latin typeface="IBM Plex Sans" panose="020B0503050203000203" pitchFamily="34" charset="0"/>
                <a:hlinkClick r:id="rId2"/>
              </a:rPr>
              <a:t>Делегируйте</a:t>
            </a:r>
            <a:r>
              <a:rPr lang="ru-RU" sz="2200" b="0" i="0" dirty="0">
                <a:solidFill>
                  <a:srgbClr val="333333"/>
                </a:solidFill>
                <a:effectLst/>
                <a:latin typeface="IBM Plex Sans" panose="020B0503050203000203" pitchFamily="34" charset="0"/>
              </a:rPr>
              <a:t> задачи. Особенно, если вы руководитель. Если не делать этого, профессиональное и эмоциональное выгорание вам обеспечено.</a:t>
            </a:r>
          </a:p>
          <a:p>
            <a:endParaRPr lang="ru-RU" dirty="0"/>
          </a:p>
        </p:txBody>
      </p:sp>
    </p:spTree>
    <p:extLst>
      <p:ext uri="{BB962C8B-B14F-4D97-AF65-F5344CB8AC3E}">
        <p14:creationId xmlns:p14="http://schemas.microsoft.com/office/powerpoint/2010/main" val="3095570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CF3E7B-7C6F-5163-2953-E34F9E13B45D}"/>
              </a:ext>
            </a:extLst>
          </p:cNvPr>
          <p:cNvSpPr>
            <a:spLocks noGrp="1"/>
          </p:cNvSpPr>
          <p:nvPr>
            <p:ph type="title"/>
          </p:nvPr>
        </p:nvSpPr>
        <p:spPr/>
        <p:txBody>
          <a:bodyPr>
            <a:normAutofit fontScale="90000"/>
          </a:bodyPr>
          <a:lstStyle/>
          <a:p>
            <a:r>
              <a:rPr lang="ru-RU" sz="4400" i="0" dirty="0">
                <a:solidFill>
                  <a:srgbClr val="222222"/>
                </a:solidFill>
                <a:effectLst/>
                <a:latin typeface="IBM Plex Sans" panose="020B0503050203000203" pitchFamily="34" charset="0"/>
              </a:rPr>
              <a:t>Способы справиться с синдромом профессионального выгорания в зависимости от стадии</a:t>
            </a:r>
            <a:endParaRPr lang="ru-RU" dirty="0"/>
          </a:p>
        </p:txBody>
      </p:sp>
      <p:sp>
        <p:nvSpPr>
          <p:cNvPr id="3" name="Объект 2">
            <a:extLst>
              <a:ext uri="{FF2B5EF4-FFF2-40B4-BE49-F238E27FC236}">
                <a16:creationId xmlns:a16="http://schemas.microsoft.com/office/drawing/2014/main" id="{2B374302-10BD-C05C-98A8-98F19B4B842C}"/>
              </a:ext>
            </a:extLst>
          </p:cNvPr>
          <p:cNvSpPr>
            <a:spLocks noGrp="1"/>
          </p:cNvSpPr>
          <p:nvPr>
            <p:ph idx="1"/>
          </p:nvPr>
        </p:nvSpPr>
        <p:spPr/>
        <p:txBody>
          <a:bodyPr/>
          <a:lstStyle/>
          <a:p>
            <a:pPr algn="l"/>
            <a:r>
              <a:rPr lang="ru-RU" b="1" i="0" dirty="0">
                <a:solidFill>
                  <a:srgbClr val="222222"/>
                </a:solidFill>
                <a:effectLst/>
                <a:latin typeface="IBM Plex Sans" panose="020B0503050203000203" pitchFamily="34" charset="0"/>
              </a:rPr>
              <a:t>Стадия №3</a:t>
            </a:r>
          </a:p>
          <a:p>
            <a:pPr algn="l"/>
            <a:r>
              <a:rPr lang="ru-RU" b="0" i="0" dirty="0">
                <a:solidFill>
                  <a:srgbClr val="333333"/>
                </a:solidFill>
                <a:effectLst/>
                <a:latin typeface="IBM Plex Sans" panose="020B0503050203000203" pitchFamily="34" charset="0"/>
              </a:rPr>
              <a:t>На этой стадии, как говорится, «поздно пить Боржоми». Вас спасет только полноценный отпуск продолжительностью не менее трех месяцев.</a:t>
            </a:r>
          </a:p>
          <a:p>
            <a:r>
              <a:rPr lang="ru-RU" b="0" i="0" dirty="0">
                <a:solidFill>
                  <a:srgbClr val="333333"/>
                </a:solidFill>
                <a:effectLst/>
                <a:latin typeface="IBM Plex Sans" panose="020B0503050203000203" pitchFamily="34" charset="0"/>
              </a:rPr>
              <a:t>Зато, если работа действительно является для вас любимой, после долгого отпуска вы сможете к ней вернуться с новыми силами.</a:t>
            </a:r>
            <a:endParaRPr lang="ru-RU" dirty="0"/>
          </a:p>
        </p:txBody>
      </p:sp>
    </p:spTree>
    <p:extLst>
      <p:ext uri="{BB962C8B-B14F-4D97-AF65-F5344CB8AC3E}">
        <p14:creationId xmlns:p14="http://schemas.microsoft.com/office/powerpoint/2010/main" val="1301354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0DFFB-B267-0EB7-6180-9DA762257CF8}"/>
              </a:ext>
            </a:extLst>
          </p:cNvPr>
          <p:cNvSpPr>
            <a:spLocks noGrp="1"/>
          </p:cNvSpPr>
          <p:nvPr>
            <p:ph type="title"/>
          </p:nvPr>
        </p:nvSpPr>
        <p:spPr/>
        <p:txBody>
          <a:bodyPr>
            <a:normAutofit fontScale="90000"/>
          </a:bodyPr>
          <a:lstStyle/>
          <a:p>
            <a:r>
              <a:rPr lang="ru-RU" sz="4400" i="0" dirty="0">
                <a:solidFill>
                  <a:srgbClr val="222222"/>
                </a:solidFill>
                <a:effectLst/>
                <a:latin typeface="IBM Plex Sans" panose="020B0503050203000203" pitchFamily="34" charset="0"/>
              </a:rPr>
              <a:t>Способы справиться с синдромом профессионального выгорания в зависимости от стадии</a:t>
            </a:r>
            <a:endParaRPr lang="ru-RU" dirty="0"/>
          </a:p>
        </p:txBody>
      </p:sp>
      <p:sp>
        <p:nvSpPr>
          <p:cNvPr id="3" name="Объект 2">
            <a:extLst>
              <a:ext uri="{FF2B5EF4-FFF2-40B4-BE49-F238E27FC236}">
                <a16:creationId xmlns:a16="http://schemas.microsoft.com/office/drawing/2014/main" id="{8A97965A-2FBC-EF5B-7E89-6F25CE6E3BA7}"/>
              </a:ext>
            </a:extLst>
          </p:cNvPr>
          <p:cNvSpPr>
            <a:spLocks noGrp="1"/>
          </p:cNvSpPr>
          <p:nvPr>
            <p:ph idx="1"/>
          </p:nvPr>
        </p:nvSpPr>
        <p:spPr/>
        <p:txBody>
          <a:bodyPr/>
          <a:lstStyle/>
          <a:p>
            <a:pPr algn="l"/>
            <a:r>
              <a:rPr lang="ru-RU" dirty="0"/>
              <a:t>Стадия №4</a:t>
            </a:r>
          </a:p>
          <a:p>
            <a:pPr marL="0" indent="0" algn="l">
              <a:buNone/>
            </a:pPr>
            <a:r>
              <a:rPr lang="ru-RU" dirty="0"/>
              <a:t>На этой стадии поможет только смена работы, а в идеале и профессии, потому что прежняя будет вызывать у вас отвращение. Даже если вы не поменяете профессию, вам придется внести серьезные коррективы, чтобы, например, выполнять свои задачи не в таком объеме, как раньше.</a:t>
            </a:r>
          </a:p>
          <a:p>
            <a:endParaRPr lang="ru-RU" dirty="0"/>
          </a:p>
        </p:txBody>
      </p:sp>
    </p:spTree>
    <p:extLst>
      <p:ext uri="{BB962C8B-B14F-4D97-AF65-F5344CB8AC3E}">
        <p14:creationId xmlns:p14="http://schemas.microsoft.com/office/powerpoint/2010/main" val="963128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9D46CA-171E-D8AF-2F3F-87CD3DE42CBD}"/>
              </a:ext>
            </a:extLst>
          </p:cNvPr>
          <p:cNvSpPr>
            <a:spLocks noGrp="1"/>
          </p:cNvSpPr>
          <p:nvPr>
            <p:ph type="title"/>
          </p:nvPr>
        </p:nvSpPr>
        <p:spPr>
          <a:xfrm>
            <a:off x="771088" y="381903"/>
            <a:ext cx="10515600" cy="1325563"/>
          </a:xfrm>
        </p:spPr>
        <p:txBody>
          <a:bodyPr>
            <a:normAutofit fontScale="90000"/>
          </a:bodyPr>
          <a:lstStyle/>
          <a:p>
            <a:r>
              <a:rPr lang="ru-RU" b="1" i="0" dirty="0">
                <a:solidFill>
                  <a:srgbClr val="222222"/>
                </a:solidFill>
                <a:effectLst/>
                <a:latin typeface="IBM Plex Sans" panose="020B0503050203000203" pitchFamily="34" charset="0"/>
              </a:rPr>
              <a:t>5 рекомендаций по профилактике профессионального выгорания</a:t>
            </a:r>
            <a:br>
              <a:rPr lang="ru-RU" b="1" i="0" dirty="0">
                <a:solidFill>
                  <a:srgbClr val="222222"/>
                </a:solidFill>
                <a:effectLst/>
                <a:latin typeface="IBM Plex Sans" panose="020B0503050203000203" pitchFamily="34" charset="0"/>
              </a:rPr>
            </a:br>
            <a:endParaRPr lang="ru-RU" dirty="0"/>
          </a:p>
        </p:txBody>
      </p:sp>
      <p:sp>
        <p:nvSpPr>
          <p:cNvPr id="3" name="Объект 2">
            <a:extLst>
              <a:ext uri="{FF2B5EF4-FFF2-40B4-BE49-F238E27FC236}">
                <a16:creationId xmlns:a16="http://schemas.microsoft.com/office/drawing/2014/main" id="{8C263085-4D31-CC94-8926-A4F2A7034E91}"/>
              </a:ext>
            </a:extLst>
          </p:cNvPr>
          <p:cNvSpPr>
            <a:spLocks noGrp="1"/>
          </p:cNvSpPr>
          <p:nvPr>
            <p:ph idx="1"/>
          </p:nvPr>
        </p:nvSpPr>
        <p:spPr/>
        <p:txBody>
          <a:bodyPr>
            <a:normAutofit fontScale="92500" lnSpcReduction="10000"/>
          </a:bodyPr>
          <a:lstStyle/>
          <a:p>
            <a:pPr algn="l"/>
            <a:r>
              <a:rPr lang="ru-RU" b="0" i="0" dirty="0">
                <a:solidFill>
                  <a:srgbClr val="333333"/>
                </a:solidFill>
                <a:effectLst/>
                <a:latin typeface="IBM Plex Sans" panose="020B0503050203000203" pitchFamily="34" charset="0"/>
              </a:rPr>
              <a:t>Если вы хотите предотвратить у себя синдром профессионального выгорания, прочитайте следующие рекомендации и применяйте их в своей повседневной жизни. Помните, что от выгорания не застрахован никто.</a:t>
            </a:r>
          </a:p>
          <a:p>
            <a:pPr marL="0" indent="0" algn="l">
              <a:buNone/>
            </a:pPr>
            <a:r>
              <a:rPr lang="ru-RU" b="1" i="0" dirty="0">
                <a:solidFill>
                  <a:srgbClr val="333333"/>
                </a:solidFill>
                <a:effectLst/>
                <a:latin typeface="IBM Plex Sans" panose="020B0503050203000203" pitchFamily="34" charset="0"/>
              </a:rPr>
              <a:t>Создайте традиции и ритуалы, которых будете постоянно придерживаться</a:t>
            </a:r>
            <a:r>
              <a:rPr lang="ru-RU" b="0" i="0" dirty="0">
                <a:solidFill>
                  <a:srgbClr val="333333"/>
                </a:solidFill>
                <a:effectLst/>
                <a:latin typeface="IBM Plex Sans" panose="020B0503050203000203" pitchFamily="34" charset="0"/>
              </a:rPr>
              <a:t>. В идеале — на каждый день. Например, каждое утро делайте зарядку или медитируйте, выпивайте после пробуждения стакан воды, выделяйте перед сном час на чтение книги. Найдите время, которое будете тратить на себя. Это зарядит вас положительными эмоциями и поможет снять скопившийся за день стресс. Так вы научитесь совмещать работу и личную жизнь без вреда для обеих этих сфер.</a:t>
            </a:r>
          </a:p>
          <a:p>
            <a:endParaRPr lang="ru-RU" dirty="0"/>
          </a:p>
        </p:txBody>
      </p:sp>
    </p:spTree>
    <p:extLst>
      <p:ext uri="{BB962C8B-B14F-4D97-AF65-F5344CB8AC3E}">
        <p14:creationId xmlns:p14="http://schemas.microsoft.com/office/powerpoint/2010/main" val="28348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C2721A-4E5C-9D6B-889E-2B421A630498}"/>
              </a:ext>
            </a:extLst>
          </p:cNvPr>
          <p:cNvSpPr>
            <a:spLocks noGrp="1"/>
          </p:cNvSpPr>
          <p:nvPr>
            <p:ph type="title"/>
          </p:nvPr>
        </p:nvSpPr>
        <p:spPr/>
        <p:txBody>
          <a:bodyPr/>
          <a:lstStyle/>
          <a:p>
            <a:r>
              <a:rPr lang="ru-RU" b="0" i="0" dirty="0">
                <a:solidFill>
                  <a:srgbClr val="1A1A1A"/>
                </a:solidFill>
                <a:effectLst/>
                <a:latin typeface="YS Text"/>
              </a:rPr>
              <a:t>Синдром выгорания включает в себя три основные составляющие:</a:t>
            </a:r>
            <a:endParaRPr lang="ru-RU" dirty="0"/>
          </a:p>
        </p:txBody>
      </p:sp>
      <p:sp>
        <p:nvSpPr>
          <p:cNvPr id="3" name="Объект 2">
            <a:extLst>
              <a:ext uri="{FF2B5EF4-FFF2-40B4-BE49-F238E27FC236}">
                <a16:creationId xmlns:a16="http://schemas.microsoft.com/office/drawing/2014/main" id="{7DF79598-D3B4-4CDB-B8DC-C768601EFE01}"/>
              </a:ext>
            </a:extLst>
          </p:cNvPr>
          <p:cNvSpPr>
            <a:spLocks noGrp="1"/>
          </p:cNvSpPr>
          <p:nvPr>
            <p:ph idx="1"/>
          </p:nvPr>
        </p:nvSpPr>
        <p:spPr/>
        <p:txBody>
          <a:bodyPr>
            <a:normAutofit/>
          </a:bodyPr>
          <a:lstStyle/>
          <a:p>
            <a:pPr algn="l"/>
            <a:r>
              <a:rPr lang="ru-RU" b="0" i="0" dirty="0">
                <a:solidFill>
                  <a:srgbClr val="1A1A1A"/>
                </a:solidFill>
                <a:effectLst/>
                <a:latin typeface="YS Text"/>
              </a:rPr>
              <a:t>Эмоциональную истощенность - чувство опустошенности и усталости, вызванное собственной работой.</a:t>
            </a:r>
          </a:p>
          <a:p>
            <a:pPr algn="l"/>
            <a:r>
              <a:rPr lang="ru-RU" b="0" i="0" dirty="0">
                <a:solidFill>
                  <a:srgbClr val="1A1A1A"/>
                </a:solidFill>
                <a:effectLst/>
                <a:latin typeface="YS Text"/>
              </a:rPr>
              <a:t>Деперсонализацию (цинизм) - предполагает циничное отношение к труду и объектам своего труда.</a:t>
            </a:r>
          </a:p>
          <a:p>
            <a:pPr algn="l"/>
            <a:r>
              <a:rPr lang="ru-RU" b="0" i="0" dirty="0">
                <a:solidFill>
                  <a:srgbClr val="1A1A1A"/>
                </a:solidFill>
                <a:effectLst/>
                <a:latin typeface="YS Text"/>
              </a:rPr>
              <a:t>Редукцию профессиональных достижений - возникновение у работников чувства некомпетентности в своей профессиональной сфере, осознание неуспеха в ней.</a:t>
            </a:r>
          </a:p>
          <a:p>
            <a:endParaRPr lang="ru-RU" dirty="0"/>
          </a:p>
        </p:txBody>
      </p:sp>
    </p:spTree>
    <p:extLst>
      <p:ext uri="{BB962C8B-B14F-4D97-AF65-F5344CB8AC3E}">
        <p14:creationId xmlns:p14="http://schemas.microsoft.com/office/powerpoint/2010/main" val="823720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C6CCDF-F0BA-9E8B-2CFD-0A0AA975587B}"/>
              </a:ext>
            </a:extLst>
          </p:cNvPr>
          <p:cNvSpPr>
            <a:spLocks noGrp="1"/>
          </p:cNvSpPr>
          <p:nvPr>
            <p:ph type="title"/>
          </p:nvPr>
        </p:nvSpPr>
        <p:spPr/>
        <p:txBody>
          <a:bodyPr/>
          <a:lstStyle/>
          <a:p>
            <a:r>
              <a:rPr lang="ru-RU" b="1" i="0" dirty="0">
                <a:solidFill>
                  <a:srgbClr val="222222"/>
                </a:solidFill>
                <a:effectLst/>
                <a:latin typeface="IBM Plex Sans" panose="020B0503050203000203" pitchFamily="34" charset="0"/>
              </a:rPr>
              <a:t>5 рекомендаций по профилактике профессионального выгорания</a:t>
            </a:r>
            <a:endParaRPr lang="ru-RU" dirty="0"/>
          </a:p>
        </p:txBody>
      </p:sp>
      <p:sp>
        <p:nvSpPr>
          <p:cNvPr id="3" name="Объект 2">
            <a:extLst>
              <a:ext uri="{FF2B5EF4-FFF2-40B4-BE49-F238E27FC236}">
                <a16:creationId xmlns:a16="http://schemas.microsoft.com/office/drawing/2014/main" id="{A1A5C50E-B568-0A9C-7257-E5C04549BFB9}"/>
              </a:ext>
            </a:extLst>
          </p:cNvPr>
          <p:cNvSpPr>
            <a:spLocks noGrp="1"/>
          </p:cNvSpPr>
          <p:nvPr>
            <p:ph idx="1"/>
          </p:nvPr>
        </p:nvSpPr>
        <p:spPr/>
        <p:txBody>
          <a:bodyPr>
            <a:normAutofit lnSpcReduction="10000"/>
          </a:bodyPr>
          <a:lstStyle/>
          <a:p>
            <a:pPr marL="0" indent="0" algn="l">
              <a:buNone/>
            </a:pPr>
            <a:r>
              <a:rPr lang="ru-RU" b="1" i="0" dirty="0">
                <a:solidFill>
                  <a:srgbClr val="333333"/>
                </a:solidFill>
                <a:effectLst/>
                <a:latin typeface="IBM Plex Sans" panose="020B0503050203000203" pitchFamily="34" charset="0"/>
              </a:rPr>
              <a:t>Используйте музыку — ученые уже доказали, что она положительно влияет на нервную систему</a:t>
            </a:r>
            <a:r>
              <a:rPr lang="ru-RU" b="0" i="0" dirty="0">
                <a:solidFill>
                  <a:srgbClr val="333333"/>
                </a:solidFill>
                <a:effectLst/>
                <a:latin typeface="IBM Plex Sans" panose="020B0503050203000203" pitchFamily="34" charset="0"/>
              </a:rPr>
              <a:t>. Например, включите альбом любимой группы, когда занимаетесь уборкой, или слушайте музыку по дороге на работу.</a:t>
            </a:r>
          </a:p>
          <a:p>
            <a:pPr marL="0" indent="0" algn="l">
              <a:buNone/>
            </a:pPr>
            <a:r>
              <a:rPr lang="ru-RU" b="1" i="0" dirty="0">
                <a:solidFill>
                  <a:srgbClr val="333333"/>
                </a:solidFill>
                <a:effectLst/>
                <a:latin typeface="IBM Plex Sans" panose="020B0503050203000203" pitchFamily="34" charset="0"/>
              </a:rPr>
              <a:t>Всегда в первую очередь заботьтесь о себе, выполняйте свои задачи</a:t>
            </a:r>
            <a:r>
              <a:rPr lang="ru-RU" b="0" i="0" dirty="0">
                <a:solidFill>
                  <a:srgbClr val="333333"/>
                </a:solidFill>
                <a:effectLst/>
                <a:latin typeface="IBM Plex Sans" panose="020B0503050203000203" pitchFamily="34" charset="0"/>
              </a:rPr>
              <a:t>. Помогайте коллегам лишь в том случае, если у вас на это действительно есть время. Если же у вас «горят» свои дела, не стесняйтесь говорить «Нет». Не будьте тем человеком, кто всегда все берет на себя, это негативно скажется на вашей жизни. Также важно не забывать о еде ради работы, не пропускать обеденный перерыв.</a:t>
            </a:r>
          </a:p>
          <a:p>
            <a:endParaRPr lang="ru-RU" dirty="0"/>
          </a:p>
        </p:txBody>
      </p:sp>
    </p:spTree>
    <p:extLst>
      <p:ext uri="{BB962C8B-B14F-4D97-AF65-F5344CB8AC3E}">
        <p14:creationId xmlns:p14="http://schemas.microsoft.com/office/powerpoint/2010/main" val="2182755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9ED382-BC84-6C60-A316-D5D6BABB59C8}"/>
              </a:ext>
            </a:extLst>
          </p:cNvPr>
          <p:cNvSpPr>
            <a:spLocks noGrp="1"/>
          </p:cNvSpPr>
          <p:nvPr>
            <p:ph type="title"/>
          </p:nvPr>
        </p:nvSpPr>
        <p:spPr/>
        <p:txBody>
          <a:bodyPr/>
          <a:lstStyle/>
          <a:p>
            <a:r>
              <a:rPr lang="ru-RU" b="1" i="0" dirty="0">
                <a:solidFill>
                  <a:srgbClr val="222222"/>
                </a:solidFill>
                <a:effectLst/>
                <a:latin typeface="IBM Plex Sans" panose="020B0503050203000203" pitchFamily="34" charset="0"/>
              </a:rPr>
              <a:t>5 рекомендаций по профилактике профессионального выгорания</a:t>
            </a:r>
            <a:endParaRPr lang="ru-RU" dirty="0"/>
          </a:p>
        </p:txBody>
      </p:sp>
      <p:sp>
        <p:nvSpPr>
          <p:cNvPr id="3" name="Объект 2">
            <a:extLst>
              <a:ext uri="{FF2B5EF4-FFF2-40B4-BE49-F238E27FC236}">
                <a16:creationId xmlns:a16="http://schemas.microsoft.com/office/drawing/2014/main" id="{DC62191B-27F3-0A4F-C5BB-95CE6C23AC2B}"/>
              </a:ext>
            </a:extLst>
          </p:cNvPr>
          <p:cNvSpPr>
            <a:spLocks noGrp="1"/>
          </p:cNvSpPr>
          <p:nvPr>
            <p:ph idx="1"/>
          </p:nvPr>
        </p:nvSpPr>
        <p:spPr/>
        <p:txBody>
          <a:bodyPr/>
          <a:lstStyle/>
          <a:p>
            <a:pPr marL="0" indent="0" algn="l">
              <a:buNone/>
            </a:pPr>
            <a:r>
              <a:rPr lang="ru-RU" b="1" i="0" dirty="0">
                <a:solidFill>
                  <a:srgbClr val="333333"/>
                </a:solidFill>
                <a:effectLst/>
                <a:latin typeface="IBM Plex Sans" panose="020B0503050203000203" pitchFamily="34" charset="0"/>
              </a:rPr>
              <a:t>Творчество дает сильный заряд положительных эмоций</a:t>
            </a:r>
            <a:r>
              <a:rPr lang="ru-RU" b="0" i="0" dirty="0">
                <a:solidFill>
                  <a:srgbClr val="333333"/>
                </a:solidFill>
                <a:effectLst/>
                <a:latin typeface="IBM Plex Sans" panose="020B0503050203000203" pitchFamily="34" charset="0"/>
              </a:rPr>
              <a:t>. Найдите себе хобби по душе — рукоделие, рисование, танцы.</a:t>
            </a:r>
          </a:p>
          <a:p>
            <a:pPr marL="0" indent="0" algn="l">
              <a:buNone/>
            </a:pPr>
            <a:r>
              <a:rPr lang="ru-RU" b="1" i="0" dirty="0">
                <a:solidFill>
                  <a:srgbClr val="333333"/>
                </a:solidFill>
                <a:effectLst/>
                <a:latin typeface="IBM Plex Sans" panose="020B0503050203000203" pitchFamily="34" charset="0"/>
              </a:rPr>
              <a:t>Планируйте свой день, расставляя приоритеты</a:t>
            </a:r>
            <a:r>
              <a:rPr lang="ru-RU" b="0" i="0" dirty="0">
                <a:solidFill>
                  <a:srgbClr val="333333"/>
                </a:solidFill>
                <a:effectLst/>
                <a:latin typeface="IBM Plex Sans" panose="020B0503050203000203" pitchFamily="34" charset="0"/>
              </a:rPr>
              <a:t>. Не старайтесь сделать максимальное количество дел, не загружайте себя работой, чтобы хорошо выглядеть в глазах начальства. Ведь, если вы из-за такого поведения столкнетесь с профессиональным выгоранием, то скоро будете работать не лучше, чем коллеги, а гораздо хуже.</a:t>
            </a:r>
          </a:p>
          <a:p>
            <a:endParaRPr lang="ru-RU" dirty="0"/>
          </a:p>
        </p:txBody>
      </p:sp>
    </p:spTree>
    <p:extLst>
      <p:ext uri="{BB962C8B-B14F-4D97-AF65-F5344CB8AC3E}">
        <p14:creationId xmlns:p14="http://schemas.microsoft.com/office/powerpoint/2010/main" val="31276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B4EC7C-BB88-A2E3-91B0-7893D59FABE1}"/>
              </a:ext>
            </a:extLst>
          </p:cNvPr>
          <p:cNvSpPr>
            <a:spLocks noGrp="1"/>
          </p:cNvSpPr>
          <p:nvPr>
            <p:ph type="title"/>
          </p:nvPr>
        </p:nvSpPr>
        <p:spPr/>
        <p:txBody>
          <a:bodyPr/>
          <a:lstStyle/>
          <a:p>
            <a:r>
              <a:rPr lang="ru-RU" b="0" i="0" dirty="0">
                <a:solidFill>
                  <a:srgbClr val="1A1A1A"/>
                </a:solidFill>
                <a:effectLst/>
                <a:latin typeface="YS Text"/>
              </a:rPr>
              <a:t>Стадии профессионального выгорания</a:t>
            </a:r>
            <a:endParaRPr lang="ru-RU" dirty="0"/>
          </a:p>
        </p:txBody>
      </p:sp>
      <p:sp>
        <p:nvSpPr>
          <p:cNvPr id="3" name="Объект 2">
            <a:extLst>
              <a:ext uri="{FF2B5EF4-FFF2-40B4-BE49-F238E27FC236}">
                <a16:creationId xmlns:a16="http://schemas.microsoft.com/office/drawing/2014/main" id="{F3F8D948-66D5-F762-A5A9-756F329EB913}"/>
              </a:ext>
            </a:extLst>
          </p:cNvPr>
          <p:cNvSpPr>
            <a:spLocks noGrp="1"/>
          </p:cNvSpPr>
          <p:nvPr>
            <p:ph idx="1"/>
          </p:nvPr>
        </p:nvSpPr>
        <p:spPr/>
        <p:txBody>
          <a:bodyPr>
            <a:normAutofit lnSpcReduction="10000"/>
          </a:bodyPr>
          <a:lstStyle/>
          <a:p>
            <a:pPr marL="0" indent="0" algn="l">
              <a:buNone/>
            </a:pPr>
            <a:r>
              <a:rPr lang="ru-RU" b="0" i="0" dirty="0">
                <a:solidFill>
                  <a:srgbClr val="1A1A1A"/>
                </a:solidFill>
                <a:effectLst/>
                <a:latin typeface="YS Text"/>
              </a:rPr>
              <a:t>Синдром профессионального выгорания развивается постепенно. Он проходит три стадии (К. </a:t>
            </a:r>
            <a:r>
              <a:rPr lang="ru-RU" b="0" i="0" dirty="0" err="1">
                <a:solidFill>
                  <a:srgbClr val="1A1A1A"/>
                </a:solidFill>
                <a:effectLst/>
                <a:latin typeface="YS Text"/>
              </a:rPr>
              <a:t>Маслач</a:t>
            </a:r>
            <a:r>
              <a:rPr lang="ru-RU" b="0" i="0" dirty="0">
                <a:solidFill>
                  <a:srgbClr val="1A1A1A"/>
                </a:solidFill>
                <a:effectLst/>
                <a:latin typeface="YS Text"/>
              </a:rPr>
              <a:t>) — три лестничных пролета в глубины профессиональной непригодности:</a:t>
            </a:r>
          </a:p>
          <a:p>
            <a:pPr marL="0" indent="0" algn="l">
              <a:buNone/>
            </a:pPr>
            <a:r>
              <a:rPr lang="ru-RU" b="0" i="0" dirty="0">
                <a:solidFill>
                  <a:srgbClr val="1A1A1A"/>
                </a:solidFill>
                <a:effectLst/>
                <a:latin typeface="YS Text"/>
              </a:rPr>
              <a:t>ПЕРВАЯ СТАДИЯ:</a:t>
            </a:r>
          </a:p>
          <a:p>
            <a:pPr algn="l"/>
            <a:r>
              <a:rPr lang="ru-RU" b="0" i="0" dirty="0">
                <a:solidFill>
                  <a:srgbClr val="1A1A1A"/>
                </a:solidFill>
                <a:effectLst/>
                <a:latin typeface="YS Text"/>
              </a:rPr>
              <a:t>начинается приглушением эмоций, сглаживанием остроты чувств и свежести переживаний;</a:t>
            </a:r>
          </a:p>
          <a:p>
            <a:pPr algn="l"/>
            <a:r>
              <a:rPr lang="ru-RU" b="0" i="0" dirty="0">
                <a:solidFill>
                  <a:srgbClr val="1A1A1A"/>
                </a:solidFill>
                <a:effectLst/>
                <a:latin typeface="YS Text"/>
              </a:rPr>
              <a:t>специалист неожиданно замечает: вроде бы все пока нормально, но... скучно и пусто на душе;</a:t>
            </a:r>
          </a:p>
          <a:p>
            <a:pPr algn="l"/>
            <a:r>
              <a:rPr lang="ru-RU" b="0" i="0" dirty="0">
                <a:solidFill>
                  <a:srgbClr val="1A1A1A"/>
                </a:solidFill>
                <a:effectLst/>
                <a:latin typeface="YS Text"/>
              </a:rPr>
              <a:t>Исчезают положительные эмоции, появляется некоторая отстраненность в отношениях с членами семьи;</a:t>
            </a:r>
          </a:p>
          <a:p>
            <a:pPr algn="l"/>
            <a:endParaRPr lang="ru-RU" b="0" i="0" dirty="0">
              <a:solidFill>
                <a:srgbClr val="1A1A1A"/>
              </a:solidFill>
              <a:effectLst/>
              <a:latin typeface="YS Text"/>
            </a:endParaRPr>
          </a:p>
          <a:p>
            <a:endParaRPr lang="ru-RU" dirty="0"/>
          </a:p>
        </p:txBody>
      </p:sp>
    </p:spTree>
    <p:extLst>
      <p:ext uri="{BB962C8B-B14F-4D97-AF65-F5344CB8AC3E}">
        <p14:creationId xmlns:p14="http://schemas.microsoft.com/office/powerpoint/2010/main" val="157361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B4EC7C-BB88-A2E3-91B0-7893D59FABE1}"/>
              </a:ext>
            </a:extLst>
          </p:cNvPr>
          <p:cNvSpPr>
            <a:spLocks noGrp="1"/>
          </p:cNvSpPr>
          <p:nvPr>
            <p:ph type="title"/>
          </p:nvPr>
        </p:nvSpPr>
        <p:spPr/>
        <p:txBody>
          <a:bodyPr/>
          <a:lstStyle/>
          <a:p>
            <a:r>
              <a:rPr lang="ru-RU" b="0" i="0" dirty="0">
                <a:solidFill>
                  <a:srgbClr val="1A1A1A"/>
                </a:solidFill>
                <a:effectLst/>
                <a:latin typeface="YS Text"/>
              </a:rPr>
              <a:t>Стадии профессионального выгорания</a:t>
            </a:r>
            <a:endParaRPr lang="ru-RU" dirty="0"/>
          </a:p>
        </p:txBody>
      </p:sp>
      <p:sp>
        <p:nvSpPr>
          <p:cNvPr id="3" name="Объект 2">
            <a:extLst>
              <a:ext uri="{FF2B5EF4-FFF2-40B4-BE49-F238E27FC236}">
                <a16:creationId xmlns:a16="http://schemas.microsoft.com/office/drawing/2014/main" id="{F3F8D948-66D5-F762-A5A9-756F329EB913}"/>
              </a:ext>
            </a:extLst>
          </p:cNvPr>
          <p:cNvSpPr>
            <a:spLocks noGrp="1"/>
          </p:cNvSpPr>
          <p:nvPr>
            <p:ph idx="1"/>
          </p:nvPr>
        </p:nvSpPr>
        <p:spPr/>
        <p:txBody>
          <a:bodyPr>
            <a:normAutofit fontScale="85000" lnSpcReduction="20000"/>
          </a:bodyPr>
          <a:lstStyle/>
          <a:p>
            <a:pPr marL="0" indent="0" algn="l">
              <a:buNone/>
            </a:pPr>
            <a:r>
              <a:rPr lang="ru-RU" b="0" i="0" dirty="0">
                <a:solidFill>
                  <a:srgbClr val="1A1A1A"/>
                </a:solidFill>
                <a:effectLst/>
                <a:latin typeface="YS Text"/>
              </a:rPr>
              <a:t>ВТОРАЯ СТАДИЯ:</a:t>
            </a:r>
          </a:p>
          <a:p>
            <a:pPr algn="l"/>
            <a:r>
              <a:rPr lang="ru-RU" b="0" i="0" dirty="0">
                <a:solidFill>
                  <a:srgbClr val="1A1A1A"/>
                </a:solidFill>
                <a:effectLst/>
                <a:latin typeface="YS Text"/>
              </a:rPr>
              <a:t>снижение интереса к работе;</a:t>
            </a:r>
          </a:p>
          <a:p>
            <a:pPr algn="l"/>
            <a:r>
              <a:rPr lang="ru-RU" b="0" i="0" dirty="0">
                <a:solidFill>
                  <a:srgbClr val="1A1A1A"/>
                </a:solidFill>
                <a:effectLst/>
                <a:latin typeface="YS Text"/>
              </a:rPr>
              <a:t>снижение потребности в общении (в том числе и дома, с друзьями): «не хочется никого видеть»;</a:t>
            </a:r>
          </a:p>
          <a:p>
            <a:pPr algn="l"/>
            <a:r>
              <a:rPr lang="ru-RU" b="0" i="0" dirty="0">
                <a:solidFill>
                  <a:srgbClr val="1A1A1A"/>
                </a:solidFill>
                <a:effectLst/>
                <a:latin typeface="YS Text"/>
              </a:rPr>
              <a:t>возникают недоразумения с учениками, родителями и коллегами, педагог в кругу своих коллег начинает с пренебрежением говорить о некоторых из них;</a:t>
            </a:r>
          </a:p>
          <a:p>
            <a:pPr algn="l"/>
            <a:r>
              <a:rPr lang="ru-RU" b="0" i="0" dirty="0">
                <a:solidFill>
                  <a:srgbClr val="1A1A1A"/>
                </a:solidFill>
                <a:effectLst/>
                <a:latin typeface="YS Text"/>
              </a:rPr>
              <a:t>нарастание апатии к концу недели;</a:t>
            </a:r>
          </a:p>
          <a:p>
            <a:pPr algn="l"/>
            <a:r>
              <a:rPr lang="ru-RU" b="0" i="0" dirty="0">
                <a:solidFill>
                  <a:srgbClr val="1A1A1A"/>
                </a:solidFill>
                <a:effectLst/>
                <a:latin typeface="YS Text"/>
              </a:rPr>
              <a:t>появление устойчивых соматических симптомов (нет сил, энергии, особенно к концу недели, головные боли по вечерам, увеличение числа простудных заболеваний);</a:t>
            </a:r>
          </a:p>
          <a:p>
            <a:pPr algn="l"/>
            <a:r>
              <a:rPr lang="ru-RU" b="0" i="0" dirty="0">
                <a:solidFill>
                  <a:srgbClr val="1A1A1A"/>
                </a:solidFill>
                <a:effectLst/>
                <a:latin typeface="YS Text"/>
              </a:rPr>
              <a:t>повышенная раздражительность, человек «заводится с пол-оборота».</a:t>
            </a:r>
          </a:p>
          <a:p>
            <a:pPr algn="l"/>
            <a:endParaRPr lang="ru-RU" b="0" i="0" dirty="0">
              <a:solidFill>
                <a:srgbClr val="1A1A1A"/>
              </a:solidFill>
              <a:effectLst/>
              <a:latin typeface="YS Text"/>
            </a:endParaRPr>
          </a:p>
          <a:p>
            <a:endParaRPr lang="ru-RU" dirty="0"/>
          </a:p>
        </p:txBody>
      </p:sp>
    </p:spTree>
    <p:extLst>
      <p:ext uri="{BB962C8B-B14F-4D97-AF65-F5344CB8AC3E}">
        <p14:creationId xmlns:p14="http://schemas.microsoft.com/office/powerpoint/2010/main" val="142588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757FAE-A019-4C5F-F508-E698338276D0}"/>
              </a:ext>
            </a:extLst>
          </p:cNvPr>
          <p:cNvSpPr>
            <a:spLocks noGrp="1"/>
          </p:cNvSpPr>
          <p:nvPr>
            <p:ph type="title"/>
          </p:nvPr>
        </p:nvSpPr>
        <p:spPr/>
        <p:txBody>
          <a:bodyPr/>
          <a:lstStyle/>
          <a:p>
            <a:r>
              <a:rPr lang="ru-RU" b="0" i="0" dirty="0">
                <a:solidFill>
                  <a:srgbClr val="1A1A1A"/>
                </a:solidFill>
                <a:effectLst/>
                <a:latin typeface="YS Text"/>
              </a:rPr>
              <a:t>Стадии профессионального выгорания</a:t>
            </a:r>
            <a:endParaRPr lang="ru-RU" dirty="0"/>
          </a:p>
        </p:txBody>
      </p:sp>
      <p:sp>
        <p:nvSpPr>
          <p:cNvPr id="3" name="Объект 2">
            <a:extLst>
              <a:ext uri="{FF2B5EF4-FFF2-40B4-BE49-F238E27FC236}">
                <a16:creationId xmlns:a16="http://schemas.microsoft.com/office/drawing/2014/main" id="{C7DD1382-53EF-243D-1023-AA4356380F8C}"/>
              </a:ext>
            </a:extLst>
          </p:cNvPr>
          <p:cNvSpPr>
            <a:spLocks noGrp="1"/>
          </p:cNvSpPr>
          <p:nvPr>
            <p:ph idx="1"/>
          </p:nvPr>
        </p:nvSpPr>
        <p:spPr/>
        <p:txBody>
          <a:bodyPr>
            <a:normAutofit fontScale="92500"/>
          </a:bodyPr>
          <a:lstStyle/>
          <a:p>
            <a:pPr marL="0" indent="0" algn="l">
              <a:buNone/>
            </a:pPr>
            <a:r>
              <a:rPr lang="ru-RU" b="0" i="0" dirty="0">
                <a:solidFill>
                  <a:srgbClr val="1A1A1A"/>
                </a:solidFill>
                <a:effectLst/>
                <a:latin typeface="YS Text"/>
              </a:rPr>
              <a:t>ТРЕТЬЯ СТАДИЯ:</a:t>
            </a:r>
          </a:p>
          <a:p>
            <a:pPr algn="l"/>
            <a:r>
              <a:rPr lang="ru-RU" b="0" i="0" dirty="0">
                <a:solidFill>
                  <a:srgbClr val="1A1A1A"/>
                </a:solidFill>
                <a:effectLst/>
                <a:latin typeface="YS Text"/>
              </a:rPr>
              <a:t>притупляются представления о ценностях жизни, эмоциональное отношение к миру «уплощается», человек становится опасно</a:t>
            </a:r>
            <a:r>
              <a:rPr lang="ru-RU" dirty="0">
                <a:solidFill>
                  <a:srgbClr val="1A1A1A"/>
                </a:solidFill>
                <a:latin typeface="YS Text"/>
              </a:rPr>
              <a:t> </a:t>
            </a:r>
            <a:r>
              <a:rPr lang="ru-RU" b="0" i="0" dirty="0">
                <a:solidFill>
                  <a:srgbClr val="1A1A1A"/>
                </a:solidFill>
                <a:effectLst/>
                <a:latin typeface="YS Text"/>
              </a:rPr>
              <a:t>равнодушным к собственной жизни;</a:t>
            </a:r>
          </a:p>
          <a:p>
            <a:pPr algn="l"/>
            <a:r>
              <a:rPr lang="ru-RU" b="0" i="0" dirty="0">
                <a:solidFill>
                  <a:srgbClr val="1A1A1A"/>
                </a:solidFill>
                <a:effectLst/>
                <a:latin typeface="YS Text"/>
              </a:rPr>
              <a:t>наблюдается когнитивная дисфункция (нарушение памяти, внимания);</a:t>
            </a:r>
          </a:p>
          <a:p>
            <a:pPr algn="l"/>
            <a:r>
              <a:rPr lang="ru-RU" b="0" i="0" dirty="0">
                <a:solidFill>
                  <a:srgbClr val="1A1A1A"/>
                </a:solidFill>
                <a:effectLst/>
                <a:latin typeface="YS Text"/>
              </a:rPr>
              <a:t>нарушения сна с трудностями засыпания и ранними пробуждениями;</a:t>
            </a:r>
          </a:p>
          <a:p>
            <a:pPr algn="l"/>
            <a:r>
              <a:rPr lang="ru-RU" b="0" i="0" dirty="0">
                <a:solidFill>
                  <a:srgbClr val="1A1A1A"/>
                </a:solidFill>
                <a:effectLst/>
                <a:latin typeface="YS Text"/>
              </a:rPr>
              <a:t>личностные изменения, человек стремится к уединению (ему гораздо приятнее общаться с животными и природой, чем с людьми);</a:t>
            </a:r>
          </a:p>
          <a:p>
            <a:endParaRPr lang="ru-RU" dirty="0"/>
          </a:p>
        </p:txBody>
      </p:sp>
    </p:spTree>
    <p:extLst>
      <p:ext uri="{BB962C8B-B14F-4D97-AF65-F5344CB8AC3E}">
        <p14:creationId xmlns:p14="http://schemas.microsoft.com/office/powerpoint/2010/main" val="4190240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82BBB2-5E36-F6A3-FCE6-E6ED1D525EF7}"/>
              </a:ext>
            </a:extLst>
          </p:cNvPr>
          <p:cNvSpPr>
            <a:spLocks noGrp="1"/>
          </p:cNvSpPr>
          <p:nvPr>
            <p:ph type="title"/>
          </p:nvPr>
        </p:nvSpPr>
        <p:spPr/>
        <p:txBody>
          <a:bodyPr/>
          <a:lstStyle/>
          <a:p>
            <a:r>
              <a:rPr lang="ru-RU" b="0" i="0" dirty="0">
                <a:solidFill>
                  <a:srgbClr val="1A1A1A"/>
                </a:solidFill>
                <a:effectLst/>
                <a:latin typeface="YS Text"/>
              </a:rPr>
              <a:t>Удовлетворение от работы</a:t>
            </a:r>
            <a:endParaRPr lang="ru-RU" dirty="0"/>
          </a:p>
        </p:txBody>
      </p:sp>
      <p:sp>
        <p:nvSpPr>
          <p:cNvPr id="3" name="Объект 2">
            <a:extLst>
              <a:ext uri="{FF2B5EF4-FFF2-40B4-BE49-F238E27FC236}">
                <a16:creationId xmlns:a16="http://schemas.microsoft.com/office/drawing/2014/main" id="{95C6577F-D2E1-8ADC-FB6F-BB063C11078B}"/>
              </a:ext>
            </a:extLst>
          </p:cNvPr>
          <p:cNvSpPr>
            <a:spLocks noGrp="1"/>
          </p:cNvSpPr>
          <p:nvPr>
            <p:ph idx="1"/>
          </p:nvPr>
        </p:nvSpPr>
        <p:spPr/>
        <p:txBody>
          <a:bodyPr>
            <a:normAutofit/>
          </a:bodyPr>
          <a:lstStyle/>
          <a:p>
            <a:pPr algn="l"/>
            <a:r>
              <a:rPr lang="ru-RU" b="0" i="0" dirty="0">
                <a:solidFill>
                  <a:srgbClr val="1A1A1A"/>
                </a:solidFill>
                <a:effectLst/>
                <a:latin typeface="YS Text"/>
              </a:rPr>
              <a:t>Важным профессиональным фактором, имеющим тесную связь с выгоранием, выступает удовлетворенность трудом.</a:t>
            </a:r>
          </a:p>
          <a:p>
            <a:pPr marL="0" indent="0" algn="l">
              <a:buNone/>
            </a:pPr>
            <a:r>
              <a:rPr lang="ru-RU" b="0" i="0" dirty="0">
                <a:solidFill>
                  <a:srgbClr val="1A1A1A"/>
                </a:solidFill>
                <a:effectLst/>
                <a:latin typeface="YS Text"/>
              </a:rPr>
              <a:t>Вывод:</a:t>
            </a:r>
          </a:p>
          <a:p>
            <a:pPr marL="0" indent="0" algn="l">
              <a:buNone/>
            </a:pPr>
            <a:r>
              <a:rPr lang="ru-RU" b="0" i="0" dirty="0">
                <a:solidFill>
                  <a:srgbClr val="1A1A1A"/>
                </a:solidFill>
                <a:effectLst/>
                <a:latin typeface="YS Text"/>
              </a:rPr>
              <a:t>Мы ищем причины нашей неудовлетворенности от работы во внешних обстоятельствах, не задумываемся о собственной роли в профессиональном выгорании. Педагог-психолог предлагает обсудить с участниками, что такое мотив, мотивация, какие виды мотивации бывают и чем они отличаются и как мотивация может быть связана с профессиональным выгоранием.</a:t>
            </a:r>
          </a:p>
          <a:p>
            <a:endParaRPr lang="ru-RU" dirty="0"/>
          </a:p>
        </p:txBody>
      </p:sp>
    </p:spTree>
    <p:extLst>
      <p:ext uri="{BB962C8B-B14F-4D97-AF65-F5344CB8AC3E}">
        <p14:creationId xmlns:p14="http://schemas.microsoft.com/office/powerpoint/2010/main" val="286358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D291EE-8B85-8B5D-6551-3FE9791B0F0B}"/>
              </a:ext>
            </a:extLst>
          </p:cNvPr>
          <p:cNvSpPr>
            <a:spLocks noGrp="1"/>
          </p:cNvSpPr>
          <p:nvPr>
            <p:ph type="title"/>
          </p:nvPr>
        </p:nvSpPr>
        <p:spPr/>
        <p:txBody>
          <a:bodyPr>
            <a:normAutofit fontScale="90000"/>
          </a:bodyPr>
          <a:lstStyle/>
          <a:p>
            <a:r>
              <a:rPr lang="ru-RU" dirty="0"/>
              <a:t>Вероятные «жертвы» профессионального выгорания</a:t>
            </a:r>
            <a:br>
              <a:rPr lang="ru-RU" b="1" i="0" dirty="0">
                <a:solidFill>
                  <a:srgbClr val="222222"/>
                </a:solidFill>
                <a:effectLst/>
                <a:latin typeface="IBM Plex Sans" panose="020F0502020204030204" pitchFamily="34" charset="0"/>
              </a:rPr>
            </a:br>
            <a:endParaRPr lang="ru-RU" dirty="0"/>
          </a:p>
        </p:txBody>
      </p:sp>
      <p:sp>
        <p:nvSpPr>
          <p:cNvPr id="3" name="Объект 2">
            <a:extLst>
              <a:ext uri="{FF2B5EF4-FFF2-40B4-BE49-F238E27FC236}">
                <a16:creationId xmlns:a16="http://schemas.microsoft.com/office/drawing/2014/main" id="{65251839-A33D-9DEC-102C-A9724260B713}"/>
              </a:ext>
            </a:extLst>
          </p:cNvPr>
          <p:cNvSpPr>
            <a:spLocks noGrp="1"/>
          </p:cNvSpPr>
          <p:nvPr>
            <p:ph idx="1"/>
          </p:nvPr>
        </p:nvSpPr>
        <p:spPr/>
        <p:txBody>
          <a:bodyPr>
            <a:normAutofit fontScale="62500" lnSpcReduction="20000"/>
          </a:bodyPr>
          <a:lstStyle/>
          <a:p>
            <a:pPr marL="0" indent="0" algn="l">
              <a:buNone/>
            </a:pPr>
            <a:r>
              <a:rPr lang="ru-RU" b="0" i="0" dirty="0">
                <a:solidFill>
                  <a:srgbClr val="333333"/>
                </a:solidFill>
                <a:effectLst/>
                <a:latin typeface="IBM Plex Sans" panose="020B0503050203000203" pitchFamily="34" charset="0"/>
              </a:rPr>
              <a:t>Некоторые люди более остальных подвержены синдрому профессионального выгорания. В первую очередь, это:</a:t>
            </a:r>
          </a:p>
          <a:p>
            <a:pPr algn="l">
              <a:buFont typeface="Arial" panose="020B0604020202020204" pitchFamily="34" charset="0"/>
              <a:buChar char="•"/>
            </a:pPr>
            <a:r>
              <a:rPr lang="ru-RU" b="1" i="0" dirty="0">
                <a:solidFill>
                  <a:srgbClr val="333333"/>
                </a:solidFill>
                <a:effectLst/>
                <a:latin typeface="IBM Plex Sans" panose="020B0503050203000203" pitchFamily="34" charset="0"/>
              </a:rPr>
              <a:t>трудоголики</a:t>
            </a:r>
            <a:r>
              <a:rPr lang="ru-RU" b="0" i="0" dirty="0">
                <a:solidFill>
                  <a:srgbClr val="333333"/>
                </a:solidFill>
                <a:effectLst/>
                <a:latin typeface="IBM Plex Sans" panose="020B0503050203000203" pitchFamily="34" charset="0"/>
              </a:rPr>
              <a:t> — для них в работе заключается вся жизнь, они часто засиживаются допоздна за рабочим столом, берут сверхурочные смены, всегда готовы подменить коллег, поэтому в организме накапливается усталость;</a:t>
            </a:r>
          </a:p>
          <a:p>
            <a:pPr algn="l">
              <a:buFont typeface="Arial" panose="020B0604020202020204" pitchFamily="34" charset="0"/>
              <a:buChar char="•"/>
            </a:pPr>
            <a:r>
              <a:rPr lang="ru-RU" b="1" i="0" dirty="0">
                <a:solidFill>
                  <a:srgbClr val="333333"/>
                </a:solidFill>
                <a:effectLst/>
                <a:latin typeface="IBM Plex Sans" panose="020B0503050203000203" pitchFamily="34" charset="0"/>
              </a:rPr>
              <a:t>интроверты</a:t>
            </a:r>
            <a:r>
              <a:rPr lang="ru-RU" b="0" i="0" dirty="0">
                <a:solidFill>
                  <a:srgbClr val="333333"/>
                </a:solidFill>
                <a:effectLst/>
                <a:latin typeface="IBM Plex Sans" panose="020B0503050203000203" pitchFamily="34" charset="0"/>
              </a:rPr>
              <a:t> — они испытывают дискомфорт из-за застенчивости, сложности в нахождении общего языка с коллегами, им трудно бороться с внутренними переживаниями;</a:t>
            </a:r>
          </a:p>
          <a:p>
            <a:pPr algn="l">
              <a:buFont typeface="Arial" panose="020B0604020202020204" pitchFamily="34" charset="0"/>
              <a:buChar char="•"/>
            </a:pPr>
            <a:r>
              <a:rPr lang="ru-RU" b="1" i="0" dirty="0">
                <a:solidFill>
                  <a:srgbClr val="333333"/>
                </a:solidFill>
                <a:effectLst/>
                <a:latin typeface="IBM Plex Sans" panose="020B0503050203000203" pitchFamily="34" charset="0"/>
              </a:rPr>
              <a:t>люди, у которых есть внутренние конфликты</a:t>
            </a:r>
            <a:r>
              <a:rPr lang="ru-RU" b="0" i="0" dirty="0">
                <a:solidFill>
                  <a:srgbClr val="333333"/>
                </a:solidFill>
                <a:effectLst/>
                <a:latin typeface="IBM Plex Sans" panose="020B0503050203000203" pitchFamily="34" charset="0"/>
              </a:rPr>
              <a:t> — им трудно разобраться в себе, они не умеют выстраивать баланс между рабой и личной жизнью;</a:t>
            </a:r>
          </a:p>
          <a:p>
            <a:pPr algn="l">
              <a:buFont typeface="Arial" panose="020B0604020202020204" pitchFamily="34" charset="0"/>
              <a:buChar char="•"/>
            </a:pPr>
            <a:r>
              <a:rPr lang="ru-RU" b="1" i="0" dirty="0">
                <a:solidFill>
                  <a:srgbClr val="333333"/>
                </a:solidFill>
                <a:effectLst/>
                <a:latin typeface="IBM Plex Sans" panose="020B0503050203000203" pitchFamily="34" charset="0"/>
              </a:rPr>
              <a:t>те, кто уже многого достиг и не знает, куда двигаться дальше</a:t>
            </a:r>
            <a:r>
              <a:rPr lang="ru-RU" b="0" i="0" dirty="0">
                <a:solidFill>
                  <a:srgbClr val="333333"/>
                </a:solidFill>
                <a:effectLst/>
                <a:latin typeface="IBM Plex Sans" panose="020B0503050203000203" pitchFamily="34" charset="0"/>
              </a:rPr>
              <a:t> — у таких людей может упасть самооценка, они могут перестать видеть смысл в своей жизни;</a:t>
            </a:r>
          </a:p>
          <a:p>
            <a:pPr algn="l">
              <a:buFont typeface="Arial" panose="020B0604020202020204" pitchFamily="34" charset="0"/>
              <a:buChar char="•"/>
            </a:pPr>
            <a:r>
              <a:rPr lang="ru-RU" b="1" i="0" dirty="0">
                <a:solidFill>
                  <a:srgbClr val="333333"/>
                </a:solidFill>
                <a:effectLst/>
                <a:latin typeface="IBM Plex Sans" panose="020B0503050203000203" pitchFamily="34" charset="0"/>
              </a:rPr>
              <a:t>жители больших городов</a:t>
            </a:r>
            <a:r>
              <a:rPr lang="ru-RU" b="0" i="0" dirty="0">
                <a:solidFill>
                  <a:srgbClr val="333333"/>
                </a:solidFill>
                <a:effectLst/>
                <a:latin typeface="IBM Plex Sans" panose="020B0503050203000203" pitchFamily="34" charset="0"/>
              </a:rPr>
              <a:t>, где много стресса и суеты;</a:t>
            </a:r>
          </a:p>
          <a:p>
            <a:pPr algn="l">
              <a:buFont typeface="Arial" panose="020B0604020202020204" pitchFamily="34" charset="0"/>
              <a:buChar char="•"/>
            </a:pPr>
            <a:r>
              <a:rPr lang="ru-RU" b="1" i="0" dirty="0">
                <a:solidFill>
                  <a:srgbClr val="333333"/>
                </a:solidFill>
                <a:effectLst/>
                <a:latin typeface="IBM Plex Sans" panose="020B0503050203000203" pitchFamily="34" charset="0"/>
              </a:rPr>
              <a:t>люди, недавно сменившие работу</a:t>
            </a:r>
            <a:r>
              <a:rPr lang="ru-RU" b="0" i="0" dirty="0">
                <a:solidFill>
                  <a:srgbClr val="333333"/>
                </a:solidFill>
                <a:effectLst/>
                <a:latin typeface="IBM Plex Sans" panose="020B0503050203000203" pitchFamily="34" charset="0"/>
              </a:rPr>
              <a:t> или переживающие из-за грядущей аттестации;</a:t>
            </a:r>
          </a:p>
          <a:p>
            <a:pPr algn="l">
              <a:buFont typeface="Arial" panose="020B0604020202020204" pitchFamily="34" charset="0"/>
              <a:buChar char="•"/>
            </a:pPr>
            <a:r>
              <a:rPr lang="ru-RU" b="1" i="0" dirty="0">
                <a:solidFill>
                  <a:srgbClr val="333333"/>
                </a:solidFill>
                <a:effectLst/>
                <a:latin typeface="IBM Plex Sans" panose="020B0503050203000203" pitchFamily="34" charset="0"/>
              </a:rPr>
              <a:t>те, кто старше 45 лет</a:t>
            </a:r>
            <a:r>
              <a:rPr lang="ru-RU" b="0" i="0" dirty="0">
                <a:solidFill>
                  <a:srgbClr val="333333"/>
                </a:solidFill>
                <a:effectLst/>
                <a:latin typeface="IBM Plex Sans" panose="020B0503050203000203" pitchFamily="34" charset="0"/>
              </a:rPr>
              <a:t> — им бывает сложно найти новую работу из-за возрастных ограничений.</a:t>
            </a:r>
          </a:p>
          <a:p>
            <a:endParaRPr lang="ru-RU" dirty="0"/>
          </a:p>
        </p:txBody>
      </p:sp>
    </p:spTree>
    <p:extLst>
      <p:ext uri="{BB962C8B-B14F-4D97-AF65-F5344CB8AC3E}">
        <p14:creationId xmlns:p14="http://schemas.microsoft.com/office/powerpoint/2010/main" val="261631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CBDBB9-1649-AB2B-02E0-40579AB4C58E}"/>
              </a:ext>
            </a:extLst>
          </p:cNvPr>
          <p:cNvSpPr>
            <a:spLocks noGrp="1"/>
          </p:cNvSpPr>
          <p:nvPr>
            <p:ph type="title"/>
          </p:nvPr>
        </p:nvSpPr>
        <p:spPr/>
        <p:txBody>
          <a:bodyPr>
            <a:normAutofit fontScale="90000"/>
          </a:bodyPr>
          <a:lstStyle/>
          <a:p>
            <a:r>
              <a:rPr lang="ru-RU" dirty="0"/>
              <a:t>14 основных причин профессионального выгорания</a:t>
            </a:r>
            <a:br>
              <a:rPr lang="ru-RU" b="1" i="0" dirty="0">
                <a:solidFill>
                  <a:srgbClr val="222222"/>
                </a:solidFill>
                <a:effectLst/>
                <a:latin typeface="IBM Plex Sans" panose="020B0503050203000203" pitchFamily="34" charset="0"/>
              </a:rPr>
            </a:br>
            <a:endParaRPr lang="ru-RU" dirty="0"/>
          </a:p>
        </p:txBody>
      </p:sp>
      <p:sp>
        <p:nvSpPr>
          <p:cNvPr id="3" name="Объект 2">
            <a:extLst>
              <a:ext uri="{FF2B5EF4-FFF2-40B4-BE49-F238E27FC236}">
                <a16:creationId xmlns:a16="http://schemas.microsoft.com/office/drawing/2014/main" id="{530A363D-0CCA-D0C0-D8B6-4DD36D00ADEB}"/>
              </a:ext>
            </a:extLst>
          </p:cNvPr>
          <p:cNvSpPr>
            <a:spLocks noGrp="1"/>
          </p:cNvSpPr>
          <p:nvPr>
            <p:ph idx="1"/>
          </p:nvPr>
        </p:nvSpPr>
        <p:spPr/>
        <p:txBody>
          <a:bodyPr>
            <a:normAutofit/>
          </a:bodyPr>
          <a:lstStyle/>
          <a:p>
            <a:r>
              <a:rPr lang="ru-RU" b="1" dirty="0"/>
              <a:t>Большой объем работы</a:t>
            </a:r>
            <a:r>
              <a:rPr lang="ru-RU" dirty="0"/>
              <a:t>. Именно чересчур высокая нагрузка на рабочем месте является главной причиной профессионального и эмоционального выгорания. Обилие рабочих задач не оставляет времени на отдых и порождает стресс. И тогда строки стихотворения «От работы дохнут кони, ну а я — бессмертный пони» уже перестают казаться смешными. Человек, нуждающийся в отдыхе, оказывается на грани того, чтобы возненавидеть свою работу. В таком состоянии, конечно, нужно взять отпуск и постараться восстановиться. Возможно, потом вы сможете с новыми силами вернуться к работе. Если же не отдохнуть, выгорание неизбежно.</a:t>
            </a:r>
          </a:p>
          <a:p>
            <a:endParaRPr lang="ru-RU" dirty="0"/>
          </a:p>
        </p:txBody>
      </p:sp>
    </p:spTree>
    <p:extLst>
      <p:ext uri="{BB962C8B-B14F-4D97-AF65-F5344CB8AC3E}">
        <p14:creationId xmlns:p14="http://schemas.microsoft.com/office/powerpoint/2010/main" val="21204582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2710</Words>
  <Application>Microsoft Office PowerPoint</Application>
  <PresentationFormat>Широкоэкранный</PresentationFormat>
  <Paragraphs>107</Paragraphs>
  <Slides>31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Arial</vt:lpstr>
      <vt:lpstr>Calibri</vt:lpstr>
      <vt:lpstr>Calibri Light</vt:lpstr>
      <vt:lpstr>IBM Plex Sans</vt:lpstr>
      <vt:lpstr>YS Text</vt:lpstr>
      <vt:lpstr>Тема Office</vt:lpstr>
      <vt:lpstr>Профессиональное выгорание</vt:lpstr>
      <vt:lpstr>Профессиональное выгорание </vt:lpstr>
      <vt:lpstr>Синдром выгорания включает в себя три основные составляющие:</vt:lpstr>
      <vt:lpstr>Стадии профессионального выгорания</vt:lpstr>
      <vt:lpstr>Стадии профессионального выгорания</vt:lpstr>
      <vt:lpstr>Стадии профессионального выгорания</vt:lpstr>
      <vt:lpstr>Удовлетворение от работы</vt:lpstr>
      <vt:lpstr>Вероятные «жертвы» профессионального выгорания </vt:lpstr>
      <vt:lpstr>14 основных причин профессионального выгорания </vt:lpstr>
      <vt:lpstr>14 основных причин профессионального выгорания</vt:lpstr>
      <vt:lpstr>14 основных причин профессионального выгорания</vt:lpstr>
      <vt:lpstr>14 основных причин профессионального выгорания</vt:lpstr>
      <vt:lpstr>Скучные рабочие задачи</vt:lpstr>
      <vt:lpstr>Слишком эмоциональная реакция на происходящее на работе</vt:lpstr>
      <vt:lpstr>Отсутствие комфорта на рабочем месте</vt:lpstr>
      <vt:lpstr>Вас раздражают коллеги и ученики</vt:lpstr>
      <vt:lpstr>Вы теряете мотивацию к работе</vt:lpstr>
      <vt:lpstr>Вы сомневаетесь в своей компетентности</vt:lpstr>
      <vt:lpstr>Вы работаете «спустя рукава»</vt:lpstr>
      <vt:lpstr>Вы вечно в напряжении</vt:lpstr>
      <vt:lpstr>Вы ищете минусы в своей работе</vt:lpstr>
      <vt:lpstr>У вас начинаются проблемы со здоровьем</vt:lpstr>
      <vt:lpstr>Способы справиться с синдромом профессионального выгорания в зависимости от стадии </vt:lpstr>
      <vt:lpstr>Способы справиться с синдромом профессионального выгорания в зависимости от стадии</vt:lpstr>
      <vt:lpstr>Способы справиться с синдромом профессионального выгорания в зависимости от стадии</vt:lpstr>
      <vt:lpstr>Способы справиться с синдромом профессионального выгорания в зависимости от стадии</vt:lpstr>
      <vt:lpstr>Способы справиться с синдромом профессионального выгорания в зависимости от стадии</vt:lpstr>
      <vt:lpstr>Способы справиться с синдромом профессионального выгорания в зависимости от стадии</vt:lpstr>
      <vt:lpstr>5 рекомендаций по профилактике профессионального выгорания </vt:lpstr>
      <vt:lpstr>5 рекомендаций по профилактике профессионального выгорания</vt:lpstr>
      <vt:lpstr>5 рекомендаций по профилактике профессионального выгорания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Профессиональное выгорание</dc:title>
  <dc:creator>Leontyeva Ekaterina</dc:creator>
  <cp:lastModifiedBy>Leontyeva Ekaterina</cp:lastModifiedBy>
  <cp:revision>1</cp:revision>
  <dcterms:created xsi:type="dcterms:W3CDTF">2024-03-17T08:20:07Z</dcterms:created>
  <dcterms:modified xsi:type="dcterms:W3CDTF">2024-03-17T09:01:38Z</dcterms:modified>
</cp:coreProperties>
</file>