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63" r:id="rId6"/>
    <p:sldId id="259" r:id="rId7"/>
    <p:sldId id="261" r:id="rId8"/>
    <p:sldId id="262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1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50E9A-0FCF-448C-BCDF-0CB7D44C6AFA}" type="datetimeFigureOut">
              <a:rPr lang="ru-RU" smtClean="0"/>
              <a:t>06.02.2024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C42DE-14C2-4D73-8EA9-2F5690EF743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50E9A-0FCF-448C-BCDF-0CB7D44C6AFA}" type="datetimeFigureOut">
              <a:rPr lang="ru-RU" smtClean="0"/>
              <a:t>06.02.2024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C42DE-14C2-4D73-8EA9-2F5690EF743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50E9A-0FCF-448C-BCDF-0CB7D44C6AFA}" type="datetimeFigureOut">
              <a:rPr lang="ru-RU" smtClean="0"/>
              <a:t>06.02.2024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C42DE-14C2-4D73-8EA9-2F5690EF743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50E9A-0FCF-448C-BCDF-0CB7D44C6AFA}" type="datetimeFigureOut">
              <a:rPr lang="ru-RU" smtClean="0"/>
              <a:t>06.02.2024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C42DE-14C2-4D73-8EA9-2F5690EF743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50E9A-0FCF-448C-BCDF-0CB7D44C6AFA}" type="datetimeFigureOut">
              <a:rPr lang="ru-RU" smtClean="0"/>
              <a:t>06.02.2024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C42DE-14C2-4D73-8EA9-2F5690EF743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50E9A-0FCF-448C-BCDF-0CB7D44C6AFA}" type="datetimeFigureOut">
              <a:rPr lang="ru-RU" smtClean="0"/>
              <a:t>06.02.2024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C42DE-14C2-4D73-8EA9-2F5690EF743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50E9A-0FCF-448C-BCDF-0CB7D44C6AFA}" type="datetimeFigureOut">
              <a:rPr lang="ru-RU" smtClean="0"/>
              <a:t>06.02.2024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C42DE-14C2-4D73-8EA9-2F5690EF743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50E9A-0FCF-448C-BCDF-0CB7D44C6AFA}" type="datetimeFigureOut">
              <a:rPr lang="ru-RU" smtClean="0"/>
              <a:t>06.02.2024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C42DE-14C2-4D73-8EA9-2F5690EF743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50E9A-0FCF-448C-BCDF-0CB7D44C6AFA}" type="datetimeFigureOut">
              <a:rPr lang="ru-RU" smtClean="0"/>
              <a:t>06.02.2024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C42DE-14C2-4D73-8EA9-2F5690EF743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50E9A-0FCF-448C-BCDF-0CB7D44C6AFA}" type="datetimeFigureOut">
              <a:rPr lang="ru-RU" smtClean="0"/>
              <a:t>06.02.2024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C42DE-14C2-4D73-8EA9-2F5690EF743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50E9A-0FCF-448C-BCDF-0CB7D44C6AFA}" type="datetimeFigureOut">
              <a:rPr lang="ru-RU" smtClean="0"/>
              <a:t>06.02.2024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C42DE-14C2-4D73-8EA9-2F5690EF743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550E9A-0FCF-448C-BCDF-0CB7D44C6AFA}" type="datetimeFigureOut">
              <a:rPr lang="ru-RU" smtClean="0"/>
              <a:t>06.02.2024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CC42DE-14C2-4D73-8EA9-2F5690EF743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степь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786" y="0"/>
            <a:ext cx="9095214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323528" y="260648"/>
            <a:ext cx="7056784" cy="2554545"/>
          </a:xfrm>
          <a:prstGeom prst="rect">
            <a:avLst/>
          </a:prstGeom>
          <a:gradFill flip="none" rotWithShape="1">
            <a:gsLst>
              <a:gs pos="0">
                <a:schemeClr val="accent3">
                  <a:tint val="50000"/>
                  <a:satMod val="300000"/>
                </a:schemeClr>
              </a:gs>
              <a:gs pos="35000">
                <a:schemeClr val="accent3">
                  <a:tint val="37000"/>
                  <a:satMod val="30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  <a:lin ang="8100000" scaled="1"/>
            <a:tileRect/>
          </a:gradFill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2"/>
                </a:solidFill>
                <a:latin typeface="Comic Sans MS" pitchFamily="66" charset="0"/>
              </a:rPr>
              <a:t>Мастер-класс</a:t>
            </a:r>
          </a:p>
          <a:p>
            <a:pPr algn="ctr"/>
            <a:r>
              <a:rPr lang="ru-RU" sz="3200" b="1" dirty="0" smtClean="0">
                <a:solidFill>
                  <a:schemeClr val="tx2"/>
                </a:solidFill>
                <a:latin typeface="Comic Sans MS" pitchFamily="66" charset="0"/>
              </a:rPr>
              <a:t>«Ознакомление </a:t>
            </a:r>
            <a:r>
              <a:rPr lang="ru-RU" sz="3200" b="1" dirty="0">
                <a:solidFill>
                  <a:schemeClr val="tx2"/>
                </a:solidFill>
                <a:latin typeface="Comic Sans MS" pitchFamily="66" charset="0"/>
              </a:rPr>
              <a:t>дошкольников с природными зонами в соответствии с ФОП ДО: </a:t>
            </a:r>
            <a:endParaRPr lang="ru-RU" sz="3200" b="1" dirty="0" smtClean="0">
              <a:solidFill>
                <a:schemeClr val="tx2"/>
              </a:solidFill>
              <a:latin typeface="Comic Sans MS" pitchFamily="66" charset="0"/>
            </a:endParaRPr>
          </a:p>
          <a:p>
            <a:pPr algn="ctr"/>
            <a:r>
              <a:rPr lang="ru-RU" sz="3200" b="1" dirty="0" smtClean="0">
                <a:solidFill>
                  <a:schemeClr val="tx2"/>
                </a:solidFill>
                <a:latin typeface="Comic Sans MS" pitchFamily="66" charset="0"/>
              </a:rPr>
              <a:t>«Степи</a:t>
            </a:r>
            <a:r>
              <a:rPr lang="ru-RU" sz="3200" b="1" dirty="0">
                <a:solidFill>
                  <a:schemeClr val="tx2"/>
                </a:solidFill>
                <a:latin typeface="Comic Sans MS" pitchFamily="66" charset="0"/>
              </a:rPr>
              <a:t>» 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51920" y="5013176"/>
            <a:ext cx="4824536" cy="1261884"/>
          </a:xfrm>
          <a:prstGeom prst="rect">
            <a:avLst/>
          </a:prstGeom>
          <a:gradFill flip="none" rotWithShape="1">
            <a:gsLst>
              <a:gs pos="0">
                <a:schemeClr val="accent3">
                  <a:tint val="50000"/>
                  <a:satMod val="300000"/>
                </a:schemeClr>
              </a:gs>
              <a:gs pos="35000">
                <a:schemeClr val="accent3">
                  <a:tint val="37000"/>
                  <a:satMod val="30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  <a:lin ang="5400000" scaled="1"/>
            <a:tileRect/>
          </a:gradFill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  <a:latin typeface="Comic Sans MS" pitchFamily="66" charset="0"/>
              </a:rPr>
              <a:t>Подготовила: воспитатель ГБДОУ 20 Василеостровского района Корнеева М.Л</a:t>
            </a:r>
            <a:r>
              <a:rPr lang="ru-RU" sz="2800" b="1" dirty="0" smtClean="0">
                <a:solidFill>
                  <a:schemeClr val="tx2"/>
                </a:solidFill>
                <a:latin typeface="Comic Sans MS" pitchFamily="66" charset="0"/>
              </a:rPr>
              <a:t>.</a:t>
            </a:r>
            <a:endParaRPr lang="ru-RU" sz="2800" b="1" dirty="0">
              <a:solidFill>
                <a:schemeClr val="tx2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s://celes.club/uploads/posts/2021-11/1638301291_82-celes-club-p-saigaki-v-kalmikii-zhivotnie-krasivo-foto-9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395536" y="980728"/>
            <a:ext cx="3600400" cy="5355312"/>
          </a:xfrm>
          <a:prstGeom prst="rect">
            <a:avLst/>
          </a:prstGeom>
          <a:gradFill flip="none" rotWithShape="1">
            <a:gsLst>
              <a:gs pos="0">
                <a:schemeClr val="accent3">
                  <a:tint val="50000"/>
                  <a:satMod val="300000"/>
                </a:schemeClr>
              </a:gs>
              <a:gs pos="35000">
                <a:schemeClr val="accent3">
                  <a:tint val="37000"/>
                  <a:satMod val="30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  <a:path path="circle">
              <a:fillToRect l="50000" t="50000" r="50000" b="50000"/>
            </a:path>
            <a:tileRect/>
          </a:gradFill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tx2"/>
                </a:solidFill>
                <a:latin typeface="Comic Sans MS" pitchFamily="66" charset="0"/>
              </a:rPr>
              <a:t> </a:t>
            </a:r>
            <a:r>
              <a:rPr lang="ru-RU" dirty="0">
                <a:solidFill>
                  <a:schemeClr val="tx2"/>
                </a:solidFill>
                <a:latin typeface="Comic Sans MS" pitchFamily="66" charset="0"/>
              </a:rPr>
              <a:t>Относительно мелкое парнокопытное животное, длина тела 110—146 см, хвоста 8—12 </a:t>
            </a:r>
            <a:r>
              <a:rPr lang="ru-RU" dirty="0" smtClean="0">
                <a:solidFill>
                  <a:schemeClr val="tx2"/>
                </a:solidFill>
                <a:latin typeface="Comic Sans MS" pitchFamily="66" charset="0"/>
              </a:rPr>
              <a:t>см. </a:t>
            </a:r>
            <a:r>
              <a:rPr lang="ru-RU" dirty="0">
                <a:solidFill>
                  <a:schemeClr val="tx2"/>
                </a:solidFill>
                <a:latin typeface="Comic Sans MS" pitchFamily="66" charset="0"/>
              </a:rPr>
              <a:t>Масса 23—40 кг. Удлинённое туловище на тонких, сравнительно коротких ногах. Нос в виде мягкого, вздутого, подвижного хоботка с округлыми сближенными ноздрями создаёт эффект «горбатой морды». </a:t>
            </a:r>
            <a:r>
              <a:rPr lang="ru-RU" dirty="0" smtClean="0">
                <a:solidFill>
                  <a:schemeClr val="tx2"/>
                </a:solidFill>
                <a:latin typeface="Comic Sans MS" pitchFamily="66" charset="0"/>
              </a:rPr>
              <a:t>Рога </a:t>
            </a:r>
            <a:r>
              <a:rPr lang="ru-RU" dirty="0">
                <a:solidFill>
                  <a:schemeClr val="tx2"/>
                </a:solidFill>
                <a:latin typeface="Comic Sans MS" pitchFamily="66" charset="0"/>
              </a:rPr>
              <a:t>бывают только у самцов. Они по длине примерно равны длине головы и в среднем достигают 30 см, полупрозрачные, желтовато-белые, неправильной лирообразной формы </a:t>
            </a:r>
          </a:p>
        </p:txBody>
      </p:sp>
      <p:pic>
        <p:nvPicPr>
          <p:cNvPr id="24580" name="Picture 4" descr="https://web-zoopark.ru/wp-content/uploads/2018/09/6-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620688"/>
            <a:ext cx="3815141" cy="2544223"/>
          </a:xfrm>
          <a:prstGeom prst="rect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sp>
        <p:nvSpPr>
          <p:cNvPr id="6" name="TextBox 5"/>
          <p:cNvSpPr txBox="1"/>
          <p:nvPr/>
        </p:nvSpPr>
        <p:spPr>
          <a:xfrm>
            <a:off x="1115616" y="476672"/>
            <a:ext cx="2016224" cy="369332"/>
          </a:xfrm>
          <a:prstGeom prst="rect">
            <a:avLst/>
          </a:prstGeom>
          <a:gradFill flip="none" rotWithShape="1">
            <a:gsLst>
              <a:gs pos="0">
                <a:schemeClr val="accent3">
                  <a:tint val="50000"/>
                  <a:satMod val="300000"/>
                </a:schemeClr>
              </a:gs>
              <a:gs pos="35000">
                <a:schemeClr val="accent3">
                  <a:tint val="37000"/>
                  <a:satMod val="30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  <a:lin ang="10800000" scaled="1"/>
            <a:tileRect/>
          </a:gradFill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2"/>
                </a:solidFill>
                <a:latin typeface="Comic Sans MS" pitchFamily="66" charset="0"/>
              </a:rPr>
              <a:t>САЙГАК</a:t>
            </a:r>
            <a:endParaRPr lang="ru-RU" b="1" dirty="0">
              <a:solidFill>
                <a:schemeClr val="tx2"/>
              </a:solidFill>
              <a:latin typeface="Comic Sans MS" pitchFamily="66" charset="0"/>
            </a:endParaRPr>
          </a:p>
        </p:txBody>
      </p:sp>
      <p:pic>
        <p:nvPicPr>
          <p:cNvPr id="24582" name="Picture 6" descr="https://zelenyjmir.ru/wp-content/uploads/2017/06/Saiga-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2996952"/>
            <a:ext cx="2768140" cy="3168352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AutoShape 2" descr="https://4.bp.blogspot.com/-KOIbFvlQXh4/VhkEZXtm9FI/AAAAAAAAC_w/aPejd8f2BRc/s1600/original2122851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56" name="AutoShape 4" descr="https://4.bp.blogspot.com/-KOIbFvlQXh4/VhkEZXtm9FI/AAAAAAAAC_w/aPejd8f2BRc/s1600/original2122851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58" name="AutoShape 6" descr="https://4.bp.blogspot.com/-KOIbFvlQXh4/VhkEZXtm9FI/AAAAAAAAC_w/aPejd8f2BRc/s1600/original2122851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3560" name="Picture 8" descr="http://klubmama.ru/uploads/posts/2022-08/1661958538_20-klubmama-ru-p-podelka-step-foto-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562" name="Picture 10" descr="https://fikiwiki.com/uploads/posts/2022-02/1644859494_24-fikiwiki-com-p-kartinki-tushkanchiki-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620688"/>
            <a:ext cx="3966684" cy="2736304"/>
          </a:xfrm>
          <a:prstGeom prst="rect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sp>
        <p:nvSpPr>
          <p:cNvPr id="7" name="TextBox 6"/>
          <p:cNvSpPr txBox="1"/>
          <p:nvPr/>
        </p:nvSpPr>
        <p:spPr>
          <a:xfrm>
            <a:off x="539552" y="692696"/>
            <a:ext cx="2160240" cy="369332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2"/>
                </a:solidFill>
                <a:latin typeface="Comic Sans MS" pitchFamily="66" charset="0"/>
              </a:rPr>
              <a:t>ТУШКАНЧИК</a:t>
            </a:r>
            <a:endParaRPr lang="ru-RU" b="1" dirty="0">
              <a:solidFill>
                <a:schemeClr val="tx2"/>
              </a:solidFill>
              <a:latin typeface="Comic Sans MS" pitchFamily="66" charset="0"/>
            </a:endParaRPr>
          </a:p>
        </p:txBody>
      </p:sp>
      <p:pic>
        <p:nvPicPr>
          <p:cNvPr id="23564" name="Picture 12" descr="https://awesomepets.ru/wp-content/uploads/2023/11/4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960" y="1052736"/>
            <a:ext cx="4007495" cy="2659140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4283968" y="1124744"/>
            <a:ext cx="1584176" cy="369332"/>
          </a:xfrm>
          <a:prstGeom prst="rect">
            <a:avLst/>
          </a:prstGeom>
          <a:gradFill flip="none" rotWithShape="1">
            <a:gsLst>
              <a:gs pos="0">
                <a:schemeClr val="accent3">
                  <a:tint val="50000"/>
                  <a:satMod val="300000"/>
                </a:schemeClr>
              </a:gs>
              <a:gs pos="35000">
                <a:schemeClr val="accent3">
                  <a:tint val="37000"/>
                  <a:satMod val="30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  <a:path path="circle">
              <a:fillToRect l="50000" t="50000" r="50000" b="50000"/>
            </a:path>
            <a:tileRect/>
          </a:gradFill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2"/>
                </a:solidFill>
                <a:latin typeface="Comic Sans MS" pitchFamily="66" charset="0"/>
              </a:rPr>
              <a:t>СУРОК</a:t>
            </a:r>
            <a:endParaRPr lang="ru-RU" b="1" dirty="0">
              <a:solidFill>
                <a:schemeClr val="tx2"/>
              </a:solidFill>
              <a:latin typeface="Comic Sans MS" pitchFamily="66" charset="0"/>
            </a:endParaRPr>
          </a:p>
        </p:txBody>
      </p:sp>
      <p:pic>
        <p:nvPicPr>
          <p:cNvPr id="23566" name="Picture 14" descr="https://laplaya-rus.ru/wp-content/uploads/f/c/2/fc2f464f4df3d21fda9c2864db749cf3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3501008"/>
            <a:ext cx="4104456" cy="2766404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7020272" y="3645024"/>
            <a:ext cx="1584176" cy="369332"/>
          </a:xfrm>
          <a:prstGeom prst="rect">
            <a:avLst/>
          </a:prstGeom>
          <a:gradFill flip="none" rotWithShape="1">
            <a:gsLst>
              <a:gs pos="0">
                <a:schemeClr val="accent3">
                  <a:tint val="50000"/>
                  <a:satMod val="300000"/>
                </a:schemeClr>
              </a:gs>
              <a:gs pos="35000">
                <a:schemeClr val="accent3">
                  <a:tint val="37000"/>
                  <a:satMod val="30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  <a:lin ang="10800000" scaled="1"/>
            <a:tileRect/>
          </a:gradFill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2"/>
                </a:solidFill>
                <a:latin typeface="Comic Sans MS" pitchFamily="66" charset="0"/>
              </a:rPr>
              <a:t>КОРСАК</a:t>
            </a:r>
            <a:endParaRPr lang="ru-RU" b="1" dirty="0">
              <a:solidFill>
                <a:schemeClr val="tx2"/>
              </a:solidFill>
              <a:latin typeface="Comic Sans MS" pitchFamily="66" charset="0"/>
            </a:endParaRPr>
          </a:p>
        </p:txBody>
      </p:sp>
      <p:pic>
        <p:nvPicPr>
          <p:cNvPr id="23568" name="Picture 16" descr="http://img-fotki.yandex.ru/get/6600/164557473.4/0_6e1ce_70c9fe17_L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71600" y="3068960"/>
            <a:ext cx="4104456" cy="2733569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</p:pic>
      <p:sp>
        <p:nvSpPr>
          <p:cNvPr id="13" name="TextBox 12"/>
          <p:cNvSpPr txBox="1"/>
          <p:nvPr/>
        </p:nvSpPr>
        <p:spPr>
          <a:xfrm>
            <a:off x="3491880" y="3140968"/>
            <a:ext cx="1512168" cy="369332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2"/>
                </a:solidFill>
                <a:latin typeface="Comic Sans MS" pitchFamily="66" charset="0"/>
              </a:rPr>
              <a:t>СУСЛИК</a:t>
            </a:r>
            <a:endParaRPr lang="ru-RU" b="1" dirty="0">
              <a:solidFill>
                <a:schemeClr val="tx2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s://priroda.club/uploads/posts/2023-12/1702327942_priroda-club-p-fon-step-pinterest-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604" name="Picture 4" descr="https://kot-pes.com/wp-content/uploads/2016/06/image1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692696"/>
            <a:ext cx="3672408" cy="3057067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</p:pic>
      <p:sp>
        <p:nvSpPr>
          <p:cNvPr id="25606" name="AutoShape 6" descr="https://zooofoto.ru/foto/2299/kak_vygliadit_kuropatka_ptitsa_foto_9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8" name="AutoShape 8" descr="https://zooofoto.ru/foto/2299/kak_vygliadit_kuropatka_ptitsa_foto_9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10" name="AutoShape 10" descr="https://zooofoto.ru/foto/2299/kak_vygliadit_kuropatka_ptitsa_foto_9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12" name="AutoShape 12" descr="https://zooofoto.ru/foto/2299/kak_vygliadit_kuropatka_ptitsa_foto_9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14" name="AutoShape 14" descr="https://klike.net/uploads/posts/2023-03/1677647691_3-10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971600" y="3356992"/>
            <a:ext cx="1008112" cy="369332"/>
          </a:xfrm>
          <a:prstGeom prst="rect">
            <a:avLst/>
          </a:prstGeom>
          <a:gradFill flip="none" rotWithShape="1">
            <a:gsLst>
              <a:gs pos="0">
                <a:schemeClr val="accent3">
                  <a:tint val="50000"/>
                  <a:satMod val="300000"/>
                </a:schemeClr>
              </a:gs>
              <a:gs pos="35000">
                <a:schemeClr val="accent3">
                  <a:tint val="37000"/>
                  <a:satMod val="30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  <a:path path="circle">
              <a:fillToRect l="50000" t="50000" r="50000" b="50000"/>
            </a:path>
            <a:tileRect/>
          </a:gradFill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  <a:latin typeface="Comic Sans MS" pitchFamily="66" charset="0"/>
              </a:rPr>
              <a:t>ДРОФА</a:t>
            </a:r>
            <a:endParaRPr lang="ru-RU" b="1" dirty="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63888" y="4941168"/>
            <a:ext cx="2592288" cy="369332"/>
          </a:xfrm>
          <a:prstGeom prst="rect">
            <a:avLst/>
          </a:prstGeom>
          <a:gradFill flip="none" rotWithShape="1">
            <a:gsLst>
              <a:gs pos="0">
                <a:schemeClr val="accent3">
                  <a:tint val="50000"/>
                  <a:satMod val="300000"/>
                </a:schemeClr>
              </a:gs>
              <a:gs pos="35000">
                <a:schemeClr val="accent3">
                  <a:tint val="37000"/>
                  <a:satMod val="30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  <a:path path="circle">
              <a:fillToRect l="50000" t="50000" r="50000" b="50000"/>
            </a:path>
            <a:tileRect/>
          </a:gradFill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2"/>
                </a:solidFill>
                <a:latin typeface="Comic Sans MS" pitchFamily="66" charset="0"/>
              </a:rPr>
              <a:t>ЖУРАВЛЬ КРАСАВКА</a:t>
            </a:r>
            <a:endParaRPr lang="ru-RU" b="1" dirty="0">
              <a:solidFill>
                <a:schemeClr val="tx2"/>
              </a:solidFill>
              <a:latin typeface="Comic Sans MS" pitchFamily="66" charset="0"/>
            </a:endParaRPr>
          </a:p>
        </p:txBody>
      </p:sp>
      <p:pic>
        <p:nvPicPr>
          <p:cNvPr id="25618" name="Picture 18" descr="https://kartinki.pics/uploads/posts/2022-03/1648173367_7-kartinkin-net-p-kartinki-kuropatki-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3968" y="1124744"/>
            <a:ext cx="3744416" cy="2581601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</p:pic>
      <p:sp>
        <p:nvSpPr>
          <p:cNvPr id="14" name="TextBox 13"/>
          <p:cNvSpPr txBox="1"/>
          <p:nvPr/>
        </p:nvSpPr>
        <p:spPr>
          <a:xfrm>
            <a:off x="4355976" y="1196752"/>
            <a:ext cx="2592288" cy="338554"/>
          </a:xfrm>
          <a:prstGeom prst="rect">
            <a:avLst/>
          </a:prstGeom>
          <a:gradFill flip="none" rotWithShape="1">
            <a:gsLst>
              <a:gs pos="0">
                <a:schemeClr val="accent3">
                  <a:tint val="50000"/>
                  <a:satMod val="300000"/>
                </a:schemeClr>
              </a:gs>
              <a:gs pos="35000">
                <a:schemeClr val="accent3">
                  <a:tint val="37000"/>
                  <a:satMod val="30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  <a:path path="circle">
              <a:fillToRect l="50000" t="50000" r="50000" b="50000"/>
            </a:path>
            <a:tileRect/>
          </a:gradFill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2"/>
                </a:solidFill>
                <a:latin typeface="Comic Sans MS" pitchFamily="66" charset="0"/>
              </a:rPr>
              <a:t>СЕРАЯ КУРОПАТКА</a:t>
            </a:r>
            <a:endParaRPr lang="ru-RU" sz="1600" b="1" dirty="0">
              <a:solidFill>
                <a:schemeClr val="tx2"/>
              </a:solidFill>
              <a:latin typeface="Comic Sans MS" pitchFamily="66" charset="0"/>
            </a:endParaRPr>
          </a:p>
        </p:txBody>
      </p:sp>
      <p:pic>
        <p:nvPicPr>
          <p:cNvPr id="25616" name="Picture 16" descr="https://indiawildlifetravel.files.wordpress.com/2014/07/demoiselle-cran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27784" y="3356992"/>
            <a:ext cx="4102452" cy="2736304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</p:pic>
      <p:sp>
        <p:nvSpPr>
          <p:cNvPr id="15" name="TextBox 14"/>
          <p:cNvSpPr txBox="1"/>
          <p:nvPr/>
        </p:nvSpPr>
        <p:spPr>
          <a:xfrm>
            <a:off x="3995936" y="3429000"/>
            <a:ext cx="2664296" cy="369332"/>
          </a:xfrm>
          <a:prstGeom prst="rect">
            <a:avLst/>
          </a:prstGeom>
          <a:gradFill flip="none" rotWithShape="1">
            <a:gsLst>
              <a:gs pos="0">
                <a:schemeClr val="accent3">
                  <a:tint val="50000"/>
                  <a:satMod val="300000"/>
                </a:schemeClr>
              </a:gs>
              <a:gs pos="35000">
                <a:schemeClr val="accent3">
                  <a:tint val="37000"/>
                  <a:satMod val="30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  <a:path path="circle">
              <a:fillToRect l="50000" t="50000" r="50000" b="50000"/>
            </a:path>
            <a:tileRect/>
          </a:gradFill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  <a:latin typeface="Comic Sans MS" pitchFamily="66" charset="0"/>
              </a:rPr>
              <a:t>ЖУРАВЛЬ КРАСАВКА</a:t>
            </a:r>
            <a:endParaRPr lang="ru-RU" b="1" dirty="0">
              <a:solidFill>
                <a:schemeClr val="tx2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 descr="https://stihi.ru/pics/2022/11/03/489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1187624" y="1412776"/>
            <a:ext cx="4968552" cy="523220"/>
          </a:xfrm>
          <a:prstGeom prst="rect">
            <a:avLst/>
          </a:prstGeom>
          <a:gradFill flip="none" rotWithShape="1">
            <a:gsLst>
              <a:gs pos="0">
                <a:schemeClr val="accent3">
                  <a:tint val="50000"/>
                  <a:satMod val="300000"/>
                </a:schemeClr>
              </a:gs>
              <a:gs pos="35000">
                <a:schemeClr val="accent3">
                  <a:tint val="37000"/>
                  <a:satMod val="30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  <a:path path="circle">
              <a:fillToRect l="50000" t="50000" r="50000" b="50000"/>
            </a:path>
            <a:tileRect/>
          </a:gradFill>
          <a:effectLst>
            <a:outerShdw blurRad="40000" dist="20000" dir="5400000" rotWithShape="0">
              <a:srgbClr val="000000">
                <a:alpha val="38000"/>
              </a:srgbClr>
            </a:outerShdw>
            <a:softEdge rad="3175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/>
                </a:solidFill>
                <a:latin typeface="Comic Sans MS" pitchFamily="66" charset="0"/>
              </a:rPr>
              <a:t>СПАСИБО ЗА ВНИМАНИЕ!</a:t>
            </a:r>
            <a:endParaRPr lang="ru-RU" sz="2800" b="1" dirty="0">
              <a:solidFill>
                <a:schemeClr val="tx2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тепь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395536" y="2348880"/>
            <a:ext cx="8424936" cy="2000548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/>
                </a:solidFill>
                <a:latin typeface="Comic Sans MS" pitchFamily="66" charset="0"/>
              </a:rPr>
              <a:t>Степь</a:t>
            </a:r>
            <a:r>
              <a:rPr lang="ru-RU" b="1" dirty="0" smtClean="0">
                <a:solidFill>
                  <a:schemeClr val="tx2"/>
                </a:solidFill>
                <a:latin typeface="Comic Sans MS" pitchFamily="66" charset="0"/>
              </a:rPr>
              <a:t> </a:t>
            </a:r>
            <a:r>
              <a:rPr lang="ru-RU" sz="2400" b="1" dirty="0" smtClean="0">
                <a:solidFill>
                  <a:schemeClr val="tx2"/>
                </a:solidFill>
                <a:latin typeface="Comic Sans MS" pitchFamily="66" charset="0"/>
              </a:rPr>
              <a:t>представляет собой бескрайние равнины, покрытые травянистой растительностью; деревья встречаются только около водоёмов или искусственных насаждений. Большинство растений засухоустойчивы.</a:t>
            </a:r>
            <a:endParaRPr lang="ru-RU" sz="2400" b="1" dirty="0">
              <a:solidFill>
                <a:schemeClr val="tx2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4" name="Picture 6" descr="https://i1.wp.com/kids.azovlib.ru/images/%D0%9C%D0%98%D0%A0%20%D0%9F%D0%A0%D0%98%D0%A0%D0%9E%D0%94%D0%AB/%D0%9F%D0%BE%D1%87%D0%B5%D0%BC%D1%83%D1%87%D0%BA%D0%B8/%D0%A1%D1%82%D0%B5%D0%BF%D1%8C%2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903" y="0"/>
            <a:ext cx="9120098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степь10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47664" y="2852936"/>
            <a:ext cx="6264696" cy="3708637"/>
          </a:xfrm>
          <a:prstGeom prst="rect">
            <a:avLst/>
          </a:prstGeom>
          <a:gradFill flip="none" rotWithShape="1">
            <a:gsLst>
              <a:gs pos="0">
                <a:schemeClr val="accent3">
                  <a:tint val="50000"/>
                  <a:satMod val="300000"/>
                </a:schemeClr>
              </a:gs>
              <a:gs pos="35000">
                <a:schemeClr val="accent3">
                  <a:tint val="37000"/>
                  <a:satMod val="30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  <a:lin ang="0" scaled="1"/>
            <a:tileRect/>
          </a:gradFill>
          <a:ln w="76200"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sp>
        <p:nvSpPr>
          <p:cNvPr id="7" name="TextBox 6"/>
          <p:cNvSpPr txBox="1"/>
          <p:nvPr/>
        </p:nvSpPr>
        <p:spPr>
          <a:xfrm>
            <a:off x="971600" y="332656"/>
            <a:ext cx="7416824" cy="2308324"/>
          </a:xfrm>
          <a:prstGeom prst="rect">
            <a:avLst/>
          </a:prstGeom>
          <a:gradFill flip="none" rotWithShape="1">
            <a:gsLst>
              <a:gs pos="0">
                <a:schemeClr val="accent3">
                  <a:tint val="50000"/>
                  <a:satMod val="300000"/>
                </a:schemeClr>
              </a:gs>
              <a:gs pos="35000">
                <a:schemeClr val="accent3">
                  <a:tint val="37000"/>
                  <a:satMod val="30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  <a:path path="circle">
              <a:fillToRect l="50000" t="50000" r="50000" b="50000"/>
            </a:path>
            <a:tileRect/>
          </a:gradFill>
          <a:effectLst>
            <a:outerShdw blurRad="40000" dist="20000" dir="5400000" rotWithShape="0">
              <a:srgbClr val="000000">
                <a:alpha val="38000"/>
              </a:srgbClr>
            </a:outerShdw>
            <a:softEdge rad="3175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tx2"/>
                </a:solidFill>
                <a:latin typeface="Comic Sans MS" pitchFamily="66" charset="0"/>
              </a:rPr>
              <a:t>Зона степей </a:t>
            </a:r>
            <a:r>
              <a:rPr lang="ru-RU" dirty="0">
                <a:solidFill>
                  <a:schemeClr val="tx2"/>
                </a:solidFill>
                <a:latin typeface="Comic Sans MS" pitchFamily="66" charset="0"/>
              </a:rPr>
              <a:t>- это один из многочисленных природных поясов планеты. Географическое положение степей таково, что они имеются практически на каждом континенте в большом </a:t>
            </a:r>
            <a:r>
              <a:rPr lang="ru-RU" dirty="0" smtClean="0">
                <a:solidFill>
                  <a:schemeClr val="tx2"/>
                </a:solidFill>
                <a:latin typeface="Comic Sans MS" pitchFamily="66" charset="0"/>
              </a:rPr>
              <a:t>количестве.</a:t>
            </a:r>
            <a:r>
              <a:rPr lang="ru-RU" dirty="0">
                <a:solidFill>
                  <a:schemeClr val="tx2"/>
                </a:solidFill>
                <a:latin typeface="Comic Sans MS" pitchFamily="66" charset="0"/>
              </a:rPr>
              <a:t> Степи Евразии расположены на территориях Восточно-Европейской равнины, Западной Сибири, прибрежных зонах Азовского моря, а также в Монголии, Киргизии и Казахстане. В Европейской части они сохранились в </a:t>
            </a:r>
            <a:r>
              <a:rPr lang="ru-RU" dirty="0" smtClean="0">
                <a:solidFill>
                  <a:schemeClr val="tx2"/>
                </a:solidFill>
                <a:latin typeface="Comic Sans MS" pitchFamily="66" charset="0"/>
              </a:rPr>
              <a:t>заповедниках. </a:t>
            </a:r>
            <a:endParaRPr lang="ru-RU" dirty="0">
              <a:solidFill>
                <a:schemeClr val="tx2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степь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899592" y="476672"/>
            <a:ext cx="7704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2843808" y="476672"/>
            <a:ext cx="3384376" cy="523220"/>
          </a:xfrm>
          <a:prstGeom prst="rect">
            <a:avLst/>
          </a:prstGeom>
          <a:gradFill flip="none" rotWithShape="1">
            <a:gsLst>
              <a:gs pos="0">
                <a:schemeClr val="accent3">
                  <a:tint val="50000"/>
                  <a:satMod val="300000"/>
                </a:schemeClr>
              </a:gs>
              <a:gs pos="35000">
                <a:schemeClr val="accent3">
                  <a:tint val="37000"/>
                  <a:satMod val="30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  <a:lin ang="0" scaled="1"/>
            <a:tileRect/>
          </a:gradFill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/>
                </a:solidFill>
                <a:latin typeface="Comic Sans MS" pitchFamily="66" charset="0"/>
              </a:rPr>
              <a:t>Климат степей</a:t>
            </a:r>
            <a:endParaRPr lang="ru-RU" sz="2800" b="1" dirty="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339752" y="33265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. 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79512" y="1052736"/>
            <a:ext cx="4896544" cy="5355312"/>
          </a:xfrm>
          <a:prstGeom prst="rect">
            <a:avLst/>
          </a:prstGeom>
          <a:gradFill flip="none" rotWithShape="1">
            <a:gsLst>
              <a:gs pos="0">
                <a:schemeClr val="accent3">
                  <a:tint val="50000"/>
                  <a:satMod val="300000"/>
                </a:schemeClr>
              </a:gs>
              <a:gs pos="35000">
                <a:schemeClr val="accent3">
                  <a:tint val="37000"/>
                  <a:satMod val="30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  <a:path path="circle">
              <a:fillToRect l="50000" t="50000" r="50000" b="50000"/>
            </a:path>
            <a:tileRect/>
          </a:gradFill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tx2"/>
                </a:solidFill>
                <a:latin typeface="Comic Sans MS" pitchFamily="66" charset="0"/>
              </a:rPr>
              <a:t>Зимы в зоне степей холодные, малоснежные и с сильными ветрами — </a:t>
            </a:r>
            <a:r>
              <a:rPr lang="ru-RU" b="1" dirty="0">
                <a:solidFill>
                  <a:schemeClr val="tx2"/>
                </a:solidFill>
                <a:latin typeface="Comic Sans MS" pitchFamily="66" charset="0"/>
              </a:rPr>
              <a:t>буранами и метелями</a:t>
            </a:r>
            <a:r>
              <a:rPr lang="ru-RU" dirty="0">
                <a:solidFill>
                  <a:schemeClr val="tx2"/>
                </a:solidFill>
                <a:latin typeface="Comic Sans MS" pitchFamily="66" charset="0"/>
              </a:rPr>
              <a:t>. </a:t>
            </a:r>
            <a:r>
              <a:rPr lang="ru-RU" dirty="0" smtClean="0">
                <a:solidFill>
                  <a:schemeClr val="tx2"/>
                </a:solidFill>
                <a:latin typeface="Comic Sans MS" pitchFamily="66" charset="0"/>
              </a:rPr>
              <a:t>Температура </a:t>
            </a:r>
            <a:r>
              <a:rPr lang="ru-RU" dirty="0">
                <a:solidFill>
                  <a:schemeClr val="tx2"/>
                </a:solidFill>
                <a:latin typeface="Comic Sans MS" pitchFamily="66" charset="0"/>
              </a:rPr>
              <a:t>воздуха может опускаться до –35 °C. </a:t>
            </a:r>
            <a:r>
              <a:rPr lang="ru-RU" dirty="0" smtClean="0">
                <a:solidFill>
                  <a:schemeClr val="tx2"/>
                </a:solidFill>
                <a:latin typeface="Comic Sans MS" pitchFamily="66" charset="0"/>
              </a:rPr>
              <a:t>покров неустойчив. </a:t>
            </a:r>
            <a:endParaRPr lang="ru-RU" dirty="0">
              <a:solidFill>
                <a:schemeClr val="tx2"/>
              </a:solidFill>
              <a:latin typeface="Comic Sans MS" pitchFamily="66" charset="0"/>
            </a:endParaRPr>
          </a:p>
          <a:p>
            <a:pPr algn="ctr"/>
            <a:r>
              <a:rPr lang="ru-RU" dirty="0">
                <a:solidFill>
                  <a:schemeClr val="tx2"/>
                </a:solidFill>
                <a:latin typeface="Comic Sans MS" pitchFamily="66" charset="0"/>
              </a:rPr>
              <a:t>Лето жаркое и засушливое. Температура может достигать +40 °C. С середины лета начинается </a:t>
            </a:r>
            <a:r>
              <a:rPr lang="ru-RU" b="1" dirty="0">
                <a:solidFill>
                  <a:schemeClr val="tx2"/>
                </a:solidFill>
                <a:latin typeface="Comic Sans MS" pitchFamily="66" charset="0"/>
              </a:rPr>
              <a:t>засуха</a:t>
            </a:r>
            <a:r>
              <a:rPr lang="ru-RU" dirty="0">
                <a:solidFill>
                  <a:schemeClr val="tx2"/>
                </a:solidFill>
                <a:latin typeface="Comic Sans MS" pitchFamily="66" charset="0"/>
              </a:rPr>
              <a:t> — период редких осадков при повышенной температуре воздуха</a:t>
            </a:r>
            <a:r>
              <a:rPr lang="ru-RU" dirty="0" smtClean="0">
                <a:solidFill>
                  <a:schemeClr val="tx2"/>
                </a:solidFill>
                <a:latin typeface="Comic Sans MS" pitchFamily="66" charset="0"/>
              </a:rPr>
              <a:t>.</a:t>
            </a:r>
            <a:r>
              <a:rPr lang="ru-RU" dirty="0">
                <a:solidFill>
                  <a:schemeClr val="tx2"/>
                </a:solidFill>
                <a:latin typeface="Comic Sans MS" pitchFamily="66" charset="0"/>
              </a:rPr>
              <a:t> </a:t>
            </a:r>
            <a:r>
              <a:rPr lang="ru-RU" dirty="0" smtClean="0">
                <a:solidFill>
                  <a:schemeClr val="tx2"/>
                </a:solidFill>
                <a:latin typeface="Comic Sans MS" pitchFamily="66" charset="0"/>
              </a:rPr>
              <a:t>Трава </a:t>
            </a:r>
            <a:r>
              <a:rPr lang="ru-RU" dirty="0">
                <a:solidFill>
                  <a:schemeClr val="tx2"/>
                </a:solidFill>
                <a:latin typeface="Comic Sans MS" pitchFamily="66" charset="0"/>
              </a:rPr>
              <a:t>выгорает, небольшие озёра и реки высыхают, почва становится твёрдой, как камень. Часто дуют сухие горячие ветры — </a:t>
            </a:r>
            <a:r>
              <a:rPr lang="ru-RU" b="1" dirty="0">
                <a:solidFill>
                  <a:schemeClr val="tx2"/>
                </a:solidFill>
                <a:latin typeface="Comic Sans MS" pitchFamily="66" charset="0"/>
              </a:rPr>
              <a:t>суховеи</a:t>
            </a:r>
            <a:r>
              <a:rPr lang="ru-RU" dirty="0">
                <a:solidFill>
                  <a:schemeClr val="tx2"/>
                </a:solidFill>
                <a:latin typeface="Comic Sans MS" pitchFamily="66" charset="0"/>
              </a:rPr>
              <a:t>. Иногда они переходят в </a:t>
            </a:r>
            <a:r>
              <a:rPr lang="ru-RU" b="1" dirty="0">
                <a:solidFill>
                  <a:schemeClr val="tx2"/>
                </a:solidFill>
                <a:latin typeface="Comic Sans MS" pitchFamily="66" charset="0"/>
              </a:rPr>
              <a:t>пыльные бури</a:t>
            </a:r>
            <a:r>
              <a:rPr lang="ru-RU" dirty="0">
                <a:solidFill>
                  <a:schemeClr val="tx2"/>
                </a:solidFill>
                <a:latin typeface="Comic Sans MS" pitchFamily="66" charset="0"/>
              </a:rPr>
              <a:t> — сильнейшие ветра, которые переносят на большие расстояния огромные массы пыли.</a:t>
            </a:r>
          </a:p>
          <a:p>
            <a:r>
              <a:rPr lang="ru-RU" dirty="0"/>
              <a:t>    </a:t>
            </a:r>
          </a:p>
          <a:p>
            <a:endParaRPr lang="ru-RU" dirty="0"/>
          </a:p>
        </p:txBody>
      </p:sp>
      <p:pic>
        <p:nvPicPr>
          <p:cNvPr id="13" name="Picture 2" descr="https://sun1-30.userapi.com/c849528/v849528932/1b952f/VcYt2vqkp5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1412776"/>
            <a:ext cx="3346738" cy="2232248"/>
          </a:xfrm>
          <a:prstGeom prst="rect">
            <a:avLst/>
          </a:prstGeom>
          <a:ln w="76200"/>
          <a:effectLst>
            <a:outerShdw blurRad="40000" dist="20000" dir="5400000" rotWithShape="0">
              <a:srgbClr val="000000">
                <a:alpha val="38000"/>
              </a:srgbClr>
            </a:outerShdw>
            <a:softEdge rad="3175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  <p:pic>
        <p:nvPicPr>
          <p:cNvPr id="2050" name="Picture 2" descr="https://vsegda-pomnim.com/uploads/posts/2023-07/1689008881_vsegda-pomnim-com-p-zima-v-stepi-foto-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4149080"/>
            <a:ext cx="3391829" cy="2232248"/>
          </a:xfrm>
          <a:prstGeom prst="rect">
            <a:avLst/>
          </a:prstGeom>
          <a:noFill/>
          <a:ln w="76200">
            <a:solidFill>
              <a:schemeClr val="bg1"/>
            </a:solidFill>
          </a:ln>
          <a:effectLst>
            <a:softEdge rad="3175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klubmama.ru/uploads/posts/2022-08/1661958497_14-klubmama-ru-p-podelka-step-foto-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9143999" cy="6857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1763688" y="980728"/>
            <a:ext cx="5832648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tx2"/>
                </a:solidFill>
                <a:latin typeface="Comic Sans MS" pitchFamily="66" charset="0"/>
              </a:rPr>
              <a:t>Зато как преображается степь весной. Она словно оживает. Степь покрывается разноцветным цветущим ковром, расцветают тюльпаны, ирисы, гиацинты.</a:t>
            </a:r>
            <a:endParaRPr lang="ru-RU" dirty="0">
              <a:solidFill>
                <a:schemeClr val="tx2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тепь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073008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323528" y="692696"/>
            <a:ext cx="3456384" cy="5632311"/>
          </a:xfrm>
          <a:prstGeom prst="rect">
            <a:avLst/>
          </a:prstGeom>
          <a:gradFill flip="none" rotWithShape="1">
            <a:gsLst>
              <a:gs pos="0">
                <a:schemeClr val="accent3">
                  <a:tint val="50000"/>
                  <a:satMod val="300000"/>
                </a:schemeClr>
              </a:gs>
              <a:gs pos="35000">
                <a:schemeClr val="accent3">
                  <a:tint val="37000"/>
                  <a:satMod val="30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76200"/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tx2"/>
                </a:solidFill>
                <a:latin typeface="Comic Sans MS" pitchFamily="66" charset="0"/>
              </a:rPr>
              <a:t>Растительный мир степи за годы эволюции приспособился и к засухе, и к ветрам, и к резкой смене температур. Как правило, у представителей местной флоры небольшие листья, которые обладают способностью сворачиваться в плохую погоду. Основные степные растения – </a:t>
            </a:r>
            <a:r>
              <a:rPr lang="ru-RU" b="1" dirty="0">
                <a:solidFill>
                  <a:schemeClr val="tx2"/>
                </a:solidFill>
                <a:latin typeface="Comic Sans MS" pitchFamily="66" charset="0"/>
              </a:rPr>
              <a:t>травы и мелкие кустарники.</a:t>
            </a:r>
            <a:r>
              <a:rPr lang="ru-RU" dirty="0">
                <a:solidFill>
                  <a:schemeClr val="tx2"/>
                </a:solidFill>
                <a:latin typeface="Comic Sans MS" pitchFamily="66" charset="0"/>
              </a:rPr>
              <a:t> Среди них можно выделить </a:t>
            </a:r>
            <a:r>
              <a:rPr lang="ru-RU" b="1" dirty="0">
                <a:solidFill>
                  <a:schemeClr val="tx2"/>
                </a:solidFill>
                <a:latin typeface="Comic Sans MS" pitchFamily="66" charset="0"/>
              </a:rPr>
              <a:t>коровяк обыкновенный, адонис весенний, касатик безлистный, шалфей степной, донник белый</a:t>
            </a:r>
            <a:r>
              <a:rPr lang="ru-RU" dirty="0">
                <a:solidFill>
                  <a:schemeClr val="tx2"/>
                </a:solidFill>
                <a:latin typeface="Comic Sans MS" pitchFamily="66" charset="0"/>
              </a:rPr>
              <a:t>. Ниже приведены наиболее распространенные виды степных </a:t>
            </a:r>
            <a:r>
              <a:rPr lang="ru-RU" dirty="0" smtClean="0">
                <a:solidFill>
                  <a:schemeClr val="tx2"/>
                </a:solidFill>
                <a:latin typeface="Comic Sans MS" pitchFamily="66" charset="0"/>
              </a:rPr>
              <a:t>растений.</a:t>
            </a:r>
            <a:endParaRPr lang="ru-RU" dirty="0">
              <a:solidFill>
                <a:schemeClr val="tx2"/>
              </a:solidFill>
              <a:latin typeface="Comic Sans MS" pitchFamily="66" charset="0"/>
            </a:endParaRPr>
          </a:p>
        </p:txBody>
      </p:sp>
      <p:pic>
        <p:nvPicPr>
          <p:cNvPr id="1030" name="Picture 6" descr="https://kipmu.ru/wp-content/uploads/2021/02/shlfbzl-1024x67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476672"/>
            <a:ext cx="3296996" cy="2173313"/>
          </a:xfrm>
          <a:prstGeom prst="rect">
            <a:avLst/>
          </a:prstGeom>
          <a:ln w="7620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pic>
        <p:nvPicPr>
          <p:cNvPr id="1028" name="Picture 4" descr="https://kipmu.ru/wp-content/uploads/2021/02/dnkbl-1024x66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2348880"/>
            <a:ext cx="3336478" cy="2160240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</p:pic>
      <p:pic>
        <p:nvPicPr>
          <p:cNvPr id="1034" name="Picture 10" descr="https://kipmu.ru/wp-content/uploads/2021/02/krvkbknv-1024x64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95936" y="4365104"/>
            <a:ext cx="3312368" cy="2079934"/>
          </a:xfrm>
          <a:prstGeom prst="rect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s://mineralogist.club/uploads/posts/2023-07/1688710111_mineralogist-club-p-sazovie-stepi-priroda-instagram-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-3996"/>
            <a:ext cx="9144000" cy="68619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458" name="Picture 2" descr="https://kipmu.ru/wp-content/uploads/2021/02/kvls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980728"/>
            <a:ext cx="3200802" cy="2088232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3995936" y="476672"/>
            <a:ext cx="4824536" cy="3046988"/>
          </a:xfrm>
          <a:prstGeom prst="rect">
            <a:avLst/>
          </a:prstGeom>
          <a:gradFill flip="none" rotWithShape="1">
            <a:gsLst>
              <a:gs pos="0">
                <a:schemeClr val="accent3">
                  <a:tint val="50000"/>
                  <a:satMod val="300000"/>
                </a:schemeClr>
              </a:gs>
              <a:gs pos="35000">
                <a:schemeClr val="accent3">
                  <a:tint val="37000"/>
                  <a:satMod val="30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  <a:path path="circle">
              <a:fillToRect l="50000" t="50000" r="50000" b="50000"/>
            </a:path>
            <a:tileRect/>
          </a:gradFill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chemeClr val="tx2"/>
                </a:solidFill>
                <a:latin typeface="Comic Sans MS" pitchFamily="66" charset="0"/>
              </a:rPr>
              <a:t>Это травянистое растение, не представляющее ценности для сельского хозяйства, поэтому оно считается сорняком. Некоторые виды ковыля пригодны в качестве корма для скота, но питательная ценность их намного меньше, чем у других трав. Так как он устойчив к засухам, часто активно разрастается в засушливые года, когда другим видам тяжело выжить. Но ковыль не образует чернозема, и после нескольких лет его преобладания в растительном покрове тяжело восстановить ценные луговые травы.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99592" y="476672"/>
            <a:ext cx="2520280" cy="369332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2"/>
                </a:solidFill>
                <a:latin typeface="Comic Sans MS" pitchFamily="66" charset="0"/>
              </a:rPr>
              <a:t>КОВЫЛЬ</a:t>
            </a:r>
            <a:endParaRPr lang="ru-RU" b="1" dirty="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39552" y="4005064"/>
            <a:ext cx="4320480" cy="2308324"/>
          </a:xfrm>
          <a:prstGeom prst="rect">
            <a:avLst/>
          </a:prstGeom>
          <a:gradFill flip="none" rotWithShape="1">
            <a:gsLst>
              <a:gs pos="0">
                <a:schemeClr val="accent3">
                  <a:tint val="50000"/>
                  <a:satMod val="300000"/>
                </a:schemeClr>
              </a:gs>
              <a:gs pos="35000">
                <a:schemeClr val="accent3">
                  <a:tint val="37000"/>
                  <a:satMod val="30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  <a:lin ang="10800000" scaled="1"/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chemeClr val="tx2"/>
                </a:solidFill>
                <a:latin typeface="Comic Sans MS" pitchFamily="66" charset="0"/>
              </a:rPr>
              <a:t>Это кормовое злаковое растение высотой от 10 до 50 см. Имеет прямой тонкий гладкий стебель и нитевидные листья. Соцветие представляет собой метелку до 8 см длиной и имеет продолговатые семена размером от 8 до 12 мм. Типчаком охотно питаются лошади и мелкий скот. Также растение используется для создания газонов. </a:t>
            </a:r>
          </a:p>
        </p:txBody>
      </p:sp>
      <p:pic>
        <p:nvPicPr>
          <p:cNvPr id="19460" name="Picture 4" descr="Типчак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4221088"/>
            <a:ext cx="3195464" cy="2073420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5868144" y="3717032"/>
            <a:ext cx="2304256" cy="369332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2"/>
                </a:solidFill>
                <a:latin typeface="Comic Sans MS" pitchFamily="66" charset="0"/>
              </a:rPr>
              <a:t>ТИПЧАК</a:t>
            </a:r>
            <a:endParaRPr lang="ru-RU" b="1" dirty="0">
              <a:solidFill>
                <a:schemeClr val="tx2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klubmama.ru/uploads/posts/2022-08/1661958486_24-klubmama-ru-p-podelka-step-foto-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09023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84" name="Picture 4" descr="https://kipmu.ru/wp-content/uploads/2021/02/tnkngtr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764704"/>
            <a:ext cx="3672408" cy="2424770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4211960" y="1340768"/>
            <a:ext cx="4680520" cy="1323439"/>
          </a:xfrm>
          <a:prstGeom prst="rect">
            <a:avLst/>
          </a:prstGeom>
          <a:gradFill flip="none" rotWithShape="1">
            <a:gsLst>
              <a:gs pos="0">
                <a:schemeClr val="accent3">
                  <a:tint val="50000"/>
                  <a:satMod val="300000"/>
                </a:schemeClr>
              </a:gs>
              <a:gs pos="35000">
                <a:schemeClr val="accent3">
                  <a:tint val="37000"/>
                  <a:satMod val="30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  <a:path path="circle">
              <a:fillToRect l="50000" t="50000" r="50000" b="50000"/>
            </a:path>
            <a:tileRect/>
          </a:gradFill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chemeClr val="tx2"/>
                </a:solidFill>
                <a:latin typeface="Comic Sans MS" pitchFamily="66" charset="0"/>
              </a:rPr>
              <a:t>Многолетняя трава с узкими листьями и колосовидной метелкой в качестве соцветия. Высота от 20 до 60 см. Существует более 80 видов этого растения, некоторые из них пригодны для сенокоса и выпаса скота.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87624" y="260648"/>
            <a:ext cx="2088232" cy="369332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2"/>
                </a:solidFill>
                <a:latin typeface="Comic Sans MS" pitchFamily="66" charset="0"/>
              </a:rPr>
              <a:t>ТОНКОНОГ</a:t>
            </a:r>
            <a:endParaRPr lang="ru-RU" b="1" dirty="0">
              <a:solidFill>
                <a:schemeClr val="tx2"/>
              </a:solidFill>
              <a:latin typeface="Comic Sans MS" pitchFamily="66" charset="0"/>
            </a:endParaRPr>
          </a:p>
        </p:txBody>
      </p:sp>
      <p:pic>
        <p:nvPicPr>
          <p:cNvPr id="20486" name="Picture 6" descr="https://kipmu.ru/wp-content/uploads/2021/02/mtlk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3789040"/>
            <a:ext cx="3873568" cy="2520280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</p:pic>
      <p:sp>
        <p:nvSpPr>
          <p:cNvPr id="8" name="Прямоугольник 7"/>
          <p:cNvSpPr/>
          <p:nvPr/>
        </p:nvSpPr>
        <p:spPr>
          <a:xfrm>
            <a:off x="251520" y="4005064"/>
            <a:ext cx="4374232" cy="2062103"/>
          </a:xfrm>
          <a:prstGeom prst="rect">
            <a:avLst/>
          </a:prstGeom>
          <a:gradFill flip="none" rotWithShape="1">
            <a:gsLst>
              <a:gs pos="0">
                <a:schemeClr val="accent3">
                  <a:tint val="50000"/>
                  <a:satMod val="300000"/>
                </a:schemeClr>
              </a:gs>
              <a:gs pos="35000">
                <a:schemeClr val="accent3">
                  <a:tint val="37000"/>
                  <a:satMod val="30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  <a:path path="circle">
              <a:fillToRect l="50000" t="50000" r="50000" b="50000"/>
            </a:path>
            <a:tileRect/>
          </a:gradFill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chemeClr val="tx2"/>
                </a:solidFill>
                <a:latin typeface="Comic Sans MS" pitchFamily="66" charset="0"/>
              </a:rPr>
              <a:t>Это многолетнее травянистое </a:t>
            </a:r>
            <a:r>
              <a:rPr lang="ru-RU" sz="1600" dirty="0" smtClean="0">
                <a:solidFill>
                  <a:schemeClr val="tx2"/>
                </a:solidFill>
                <a:latin typeface="Comic Sans MS" pitchFamily="66" charset="0"/>
              </a:rPr>
              <a:t>растение. Он </a:t>
            </a:r>
            <a:r>
              <a:rPr lang="ru-RU" sz="1600" dirty="0">
                <a:solidFill>
                  <a:schemeClr val="tx2"/>
                </a:solidFill>
                <a:latin typeface="Comic Sans MS" pitchFamily="66" charset="0"/>
              </a:rPr>
              <a:t>считается хорошим кормом для животных, особенно такой вид как мятлик луговой. Высота достигает 120–140 см. Растение имеет ползучие подземными побеги, прямые гладкие стебли и длинные листья. Соцветия, как правило, раскидистые.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724128" y="3284984"/>
            <a:ext cx="2016224" cy="369332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2"/>
                </a:solidFill>
                <a:latin typeface="Comic Sans MS" pitchFamily="66" charset="0"/>
              </a:rPr>
              <a:t>МЯТЛИК</a:t>
            </a:r>
            <a:endParaRPr lang="ru-RU" b="1" dirty="0">
              <a:solidFill>
                <a:schemeClr val="tx2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s://webpulse.imgsmail.ru/imgpreview?mb=webpulse&amp;key=pulse_cabinet-image-99592880-1335-4551-8fbf-c20e822a087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2555776" y="188640"/>
            <a:ext cx="4213013" cy="523220"/>
          </a:xfrm>
          <a:prstGeom prst="rect">
            <a:avLst/>
          </a:prstGeom>
          <a:gradFill flip="none" rotWithShape="1">
            <a:gsLst>
              <a:gs pos="0">
                <a:schemeClr val="accent3">
                  <a:tint val="50000"/>
                  <a:satMod val="300000"/>
                </a:schemeClr>
              </a:gs>
              <a:gs pos="35000">
                <a:schemeClr val="accent3">
                  <a:tint val="37000"/>
                  <a:satMod val="30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  <a:path path="circle">
              <a:fillToRect l="50000" t="50000" r="50000" b="50000"/>
            </a:path>
            <a:tileRect/>
          </a:gradFill>
          <a:effectLst>
            <a:outerShdw blurRad="40000" dist="20000" dir="5400000" rotWithShape="0">
              <a:srgbClr val="000000">
                <a:alpha val="38000"/>
              </a:srgbClr>
            </a:outerShdw>
            <a:softEdge rad="3175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/>
                </a:solidFill>
                <a:latin typeface="Comic Sans MS" pitchFamily="66" charset="0"/>
              </a:rPr>
              <a:t>Животный мир степей</a:t>
            </a:r>
            <a:endParaRPr lang="ru-RU" sz="2800" b="1" dirty="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43808" y="836712"/>
            <a:ext cx="6048672" cy="5878532"/>
          </a:xfrm>
          <a:prstGeom prst="rect">
            <a:avLst/>
          </a:prstGeom>
          <a:gradFill flip="none" rotWithShape="1">
            <a:gsLst>
              <a:gs pos="0">
                <a:schemeClr val="accent3">
                  <a:tint val="50000"/>
                  <a:satMod val="300000"/>
                </a:schemeClr>
              </a:gs>
              <a:gs pos="35000">
                <a:schemeClr val="accent3">
                  <a:tint val="37000"/>
                  <a:satMod val="30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  <a:lin ang="16200000" scaled="1"/>
            <a:tileRect/>
          </a:gradFill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tx2"/>
                </a:solidFill>
              </a:rPr>
              <a:t>Несмотря на свои климатические особенности, животный мир степей намного богаче, чем растительный. </a:t>
            </a:r>
            <a:r>
              <a:rPr lang="ru-RU" dirty="0" smtClean="0">
                <a:solidFill>
                  <a:schemeClr val="tx2"/>
                </a:solidFill>
              </a:rPr>
              <a:t>Животным</a:t>
            </a:r>
            <a:r>
              <a:rPr lang="ru-RU" dirty="0">
                <a:solidFill>
                  <a:schemeClr val="tx2"/>
                </a:solidFill>
              </a:rPr>
              <a:t>, обитающим в данной местности, приходится привыкать к условиям трудной жизни: </a:t>
            </a:r>
            <a:endParaRPr lang="ru-RU" dirty="0" smtClean="0">
              <a:solidFill>
                <a:schemeClr val="tx2"/>
              </a:solidFill>
            </a:endParaRPr>
          </a:p>
          <a:p>
            <a:pPr algn="ctr"/>
            <a:r>
              <a:rPr lang="ru-RU" dirty="0" smtClean="0">
                <a:solidFill>
                  <a:schemeClr val="tx2"/>
                </a:solidFill>
              </a:rPr>
              <a:t>В </a:t>
            </a:r>
            <a:r>
              <a:rPr lang="ru-RU" dirty="0">
                <a:solidFill>
                  <a:schemeClr val="tx2"/>
                </a:solidFill>
              </a:rPr>
              <a:t>степях можно встретить таких животных, как: </a:t>
            </a:r>
            <a:r>
              <a:rPr lang="ru-RU" b="1" dirty="0" smtClean="0">
                <a:solidFill>
                  <a:schemeClr val="tx2"/>
                </a:solidFill>
              </a:rPr>
              <a:t>сайгаки, джейраны, </a:t>
            </a:r>
            <a:r>
              <a:rPr lang="ru-RU" b="1" dirty="0">
                <a:solidFill>
                  <a:schemeClr val="tx2"/>
                </a:solidFill>
              </a:rPr>
              <a:t>сурки, суслики, </a:t>
            </a:r>
            <a:r>
              <a:rPr lang="ru-RU" b="1" dirty="0" smtClean="0">
                <a:solidFill>
                  <a:schemeClr val="tx2"/>
                </a:solidFill>
              </a:rPr>
              <a:t>тушканчики, </a:t>
            </a:r>
            <a:r>
              <a:rPr lang="ru-RU" b="1" dirty="0">
                <a:solidFill>
                  <a:schemeClr val="tx2"/>
                </a:solidFill>
              </a:rPr>
              <a:t>крысы</a:t>
            </a:r>
            <a:r>
              <a:rPr lang="ru-RU" dirty="0">
                <a:solidFill>
                  <a:schemeClr val="tx2"/>
                </a:solidFill>
              </a:rPr>
              <a:t>. </a:t>
            </a:r>
            <a:endParaRPr lang="ru-RU" dirty="0" smtClean="0">
              <a:solidFill>
                <a:schemeClr val="tx2"/>
              </a:solidFill>
            </a:endParaRPr>
          </a:p>
          <a:p>
            <a:pPr algn="ctr"/>
            <a:r>
              <a:rPr lang="ru-RU" dirty="0" smtClean="0">
                <a:solidFill>
                  <a:schemeClr val="tx2"/>
                </a:solidFill>
              </a:rPr>
              <a:t>В степи живет очень много видов птиц, большинство из которых перелетные. </a:t>
            </a:r>
            <a:r>
              <a:rPr lang="ru-RU" b="1" dirty="0" smtClean="0">
                <a:solidFill>
                  <a:schemeClr val="tx2"/>
                </a:solidFill>
              </a:rPr>
              <a:t>Журавль красавка, серая куропатка, степной жаворонок, степной орёл, дрофа,</a:t>
            </a:r>
            <a:r>
              <a:rPr lang="ru-RU" b="1" dirty="0" smtClean="0">
                <a:solidFill>
                  <a:schemeClr val="tx2"/>
                </a:solidFill>
              </a:rPr>
              <a:t> пустельга полевая</a:t>
            </a:r>
            <a:r>
              <a:rPr lang="ru-RU" dirty="0" smtClean="0">
                <a:solidFill>
                  <a:schemeClr val="tx2"/>
                </a:solidFill>
              </a:rPr>
              <a:t> и другие. Дрофа – занесена в Красную книгу, как редкий, исчезающий вид. </a:t>
            </a:r>
          </a:p>
          <a:p>
            <a:pPr algn="ctr"/>
            <a:r>
              <a:rPr lang="ru-RU" dirty="0" smtClean="0">
                <a:solidFill>
                  <a:schemeClr val="tx2"/>
                </a:solidFill>
              </a:rPr>
              <a:t>Имеются </a:t>
            </a:r>
            <a:r>
              <a:rPr lang="ru-RU" dirty="0">
                <a:solidFill>
                  <a:schemeClr val="tx2"/>
                </a:solidFill>
              </a:rPr>
              <a:t>различные насекомые и пресмыкающиеся, среди которых особенно много змей различного вида. Среди них выделяется своей численностью </a:t>
            </a:r>
            <a:r>
              <a:rPr lang="ru-RU" b="1" dirty="0">
                <a:solidFill>
                  <a:schemeClr val="tx2"/>
                </a:solidFill>
              </a:rPr>
              <a:t>степная гадюка</a:t>
            </a:r>
            <a:r>
              <a:rPr lang="ru-RU" dirty="0" smtClean="0">
                <a:solidFill>
                  <a:schemeClr val="tx2"/>
                </a:solidFill>
              </a:rPr>
              <a:t>.</a:t>
            </a:r>
            <a:r>
              <a:rPr lang="ru-RU" dirty="0"/>
              <a:t> </a:t>
            </a:r>
            <a:endParaRPr lang="ru-RU" dirty="0" smtClean="0"/>
          </a:p>
          <a:p>
            <a:pPr algn="ctr"/>
            <a:r>
              <a:rPr lang="ru-RU" dirty="0" smtClean="0">
                <a:solidFill>
                  <a:schemeClr val="tx2"/>
                </a:solidFill>
              </a:rPr>
              <a:t>Все </a:t>
            </a:r>
            <a:r>
              <a:rPr lang="ru-RU" dirty="0">
                <a:solidFill>
                  <a:schemeClr val="tx2"/>
                </a:solidFill>
              </a:rPr>
              <a:t>плотоядные животные, как правило, начинают охоту ночью. Для этого им и необходимо острое зрение и отменный слух. Каждое животное не обитает здесь поодиночке. Почти всегда представители одного вида сбиваются в стаи. Так у них появляется больше шансов на выживание</a:t>
            </a:r>
            <a:r>
              <a:rPr lang="ru-RU" dirty="0" smtClean="0">
                <a:solidFill>
                  <a:schemeClr val="tx2"/>
                </a:solidFill>
              </a:rPr>
              <a:t>.</a:t>
            </a: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316</TotalTime>
  <Words>624</Words>
  <Application>Microsoft Office PowerPoint</Application>
  <PresentationFormat>Экран (4:3)</PresentationFormat>
  <Paragraphs>38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Skorneev</dc:creator>
  <cp:lastModifiedBy>Skorneev</cp:lastModifiedBy>
  <cp:revision>32</cp:revision>
  <dcterms:created xsi:type="dcterms:W3CDTF">2024-02-06T15:31:27Z</dcterms:created>
  <dcterms:modified xsi:type="dcterms:W3CDTF">2024-02-06T20:47:48Z</dcterms:modified>
</cp:coreProperties>
</file>