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58" r:id="rId3"/>
    <p:sldId id="273" r:id="rId4"/>
    <p:sldId id="274" r:id="rId5"/>
    <p:sldId id="275" r:id="rId6"/>
    <p:sldId id="261" r:id="rId7"/>
    <p:sldId id="262" r:id="rId8"/>
    <p:sldId id="270" r:id="rId9"/>
    <p:sldId id="272" r:id="rId10"/>
    <p:sldId id="271" r:id="rId11"/>
    <p:sldId id="269" r:id="rId1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Ольга Кривогина" initials="ОК"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9" d="100"/>
          <a:sy n="99" d="100"/>
        </p:scale>
        <p:origin x="-186" y="1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46026D-5D2D-46BD-B1F2-C3C11FB7A22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ru-RU"/>
        </a:p>
      </dgm:t>
    </dgm:pt>
    <dgm:pt modelId="{8C1270C2-6331-48D1-9AA4-78C2E2651E5F}">
      <dgm:prSet custT="1">
        <dgm:style>
          <a:lnRef idx="2">
            <a:schemeClr val="dk1"/>
          </a:lnRef>
          <a:fillRef idx="1">
            <a:schemeClr val="lt1"/>
          </a:fillRef>
          <a:effectRef idx="0">
            <a:schemeClr val="dk1"/>
          </a:effectRef>
          <a:fontRef idx="minor">
            <a:schemeClr val="dk1"/>
          </a:fontRef>
        </dgm:style>
      </dgm:prSet>
      <dgm:spPr/>
      <dgm:t>
        <a:bodyPr/>
        <a:lstStyle/>
        <a:p>
          <a:pPr rtl="0"/>
          <a:endParaRPr lang="ru-RU" sz="2000" dirty="0" smtClean="0"/>
        </a:p>
        <a:p>
          <a:pPr rtl="0"/>
          <a:r>
            <a:rPr lang="ru-RU" sz="2800" b="1" i="1" dirty="0" smtClean="0">
              <a:solidFill>
                <a:schemeClr val="accent1">
                  <a:lumMod val="75000"/>
                </a:schemeClr>
              </a:solidFill>
              <a:latin typeface="Times New Roman" panose="02020603050405020304" pitchFamily="18" charset="0"/>
              <a:cs typeface="Times New Roman" panose="02020603050405020304" pitchFamily="18" charset="0"/>
            </a:rPr>
            <a:t>Использование условных</a:t>
          </a:r>
        </a:p>
        <a:p>
          <a:pPr rtl="0"/>
          <a:r>
            <a:rPr lang="ru-RU" sz="2800" b="1" i="1" dirty="0" smtClean="0">
              <a:solidFill>
                <a:schemeClr val="accent1">
                  <a:lumMod val="75000"/>
                </a:schemeClr>
              </a:solidFill>
              <a:latin typeface="Times New Roman" panose="02020603050405020304" pitchFamily="18" charset="0"/>
              <a:cs typeface="Times New Roman" panose="02020603050405020304" pitchFamily="18" charset="0"/>
            </a:rPr>
            <a:t>обозначений для записи наблюдений за погодными явлениям с детьми дошкольного возраста</a:t>
          </a:r>
          <a:r>
            <a:rPr lang="ru-RU" sz="2800" dirty="0" smtClean="0">
              <a:solidFill>
                <a:schemeClr val="accent1">
                  <a:lumMod val="75000"/>
                </a:schemeClr>
              </a:solidFill>
              <a:latin typeface="Times New Roman" panose="02020603050405020304" pitchFamily="18" charset="0"/>
              <a:cs typeface="Times New Roman" panose="02020603050405020304" pitchFamily="18" charset="0"/>
            </a:rPr>
            <a:t/>
          </a:r>
          <a:br>
            <a:rPr lang="ru-RU" sz="2800" dirty="0" smtClean="0">
              <a:solidFill>
                <a:schemeClr val="accent1">
                  <a:lumMod val="75000"/>
                </a:schemeClr>
              </a:solidFill>
              <a:latin typeface="Times New Roman" panose="02020603050405020304" pitchFamily="18" charset="0"/>
              <a:cs typeface="Times New Roman" panose="02020603050405020304" pitchFamily="18" charset="0"/>
            </a:rPr>
          </a:br>
          <a:r>
            <a:rPr lang="ru-RU" sz="2800" dirty="0" smtClean="0">
              <a:solidFill>
                <a:schemeClr val="accent1">
                  <a:lumMod val="75000"/>
                </a:schemeClr>
              </a:solidFill>
              <a:latin typeface="Times New Roman" panose="02020603050405020304" pitchFamily="18" charset="0"/>
              <a:cs typeface="Times New Roman" panose="02020603050405020304" pitchFamily="18" charset="0"/>
            </a:rPr>
            <a:t/>
          </a:r>
          <a:br>
            <a:rPr lang="ru-RU" sz="2800" dirty="0" smtClean="0">
              <a:solidFill>
                <a:schemeClr val="accent1">
                  <a:lumMod val="75000"/>
                </a:schemeClr>
              </a:solidFill>
              <a:latin typeface="Times New Roman" panose="02020603050405020304" pitchFamily="18" charset="0"/>
              <a:cs typeface="Times New Roman" panose="02020603050405020304" pitchFamily="18" charset="0"/>
            </a:rPr>
          </a:br>
          <a:r>
            <a:rPr lang="ru-RU" sz="1800" dirty="0" smtClean="0"/>
            <a:t/>
          </a:r>
          <a:br>
            <a:rPr lang="ru-RU" sz="1800" dirty="0" smtClean="0"/>
          </a:br>
          <a:endParaRPr lang="ru-RU" sz="1800" dirty="0"/>
        </a:p>
      </dgm:t>
    </dgm:pt>
    <dgm:pt modelId="{B6D8C0AB-0A3B-4A46-A375-04353F85447A}" type="parTrans" cxnId="{4408369D-AE93-4F62-A29E-181CE099F420}">
      <dgm:prSet/>
      <dgm:spPr/>
      <dgm:t>
        <a:bodyPr/>
        <a:lstStyle/>
        <a:p>
          <a:endParaRPr lang="ru-RU"/>
        </a:p>
      </dgm:t>
    </dgm:pt>
    <dgm:pt modelId="{277A3FD1-7F87-4CA4-8501-49C152E36B79}" type="sibTrans" cxnId="{4408369D-AE93-4F62-A29E-181CE099F420}">
      <dgm:prSet/>
      <dgm:spPr/>
      <dgm:t>
        <a:bodyPr/>
        <a:lstStyle/>
        <a:p>
          <a:endParaRPr lang="ru-RU"/>
        </a:p>
      </dgm:t>
    </dgm:pt>
    <dgm:pt modelId="{8C73A788-E065-40C6-9CDC-25F000D57171}" type="pres">
      <dgm:prSet presAssocID="{1546026D-5D2D-46BD-B1F2-C3C11FB7A220}" presName="linearFlow" presStyleCnt="0">
        <dgm:presLayoutVars>
          <dgm:dir/>
          <dgm:resizeHandles val="exact"/>
        </dgm:presLayoutVars>
      </dgm:prSet>
      <dgm:spPr/>
      <dgm:t>
        <a:bodyPr/>
        <a:lstStyle/>
        <a:p>
          <a:endParaRPr lang="ru-RU"/>
        </a:p>
      </dgm:t>
    </dgm:pt>
    <dgm:pt modelId="{C13BE150-9E14-4AD8-81AB-5F5629C9EF39}" type="pres">
      <dgm:prSet presAssocID="{8C1270C2-6331-48D1-9AA4-78C2E2651E5F}" presName="composite" presStyleCnt="0"/>
      <dgm:spPr/>
    </dgm:pt>
    <dgm:pt modelId="{E3AB125D-A19D-40CA-BDBE-DBDAD4DC1697}" type="pres">
      <dgm:prSet presAssocID="{8C1270C2-6331-48D1-9AA4-78C2E2651E5F}" presName="imgShp" presStyleLbl="fgImgPlace1" presStyleIdx="0" presStyleCnt="1" custFlipVert="1" custFlipHor="0" custScaleX="56429" custScaleY="81890" custLinFactX="-62829" custLinFactNeighborX="-100000" custLinFactNeighborY="-42450"/>
      <dgm:spPr>
        <a:prstGeom prst="roundRect">
          <a:avLst/>
        </a:prstGeom>
      </dgm:spPr>
    </dgm:pt>
    <dgm:pt modelId="{2DB30CF9-3B32-4222-845D-E79F7594B8CD}" type="pres">
      <dgm:prSet presAssocID="{8C1270C2-6331-48D1-9AA4-78C2E2651E5F}" presName="txShp" presStyleLbl="node1" presStyleIdx="0" presStyleCnt="1" custScaleX="150376" custScaleY="186656">
        <dgm:presLayoutVars>
          <dgm:bulletEnabled val="1"/>
        </dgm:presLayoutVars>
      </dgm:prSet>
      <dgm:spPr/>
      <dgm:t>
        <a:bodyPr/>
        <a:lstStyle/>
        <a:p>
          <a:endParaRPr lang="ru-RU"/>
        </a:p>
      </dgm:t>
    </dgm:pt>
  </dgm:ptLst>
  <dgm:cxnLst>
    <dgm:cxn modelId="{0EA409EE-92E2-4E5F-9D62-E0E4A6ED9152}" type="presOf" srcId="{8C1270C2-6331-48D1-9AA4-78C2E2651E5F}" destId="{2DB30CF9-3B32-4222-845D-E79F7594B8CD}" srcOrd="0" destOrd="0" presId="urn:microsoft.com/office/officeart/2005/8/layout/vList3"/>
    <dgm:cxn modelId="{4408369D-AE93-4F62-A29E-181CE099F420}" srcId="{1546026D-5D2D-46BD-B1F2-C3C11FB7A220}" destId="{8C1270C2-6331-48D1-9AA4-78C2E2651E5F}" srcOrd="0" destOrd="0" parTransId="{B6D8C0AB-0A3B-4A46-A375-04353F85447A}" sibTransId="{277A3FD1-7F87-4CA4-8501-49C152E36B79}"/>
    <dgm:cxn modelId="{EC232618-DD19-41C0-AB99-247B3A4C1F77}" type="presOf" srcId="{1546026D-5D2D-46BD-B1F2-C3C11FB7A220}" destId="{8C73A788-E065-40C6-9CDC-25F000D57171}" srcOrd="0" destOrd="0" presId="urn:microsoft.com/office/officeart/2005/8/layout/vList3"/>
    <dgm:cxn modelId="{5FEFFEED-9CDF-4CC8-A9D4-AA1CFC761000}" type="presParOf" srcId="{8C73A788-E065-40C6-9CDC-25F000D57171}" destId="{C13BE150-9E14-4AD8-81AB-5F5629C9EF39}" srcOrd="0" destOrd="0" presId="urn:microsoft.com/office/officeart/2005/8/layout/vList3"/>
    <dgm:cxn modelId="{62CEE226-DB22-4FEE-AF6C-541314DC7C60}" type="presParOf" srcId="{C13BE150-9E14-4AD8-81AB-5F5629C9EF39}" destId="{E3AB125D-A19D-40CA-BDBE-DBDAD4DC1697}" srcOrd="0" destOrd="0" presId="urn:microsoft.com/office/officeart/2005/8/layout/vList3"/>
    <dgm:cxn modelId="{05E09B94-F9DA-4FA6-AC86-E66ABE1A5FEB}" type="presParOf" srcId="{C13BE150-9E14-4AD8-81AB-5F5629C9EF39}" destId="{2DB30CF9-3B32-4222-845D-E79F7594B8C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30CF9-3B32-4222-845D-E79F7594B8CD}">
      <dsp:nvSpPr>
        <dsp:cNvPr id="0" name=""/>
        <dsp:cNvSpPr/>
      </dsp:nvSpPr>
      <dsp:spPr>
        <a:xfrm rot="10800000">
          <a:off x="-1" y="117981"/>
          <a:ext cx="5855111" cy="3657610"/>
        </a:xfrm>
        <a:prstGeom prst="homePlate">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864105" tIns="76200" rIns="142240" bIns="76200" numCol="1" spcCol="1270" anchor="ctr" anchorCtr="0">
          <a:noAutofit/>
        </a:bodyPr>
        <a:lstStyle/>
        <a:p>
          <a:pPr lvl="0" algn="ctr" defTabSz="889000" rtl="0">
            <a:lnSpc>
              <a:spcPct val="90000"/>
            </a:lnSpc>
            <a:spcBef>
              <a:spcPct val="0"/>
            </a:spcBef>
            <a:spcAft>
              <a:spcPct val="35000"/>
            </a:spcAft>
          </a:pPr>
          <a:endParaRPr lang="ru-RU" sz="2000" kern="1200" dirty="0" smtClean="0"/>
        </a:p>
        <a:p>
          <a:pPr lvl="0" algn="ctr" defTabSz="889000" rtl="0">
            <a:lnSpc>
              <a:spcPct val="90000"/>
            </a:lnSpc>
            <a:spcBef>
              <a:spcPct val="0"/>
            </a:spcBef>
            <a:spcAft>
              <a:spcPct val="35000"/>
            </a:spcAft>
          </a:pPr>
          <a:r>
            <a:rPr lang="ru-RU" sz="2800" b="1" i="1" kern="1200" dirty="0" smtClean="0">
              <a:solidFill>
                <a:schemeClr val="accent1">
                  <a:lumMod val="75000"/>
                </a:schemeClr>
              </a:solidFill>
              <a:latin typeface="Times New Roman" panose="02020603050405020304" pitchFamily="18" charset="0"/>
              <a:cs typeface="Times New Roman" panose="02020603050405020304" pitchFamily="18" charset="0"/>
            </a:rPr>
            <a:t>Использование условных</a:t>
          </a:r>
        </a:p>
        <a:p>
          <a:pPr lvl="0" algn="ctr" defTabSz="889000" rtl="0">
            <a:lnSpc>
              <a:spcPct val="90000"/>
            </a:lnSpc>
            <a:spcBef>
              <a:spcPct val="0"/>
            </a:spcBef>
            <a:spcAft>
              <a:spcPct val="35000"/>
            </a:spcAft>
          </a:pPr>
          <a:r>
            <a:rPr lang="ru-RU" sz="2800" b="1" i="1" kern="1200" dirty="0" smtClean="0">
              <a:solidFill>
                <a:schemeClr val="accent1">
                  <a:lumMod val="75000"/>
                </a:schemeClr>
              </a:solidFill>
              <a:latin typeface="Times New Roman" panose="02020603050405020304" pitchFamily="18" charset="0"/>
              <a:cs typeface="Times New Roman" panose="02020603050405020304" pitchFamily="18" charset="0"/>
            </a:rPr>
            <a:t>обозначений для записи наблюдений за погодными явлениям с детьми дошкольного возраста</a:t>
          </a:r>
          <a:r>
            <a:rPr lang="ru-RU" sz="2800" kern="1200" dirty="0" smtClean="0">
              <a:solidFill>
                <a:schemeClr val="accent1">
                  <a:lumMod val="75000"/>
                </a:schemeClr>
              </a:solidFill>
              <a:latin typeface="Times New Roman" panose="02020603050405020304" pitchFamily="18" charset="0"/>
              <a:cs typeface="Times New Roman" panose="02020603050405020304" pitchFamily="18" charset="0"/>
            </a:rPr>
            <a:t/>
          </a:r>
          <a:br>
            <a:rPr lang="ru-RU" sz="2800" kern="1200" dirty="0" smtClean="0">
              <a:solidFill>
                <a:schemeClr val="accent1">
                  <a:lumMod val="75000"/>
                </a:schemeClr>
              </a:solidFill>
              <a:latin typeface="Times New Roman" panose="02020603050405020304" pitchFamily="18" charset="0"/>
              <a:cs typeface="Times New Roman" panose="02020603050405020304" pitchFamily="18" charset="0"/>
            </a:rPr>
          </a:br>
          <a:r>
            <a:rPr lang="ru-RU" sz="2800" kern="1200" dirty="0" smtClean="0">
              <a:solidFill>
                <a:schemeClr val="accent1">
                  <a:lumMod val="75000"/>
                </a:schemeClr>
              </a:solidFill>
              <a:latin typeface="Times New Roman" panose="02020603050405020304" pitchFamily="18" charset="0"/>
              <a:cs typeface="Times New Roman" panose="02020603050405020304" pitchFamily="18" charset="0"/>
            </a:rPr>
            <a:t/>
          </a:r>
          <a:br>
            <a:rPr lang="ru-RU" sz="2800" kern="1200" dirty="0" smtClean="0">
              <a:solidFill>
                <a:schemeClr val="accent1">
                  <a:lumMod val="75000"/>
                </a:schemeClr>
              </a:solidFill>
              <a:latin typeface="Times New Roman" panose="02020603050405020304" pitchFamily="18" charset="0"/>
              <a:cs typeface="Times New Roman" panose="02020603050405020304" pitchFamily="18" charset="0"/>
            </a:rPr>
          </a:br>
          <a:r>
            <a:rPr lang="ru-RU" sz="1800" kern="1200" dirty="0" smtClean="0"/>
            <a:t/>
          </a:r>
          <a:br>
            <a:rPr lang="ru-RU" sz="1800" kern="1200" dirty="0" smtClean="0"/>
          </a:br>
          <a:endParaRPr lang="ru-RU" sz="1800" kern="1200" dirty="0"/>
        </a:p>
      </dsp:txBody>
      <dsp:txXfrm rot="10800000">
        <a:off x="914401" y="117981"/>
        <a:ext cx="4940709" cy="3657610"/>
      </dsp:txXfrm>
    </dsp:sp>
    <dsp:sp modelId="{E3AB125D-A19D-40CA-BDBE-DBDAD4DC1697}">
      <dsp:nvSpPr>
        <dsp:cNvPr id="0" name=""/>
        <dsp:cNvSpPr/>
      </dsp:nvSpPr>
      <dsp:spPr>
        <a:xfrm flipV="1">
          <a:off x="0" y="312623"/>
          <a:ext cx="1105752" cy="1604672"/>
        </a:xfrm>
        <a:prstGeom prst="roundRect">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936ED-3CBE-4243-A230-2C8DA8F92C14}" type="datetimeFigureOut">
              <a:rPr lang="ru-RU" smtClean="0"/>
              <a:t>07.11.2022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E32C55-8771-4EB3-82ED-997648C34186}" type="slidenum">
              <a:rPr lang="ru-RU" smtClean="0"/>
              <a:t>‹#›</a:t>
            </a:fld>
            <a:endParaRPr lang="ru-RU"/>
          </a:p>
        </p:txBody>
      </p:sp>
    </p:spTree>
    <p:extLst>
      <p:ext uri="{BB962C8B-B14F-4D97-AF65-F5344CB8AC3E}">
        <p14:creationId xmlns:p14="http://schemas.microsoft.com/office/powerpoint/2010/main" val="2395926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3F52829-DFF1-4FB6-BE75-4957A31D2227}" type="datetimeFigureOut">
              <a:rPr lang="ru-RU" smtClean="0"/>
              <a:t>07.11.2022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BF22128-F777-43F1-BD9A-8AC742C29242}" type="slidenum">
              <a:rPr lang="ru-RU" smtClean="0"/>
              <a:t>‹#›</a:t>
            </a:fld>
            <a:endParaRPr lang="ru-RU"/>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33F52829-DFF1-4FB6-BE75-4957A31D2227}" type="datetimeFigureOut">
              <a:rPr lang="ru-RU" smtClean="0"/>
              <a:t>07.11.2022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BF22128-F777-43F1-BD9A-8AC742C29242}"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3F52829-DFF1-4FB6-BE75-4957A31D2227}" type="datetimeFigureOut">
              <a:rPr lang="ru-RU" smtClean="0"/>
              <a:t>07.11.2022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BF22128-F777-43F1-BD9A-8AC742C29242}"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3F52829-DFF1-4FB6-BE75-4957A31D2227}" type="datetimeFigureOut">
              <a:rPr lang="ru-RU" smtClean="0"/>
              <a:t>07.11.2022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BF22128-F777-43F1-BD9A-8AC742C29242}"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3F52829-DFF1-4FB6-BE75-4957A31D2227}" type="datetimeFigureOut">
              <a:rPr lang="ru-RU" smtClean="0"/>
              <a:t>07.11.2022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BF22128-F777-43F1-BD9A-8AC742C29242}"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3F52829-DFF1-4FB6-BE75-4957A31D2227}" type="datetimeFigureOut">
              <a:rPr lang="ru-RU" smtClean="0"/>
              <a:t>07.11.2022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BF22128-F777-43F1-BD9A-8AC742C29242}"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3F52829-DFF1-4FB6-BE75-4957A31D2227}" type="datetimeFigureOut">
              <a:rPr lang="ru-RU" smtClean="0"/>
              <a:t>07.11.2022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BF22128-F777-43F1-BD9A-8AC742C29242}"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3F52829-DFF1-4FB6-BE75-4957A31D2227}" type="datetimeFigureOut">
              <a:rPr lang="ru-RU" smtClean="0"/>
              <a:t>07.11.2022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BF22128-F777-43F1-BD9A-8AC742C29242}"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F52829-DFF1-4FB6-BE75-4957A31D2227}" type="datetimeFigureOut">
              <a:rPr lang="ru-RU" smtClean="0"/>
              <a:t>07.11.2022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BF22128-F777-43F1-BD9A-8AC742C29242}"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3F52829-DFF1-4FB6-BE75-4957A31D2227}" type="datetimeFigureOut">
              <a:rPr lang="ru-RU" smtClean="0"/>
              <a:t>07.11.2022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BF22128-F777-43F1-BD9A-8AC742C29242}"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3F52829-DFF1-4FB6-BE75-4957A31D2227}" type="datetimeFigureOut">
              <a:rPr lang="ru-RU" smtClean="0"/>
              <a:t>07.11.2022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BF22128-F777-43F1-BD9A-8AC742C29242}" type="slidenum">
              <a:rPr lang="ru-RU" smtClean="0"/>
              <a:t>‹#›</a:t>
            </a:fld>
            <a:endParaRPr lang="ru-RU"/>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33F52829-DFF1-4FB6-BE75-4957A31D2227}" type="datetimeFigureOut">
              <a:rPr lang="ru-RU" smtClean="0"/>
              <a:t>07.11.2022</a:t>
            </a:fld>
            <a:endParaRPr lang="ru-RU"/>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BF22128-F777-43F1-BD9A-8AC742C29242}"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p:cNvGraphicFramePr/>
          <p:nvPr>
            <p:extLst>
              <p:ext uri="{D42A27DB-BD31-4B8C-83A1-F6EECF244321}">
                <p14:modId xmlns:p14="http://schemas.microsoft.com/office/powerpoint/2010/main" val="475743602"/>
              </p:ext>
            </p:extLst>
          </p:nvPr>
        </p:nvGraphicFramePr>
        <p:xfrm>
          <a:off x="5855109" y="1415846"/>
          <a:ext cx="5855109" cy="3893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Подзаголовок 2"/>
          <p:cNvSpPr>
            <a:spLocks noGrp="1"/>
          </p:cNvSpPr>
          <p:nvPr>
            <p:ph type="subTitle" idx="1"/>
          </p:nvPr>
        </p:nvSpPr>
        <p:spPr>
          <a:xfrm>
            <a:off x="5929162" y="5621153"/>
            <a:ext cx="5913792" cy="856649"/>
          </a:xfrm>
          <a:ln>
            <a:solidFill>
              <a:schemeClr val="accent1">
                <a:lumMod val="60000"/>
                <a:lumOff val="40000"/>
              </a:schemeClr>
            </a:solidFill>
          </a:ln>
        </p:spPr>
        <p:txBody>
          <a:bodyPr>
            <a:normAutofit lnSpcReduction="10000"/>
          </a:bodyPr>
          <a:lstStyle/>
          <a:p>
            <a:pPr algn="l"/>
            <a:r>
              <a:rPr lang="ru-RU" sz="1600" dirty="0" smtClean="0">
                <a:latin typeface="Times New Roman" panose="02020603050405020304" pitchFamily="18" charset="0"/>
                <a:cs typeface="Times New Roman" panose="02020603050405020304" pitchFamily="18" charset="0"/>
              </a:rPr>
              <a:t>Составитель </a:t>
            </a:r>
            <a:r>
              <a:rPr lang="ru-RU" sz="1600" dirty="0" smtClean="0">
                <a:latin typeface="Times New Roman" panose="02020603050405020304" pitchFamily="18" charset="0"/>
                <a:cs typeface="Times New Roman" panose="02020603050405020304" pitchFamily="18" charset="0"/>
              </a:rPr>
              <a:t>: воспитатель </a:t>
            </a:r>
            <a:r>
              <a:rPr lang="ru-RU" sz="1600" dirty="0" smtClean="0">
                <a:latin typeface="Times New Roman" panose="02020603050405020304" pitchFamily="18" charset="0"/>
                <a:cs typeface="Times New Roman" panose="02020603050405020304" pitchFamily="18" charset="0"/>
              </a:rPr>
              <a:t>ГБОУ </a:t>
            </a:r>
            <a:r>
              <a:rPr lang="ru-RU" sz="1600" dirty="0" smtClean="0">
                <a:latin typeface="Times New Roman" panose="02020603050405020304" pitchFamily="18" charset="0"/>
                <a:cs typeface="Times New Roman" panose="02020603050405020304" pitchFamily="18" charset="0"/>
              </a:rPr>
              <a:t>гимназии №24 </a:t>
            </a:r>
            <a:endParaRPr lang="ru-RU" sz="1600" dirty="0">
              <a:latin typeface="Times New Roman" panose="02020603050405020304" pitchFamily="18" charset="0"/>
              <a:cs typeface="Times New Roman" panose="02020603050405020304" pitchFamily="18" charset="0"/>
            </a:endParaRPr>
          </a:p>
          <a:p>
            <a:pPr algn="l"/>
            <a:r>
              <a:rPr lang="ru-RU" sz="1600" dirty="0" smtClean="0">
                <a:latin typeface="Times New Roman" panose="02020603050405020304" pitchFamily="18" charset="0"/>
                <a:cs typeface="Times New Roman" panose="02020603050405020304" pitchFamily="18" charset="0"/>
              </a:rPr>
              <a:t>им. И. </a:t>
            </a:r>
            <a:r>
              <a:rPr lang="ru-RU" sz="1600" dirty="0" err="1" smtClean="0">
                <a:latin typeface="Times New Roman" panose="02020603050405020304" pitchFamily="18" charset="0"/>
                <a:cs typeface="Times New Roman" panose="02020603050405020304" pitchFamily="18" charset="0"/>
              </a:rPr>
              <a:t>А.Крылова</a:t>
            </a:r>
            <a:r>
              <a:rPr lang="ru-RU" sz="1600" dirty="0" smtClean="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отделения дошкольного образования детей  Кривогина Ольга Евгеньевна</a:t>
            </a: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7"/>
          <a:stretch>
            <a:fillRect/>
          </a:stretch>
        </p:blipFill>
        <p:spPr>
          <a:xfrm>
            <a:off x="1736709" y="1097279"/>
            <a:ext cx="5251231" cy="4292868"/>
          </a:xfrm>
          <a:prstGeom prst="rect">
            <a:avLst/>
          </a:prstGeom>
        </p:spPr>
      </p:pic>
    </p:spTree>
    <p:extLst>
      <p:ext uri="{BB962C8B-B14F-4D97-AF65-F5344CB8AC3E}">
        <p14:creationId xmlns:p14="http://schemas.microsoft.com/office/powerpoint/2010/main" val="17652596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375384" y="836613"/>
            <a:ext cx="4503003" cy="5340350"/>
          </a:xfrm>
        </p:spPr>
        <p:txBody>
          <a:bodyPr>
            <a:normAutofit lnSpcReduction="10000"/>
          </a:bodyPr>
          <a:lstStyle/>
          <a:p>
            <a:pPr marL="0" indent="0">
              <a:buNone/>
            </a:pPr>
            <a:r>
              <a:rPr lang="ru-RU" sz="1800" b="1" dirty="0" smtClean="0">
                <a:solidFill>
                  <a:schemeClr val="tx1"/>
                </a:solidFill>
                <a:latin typeface="Times New Roman" panose="02020603050405020304" pitchFamily="18" charset="0"/>
                <a:cs typeface="Times New Roman" panose="02020603050405020304" pitchFamily="18" charset="0"/>
              </a:rPr>
              <a:t>Подготовительная группа</a:t>
            </a:r>
          </a:p>
          <a:p>
            <a:pPr marL="0" indent="0">
              <a:buNone/>
            </a:pPr>
            <a:endParaRPr lang="ru-RU" sz="16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ru-RU" sz="1600" dirty="0" smtClean="0">
                <a:solidFill>
                  <a:schemeClr val="tx1"/>
                </a:solidFill>
                <a:latin typeface="Times New Roman" panose="02020603050405020304" pitchFamily="18" charset="0"/>
                <a:cs typeface="Times New Roman" panose="02020603050405020304" pitchFamily="18" charset="0"/>
              </a:rPr>
              <a:t>Важной </a:t>
            </a:r>
            <a:r>
              <a:rPr lang="ru-RU" sz="1600" dirty="0">
                <a:solidFill>
                  <a:schemeClr val="tx1"/>
                </a:solidFill>
                <a:latin typeface="Times New Roman" panose="02020603050405020304" pitchFamily="18" charset="0"/>
                <a:cs typeface="Times New Roman" panose="02020603050405020304" pitchFamily="18" charset="0"/>
              </a:rPr>
              <a:t>частью календаря в подготовительной к школе группе становится лист, отражающий погодные условия в течение месяца.</a:t>
            </a:r>
          </a:p>
          <a:p>
            <a:pPr marL="0" indent="0">
              <a:buNone/>
            </a:pPr>
            <a:r>
              <a:rPr lang="ru-RU" sz="1600" dirty="0">
                <a:solidFill>
                  <a:schemeClr val="tx1"/>
                </a:solidFill>
                <a:latin typeface="Times New Roman" panose="02020603050405020304" pitchFamily="18" charset="0"/>
                <a:cs typeface="Times New Roman" panose="02020603050405020304" pitchFamily="18" charset="0"/>
              </a:rPr>
              <a:t>В клеточках, соответствующих дням и неделям месяца, дети фиксируют ежедневно состояние погоды, используя для этого условные обозначения. В конце месяца с помощью воспитателя подсчитывается количество солнечных, пасмурных, ветреных, дождливых и других дней и делается вывод о преимущественном состоянии погоды в течение месяца.</a:t>
            </a:r>
          </a:p>
          <a:p>
            <a:pPr marL="0" indent="0">
              <a:buNone/>
            </a:pPr>
            <a:r>
              <a:rPr lang="ru-RU" sz="1600" dirty="0">
                <a:solidFill>
                  <a:schemeClr val="tx1"/>
                </a:solidFill>
                <a:latin typeface="Times New Roman" panose="02020603050405020304" pitchFamily="18" charset="0"/>
                <a:cs typeface="Times New Roman" panose="02020603050405020304" pitchFamily="18" charset="0"/>
              </a:rPr>
              <a:t>Во второй половине года рекомендуется отмечать состояние погоды два раза в день. Для этого каждая клеточка календаря делится по диагонали на две части: утро и вечер и погода отмечается после утренней прогулки и перед выходом на вечернюю прогулку.</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5768" y="760394"/>
            <a:ext cx="6589596" cy="485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96903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819175"/>
            <a:ext cx="10515600" cy="3493970"/>
          </a:xfrm>
        </p:spPr>
        <p:txBody>
          <a:bodyPr anchor="ctr"/>
          <a:lstStyle/>
          <a:p>
            <a:pPr marL="0" indent="0" algn="ctr">
              <a:buNone/>
            </a:pPr>
            <a:r>
              <a:rPr lang="ru-RU" dirty="0" smtClean="0">
                <a:solidFill>
                  <a:schemeClr val="tx1"/>
                </a:solidFill>
                <a:latin typeface="Times New Roman" panose="02020603050405020304" pitchFamily="18" charset="0"/>
                <a:cs typeface="Times New Roman" panose="02020603050405020304" pitchFamily="18" charset="0"/>
              </a:rPr>
              <a:t>Спасибо за внимание</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65792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5471652" y="560439"/>
            <a:ext cx="6343827" cy="5043948"/>
          </a:xfrm>
          <a:prstGeom prst="rect">
            <a:avLst/>
          </a:prstGeom>
        </p:spPr>
      </p:pic>
      <p:sp>
        <p:nvSpPr>
          <p:cNvPr id="4" name="Текст 3"/>
          <p:cNvSpPr>
            <a:spLocks noGrp="1"/>
          </p:cNvSpPr>
          <p:nvPr>
            <p:ph type="body" sz="half" idx="2"/>
          </p:nvPr>
        </p:nvSpPr>
        <p:spPr>
          <a:xfrm>
            <a:off x="1126156" y="962527"/>
            <a:ext cx="3195587" cy="2512194"/>
          </a:xfrm>
        </p:spPr>
        <p:txBody>
          <a:bodyPr>
            <a:normAutofit/>
          </a:bodyPr>
          <a:lstStyle/>
          <a:p>
            <a:endParaRPr lang="ru-RU" sz="2800" dirty="0" smtClean="0">
              <a:latin typeface="Times New Roman" panose="02020603050405020304" pitchFamily="18" charset="0"/>
              <a:cs typeface="Times New Roman" panose="02020603050405020304" pitchFamily="18" charset="0"/>
            </a:endParaRPr>
          </a:p>
          <a:p>
            <a:r>
              <a:rPr lang="ru-RU" sz="1900" dirty="0" smtClean="0">
                <a:solidFill>
                  <a:schemeClr val="tx1"/>
                </a:solidFill>
                <a:latin typeface="Times New Roman" panose="02020603050405020304" pitchFamily="18" charset="0"/>
                <a:cs typeface="Times New Roman" panose="02020603050405020304" pitchFamily="18" charset="0"/>
              </a:rPr>
              <a:t>Каждый день происходят перемены в погодных условиях. Малыши, начиная с детского сада, учатся характеризовать, описывать и узнавать явления природы. </a:t>
            </a:r>
          </a:p>
          <a:p>
            <a:endParaRPr lang="ru-RU" sz="3000" dirty="0">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973180" y="4494998"/>
            <a:ext cx="3734602" cy="2031325"/>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Это делается с помощью условных знаков погоды, нарисованных на плакате. В каждой возрастной группе идет увеличение количества символов, так как знания детей расширяются. Они узнают многие новые явления погоды</a:t>
            </a:r>
            <a:r>
              <a:rPr lang="ru-RU" sz="1600" i="1" dirty="0">
                <a:latin typeface="Times New Roman" panose="02020603050405020304" pitchFamily="18" charset="0"/>
                <a:cs typeface="Times New Roman" panose="02020603050405020304" pitchFamily="18" charset="0"/>
              </a:rPr>
              <a:t>. </a:t>
            </a:r>
            <a:endParaRPr lang="ru-RU"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51915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tretch>
            <a:fillRect/>
          </a:stretch>
        </p:blipFill>
        <p:spPr bwMode="auto">
          <a:xfrm>
            <a:off x="8566484" y="3052177"/>
            <a:ext cx="3134627" cy="3134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020278" y="644893"/>
            <a:ext cx="8980370" cy="1780673"/>
          </a:xfrm>
          <a:effectLst/>
        </p:spPr>
        <p:txBody>
          <a:bodyPr>
            <a:noAutofit/>
          </a:bodyPr>
          <a:lstStyle/>
          <a:p>
            <a:pPr marL="0" indent="0" algn="ctr">
              <a:buNone/>
            </a:pPr>
            <a:r>
              <a:rPr lang="ru-RU" sz="1800" dirty="0">
                <a:solidFill>
                  <a:schemeClr val="tx1"/>
                </a:solidFill>
                <a:effectLst/>
                <a:latin typeface="Times New Roman" panose="02020603050405020304" pitchFamily="18" charset="0"/>
                <a:cs typeface="Times New Roman" panose="02020603050405020304" pitchFamily="18" charset="0"/>
              </a:rPr>
              <a:t>Группа раннего возраста</a:t>
            </a:r>
            <a:br>
              <a:rPr lang="ru-RU" sz="1800" dirty="0">
                <a:solidFill>
                  <a:schemeClr val="tx1"/>
                </a:solidFill>
                <a:effectLst/>
                <a:latin typeface="Times New Roman" panose="02020603050405020304" pitchFamily="18" charset="0"/>
                <a:cs typeface="Times New Roman" panose="02020603050405020304" pitchFamily="18" charset="0"/>
              </a:rPr>
            </a:br>
            <a:r>
              <a:rPr lang="ru-RU" sz="1800" dirty="0">
                <a:solidFill>
                  <a:schemeClr val="tx1"/>
                </a:solidFill>
                <a:effectLst/>
                <a:latin typeface="Times New Roman" panose="02020603050405020304" pitchFamily="18" charset="0"/>
                <a:cs typeface="Times New Roman" panose="02020603050405020304" pitchFamily="18" charset="0"/>
              </a:rPr>
              <a:t/>
            </a:r>
            <a:br>
              <a:rPr lang="ru-RU" sz="1800" dirty="0">
                <a:solidFill>
                  <a:schemeClr val="tx1"/>
                </a:solidFill>
                <a:effectLst/>
                <a:latin typeface="Times New Roman" panose="02020603050405020304" pitchFamily="18" charset="0"/>
                <a:cs typeface="Times New Roman" panose="02020603050405020304" pitchFamily="18" charset="0"/>
              </a:rPr>
            </a:br>
            <a:r>
              <a:rPr lang="ru-RU" sz="1800" b="0" dirty="0">
                <a:solidFill>
                  <a:schemeClr val="tx1"/>
                </a:solidFill>
                <a:effectLst/>
                <a:latin typeface="Times New Roman" panose="02020603050405020304" pitchFamily="18" charset="0"/>
                <a:cs typeface="Times New Roman" panose="02020603050405020304" pitchFamily="18" charset="0"/>
              </a:rPr>
              <a:t>В группе раннего возраста можно повесить картину </a:t>
            </a:r>
            <a:r>
              <a:rPr lang="ru-RU" sz="1800" b="0" dirty="0">
                <a:solidFill>
                  <a:srgbClr val="000000"/>
                </a:solidFill>
                <a:effectLst/>
                <a:latin typeface="Times New Roman" panose="02020603050405020304" pitchFamily="18" charset="0"/>
                <a:cs typeface="Times New Roman" panose="02020603050405020304" pitchFamily="18" charset="0"/>
              </a:rPr>
              <a:t>с изображением сезона, например, зимний пейзаж. И в уголке природы обязательно находится кукла, одетая по сезону</a:t>
            </a:r>
            <a:r>
              <a:rPr lang="ru-RU" sz="1800" b="0" dirty="0">
                <a:solidFill>
                  <a:srgbClr val="000000"/>
                </a:solidFill>
                <a:effectLst/>
                <a:latin typeface="Roboto"/>
              </a:rPr>
              <a:t>.</a:t>
            </a:r>
            <a:br>
              <a:rPr lang="ru-RU" sz="1800" b="0" dirty="0">
                <a:solidFill>
                  <a:srgbClr val="000000"/>
                </a:solidFill>
                <a:effectLst/>
                <a:latin typeface="Roboto"/>
              </a:rPr>
            </a:br>
            <a:r>
              <a:rPr lang="ru-RU" sz="1800" b="0" dirty="0">
                <a:solidFill>
                  <a:srgbClr val="000000"/>
                </a:solidFill>
                <a:effectLst/>
                <a:latin typeface="Roboto"/>
              </a:rPr>
              <a:t/>
            </a:r>
            <a:br>
              <a:rPr lang="ru-RU" sz="1800" b="0" dirty="0">
                <a:solidFill>
                  <a:srgbClr val="000000"/>
                </a:solidFill>
                <a:effectLst/>
                <a:latin typeface="Roboto"/>
              </a:rPr>
            </a:br>
            <a:endParaRPr lang="ru-RU" sz="1800" b="0" dirty="0"/>
          </a:p>
        </p:txBody>
      </p:sp>
      <p:pic>
        <p:nvPicPr>
          <p:cNvPr id="6149" name="Picture 5" descr="https://img2.labirint.ru/rcimg/a3c57fac9f360ff671822ee404a00539/1920x1080/books33/328060/ph_1.jpg?156365439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7910" y="2194561"/>
            <a:ext cx="6384091" cy="3951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4809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3768" y="596767"/>
            <a:ext cx="10680032" cy="1597793"/>
          </a:xfrm>
        </p:spPr>
        <p:txBody>
          <a:bodyPr>
            <a:normAutofit fontScale="90000"/>
          </a:bodyPr>
          <a:lstStyle/>
          <a:p>
            <a:pPr marL="0" indent="0" algn="ctr">
              <a:buNone/>
            </a:pPr>
            <a:r>
              <a:rPr lang="ru-RU" sz="2000" dirty="0">
                <a:solidFill>
                  <a:srgbClr val="000000"/>
                </a:solidFill>
                <a:effectLst/>
                <a:latin typeface="Times New Roman" panose="02020603050405020304" pitchFamily="18" charset="0"/>
                <a:cs typeface="Times New Roman" panose="02020603050405020304" pitchFamily="18" charset="0"/>
              </a:rPr>
              <a:t>Младшая группа</a:t>
            </a:r>
            <a:r>
              <a:rPr lang="ru-RU" sz="2000" b="0" dirty="0">
                <a:solidFill>
                  <a:srgbClr val="000000"/>
                </a:solidFill>
                <a:effectLst/>
                <a:latin typeface="Times New Roman" panose="02020603050405020304" pitchFamily="18" charset="0"/>
                <a:cs typeface="Times New Roman" panose="02020603050405020304" pitchFamily="18" charset="0"/>
              </a:rPr>
              <a:t/>
            </a:r>
            <a:br>
              <a:rPr lang="ru-RU" sz="2000" b="0" dirty="0">
                <a:solidFill>
                  <a:srgbClr val="000000"/>
                </a:solidFill>
                <a:effectLst/>
                <a:latin typeface="Times New Roman" panose="02020603050405020304" pitchFamily="18" charset="0"/>
                <a:cs typeface="Times New Roman" panose="02020603050405020304" pitchFamily="18" charset="0"/>
              </a:rPr>
            </a:br>
            <a:r>
              <a:rPr lang="ru-RU" sz="2000" b="0" dirty="0">
                <a:solidFill>
                  <a:srgbClr val="000000"/>
                </a:solidFill>
                <a:effectLst/>
                <a:latin typeface="Times New Roman" panose="02020603050405020304" pitchFamily="18" charset="0"/>
                <a:cs typeface="Times New Roman" panose="02020603050405020304" pitchFamily="18" charset="0"/>
              </a:rPr>
              <a:t/>
            </a:r>
            <a:br>
              <a:rPr lang="ru-RU" sz="2000" b="0" dirty="0">
                <a:solidFill>
                  <a:srgbClr val="000000"/>
                </a:solidFill>
                <a:effectLst/>
                <a:latin typeface="Times New Roman" panose="02020603050405020304" pitchFamily="18" charset="0"/>
                <a:cs typeface="Times New Roman" panose="02020603050405020304" pitchFamily="18" charset="0"/>
              </a:rPr>
            </a:br>
            <a:r>
              <a:rPr lang="ru-RU" sz="2000" b="0" dirty="0">
                <a:solidFill>
                  <a:srgbClr val="000000"/>
                </a:solidFill>
                <a:effectLst/>
                <a:latin typeface="Times New Roman" panose="02020603050405020304" pitchFamily="18" charset="0"/>
                <a:cs typeface="Times New Roman" panose="02020603050405020304" pitchFamily="18" charset="0"/>
              </a:rPr>
              <a:t>На планшете помещаются картинки с изображением времени года, в центре укреплена подвижная стрелка.</a:t>
            </a:r>
            <a:br>
              <a:rPr lang="ru-RU" sz="2000" b="0" dirty="0">
                <a:solidFill>
                  <a:srgbClr val="000000"/>
                </a:solidFill>
                <a:effectLst/>
                <a:latin typeface="Times New Roman" panose="02020603050405020304" pitchFamily="18" charset="0"/>
                <a:cs typeface="Times New Roman" panose="02020603050405020304" pitchFamily="18" charset="0"/>
              </a:rPr>
            </a:br>
            <a:r>
              <a:rPr lang="ru-RU" sz="2000" b="0" dirty="0">
                <a:solidFill>
                  <a:srgbClr val="000000"/>
                </a:solidFill>
                <a:effectLst/>
                <a:latin typeface="Times New Roman" panose="02020603050405020304" pitchFamily="18" charset="0"/>
                <a:cs typeface="Times New Roman" panose="02020603050405020304" pitchFamily="18" charset="0"/>
              </a:rPr>
              <a:t>В младшей группе календарь природы должен быть не сложным по представленному материалу, ярким.</a:t>
            </a:r>
            <a:br>
              <a:rPr lang="ru-RU" sz="2000" b="0" dirty="0">
                <a:solidFill>
                  <a:srgbClr val="000000"/>
                </a:solidFill>
                <a:effectLst/>
                <a:latin typeface="Times New Roman" panose="02020603050405020304" pitchFamily="18" charset="0"/>
                <a:cs typeface="Times New Roman" panose="02020603050405020304" pitchFamily="18" charset="0"/>
              </a:rPr>
            </a:br>
            <a:r>
              <a:rPr lang="ru-RU" sz="2000" b="0" dirty="0">
                <a:solidFill>
                  <a:srgbClr val="000000"/>
                </a:solidFill>
                <a:effectLst/>
                <a:latin typeface="Times New Roman" panose="02020603050405020304" pitchFamily="18" charset="0"/>
                <a:cs typeface="Times New Roman" panose="02020603050405020304" pitchFamily="18" charset="0"/>
              </a:rPr>
              <a:t>Рядом с календарём природы обязательно находится кукла с комплектом одежды по сезону</a:t>
            </a:r>
            <a:r>
              <a:rPr lang="ru-RU" sz="2000" b="0" dirty="0">
                <a:solidFill>
                  <a:srgbClr val="000000"/>
                </a:solidFill>
                <a:effectLst/>
                <a:latin typeface="Roboto"/>
              </a:rPr>
              <a:t>.</a:t>
            </a:r>
            <a:br>
              <a:rPr lang="ru-RU" sz="2000" b="0" dirty="0">
                <a:solidFill>
                  <a:srgbClr val="000000"/>
                </a:solidFill>
                <a:effectLst/>
                <a:latin typeface="Roboto"/>
              </a:rPr>
            </a:br>
            <a:r>
              <a:rPr lang="ru-RU" sz="2000" b="0" dirty="0">
                <a:solidFill>
                  <a:srgbClr val="000000"/>
                </a:solidFill>
                <a:effectLst/>
                <a:latin typeface="Roboto"/>
              </a:rPr>
              <a:t/>
            </a:r>
            <a:br>
              <a:rPr lang="ru-RU" sz="2000" b="0" dirty="0">
                <a:solidFill>
                  <a:srgbClr val="000000"/>
                </a:solidFill>
                <a:effectLst/>
                <a:latin typeface="Roboto"/>
              </a:rPr>
            </a:b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pic>
        <p:nvPicPr>
          <p:cNvPr id="7170"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tretch>
            <a:fillRect/>
          </a:stretch>
        </p:blipFill>
        <p:spPr bwMode="auto">
          <a:xfrm>
            <a:off x="8999621" y="2974207"/>
            <a:ext cx="2965979" cy="321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0369" y="2847330"/>
            <a:ext cx="3910258" cy="3160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633" y="2974206"/>
            <a:ext cx="4405969" cy="290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79443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75900" y="1020278"/>
            <a:ext cx="3946358" cy="4278094"/>
          </a:xfrm>
          <a:prstGeom prst="rect">
            <a:avLst/>
          </a:prstGeom>
        </p:spPr>
        <p:txBody>
          <a:bodyPr wrap="square">
            <a:spAutoFit/>
          </a:bodyPr>
          <a:lstStyle/>
          <a:p>
            <a:r>
              <a:rPr lang="ru-RU" sz="1600" dirty="0">
                <a:latin typeface="Times New Roman" panose="02020603050405020304" pitchFamily="18" charset="0"/>
                <a:cs typeface="Times New Roman" panose="02020603050405020304" pitchFamily="18" charset="0"/>
              </a:rPr>
              <a:t>Малыши еще не знакомы со всеми тонкостями явлений природы, они различают только несколько основных определений погоды. Когда на небе светит яркое солнце и нет туч, то день считается солнечным, и ребенок стрелку поворачивает острием на нарисованное солнышко. Когда на улице дождь, стрелка поворачивается на изображение тучки с каплями. Если погода пасмурная, солнце спряталось за тучи, то стрелка поворачивается на рисунок, на котором облако наполовину перекрыло солнце. Зимой, когда сыплет снег, ребенок указывает на изображение тучки со снежинками. Условные знаки погоды для малышей больше похожи на картинки.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7918" y="702024"/>
            <a:ext cx="4322293" cy="5673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21903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Текст 8"/>
          <p:cNvSpPr>
            <a:spLocks noGrp="1"/>
          </p:cNvSpPr>
          <p:nvPr>
            <p:ph type="body" sz="half" idx="2"/>
          </p:nvPr>
        </p:nvSpPr>
        <p:spPr>
          <a:xfrm>
            <a:off x="567890" y="625643"/>
            <a:ext cx="4417995" cy="5024388"/>
          </a:xfrm>
        </p:spPr>
        <p:txBody>
          <a:bodyPr>
            <a:noAutofit/>
          </a:bodyPr>
          <a:lstStyle/>
          <a:p>
            <a:pPr marL="0" indent="0">
              <a:buNone/>
            </a:pPr>
            <a:r>
              <a:rPr lang="ru-RU" b="1" dirty="0">
                <a:solidFill>
                  <a:schemeClr val="tx1"/>
                </a:solidFill>
                <a:latin typeface="Times New Roman" panose="02020603050405020304" pitchFamily="18" charset="0"/>
                <a:cs typeface="Times New Roman" panose="02020603050405020304" pitchFamily="18" charset="0"/>
              </a:rPr>
              <a:t>Средняя группа</a:t>
            </a:r>
          </a:p>
          <a:p>
            <a:pPr marL="0" indent="0">
              <a:buNone/>
            </a:pPr>
            <a:r>
              <a:rPr lang="ru-RU" sz="1400" dirty="0" smtClean="0">
                <a:solidFill>
                  <a:schemeClr val="tx1"/>
                </a:solidFill>
                <a:latin typeface="Times New Roman" panose="02020603050405020304" pitchFamily="18" charset="0"/>
                <a:cs typeface="Times New Roman" panose="02020603050405020304" pitchFamily="18" charset="0"/>
              </a:rPr>
              <a:t>В </a:t>
            </a:r>
            <a:r>
              <a:rPr lang="ru-RU" sz="1400" dirty="0">
                <a:solidFill>
                  <a:schemeClr val="tx1"/>
                </a:solidFill>
                <a:latin typeface="Times New Roman" panose="02020603050405020304" pitchFamily="18" charset="0"/>
                <a:cs typeface="Times New Roman" panose="02020603050405020304" pitchFamily="18" charset="0"/>
              </a:rPr>
              <a:t>средней группе календарь должен быть не сложным по представленному материалу, ярким. Рисунки детей, отражающие увиденное, помещаются воспитателем в календарь. При этом следует отбирать те, в которых наиболее точно или образно представлено увиденное.</a:t>
            </a:r>
          </a:p>
          <a:p>
            <a:pPr marL="0" indent="0">
              <a:buNone/>
            </a:pPr>
            <a:r>
              <a:rPr lang="ru-RU" sz="1400" dirty="0">
                <a:solidFill>
                  <a:schemeClr val="tx1"/>
                </a:solidFill>
                <a:latin typeface="Times New Roman" panose="02020603050405020304" pitchFamily="18" charset="0"/>
                <a:cs typeface="Times New Roman" panose="02020603050405020304" pitchFamily="18" charset="0"/>
              </a:rPr>
              <a:t>Изменчивую погоду сезона также необходимо фиксировать. Это можно сделать, пользуясь игрушкой-пособием «Какая сегодня погода?»</a:t>
            </a:r>
          </a:p>
          <a:p>
            <a:pPr marL="0" indent="0">
              <a:buNone/>
            </a:pPr>
            <a:r>
              <a:rPr lang="ru-RU" sz="1400" dirty="0">
                <a:solidFill>
                  <a:schemeClr val="tx1"/>
                </a:solidFill>
                <a:latin typeface="Times New Roman" panose="02020603050405020304" pitchFamily="18" charset="0"/>
                <a:cs typeface="Times New Roman" panose="02020603050405020304" pitchFamily="18" charset="0"/>
              </a:rPr>
              <a:t>На плотном куске картона с укрепленной в центре подвижной стрелкой помещаются или вкладываются в прозрачные карманы изображения различного, но типичного для определенного сезона состояния погоды. Если сделать картинки сменными, можно использовать календарь в течение всего года. Соединив игрушку-пособие с планшетом для детских рисунков, уже в средней группе можно создать уголок наблюдений за природой и погодой сезона. Ведение таких календарей приучает детей к вниманию, развивает умения наблюдать, замечать интересные и типичные явления природы весной, осенью, зимой и летом</a:t>
            </a:r>
            <a:r>
              <a:rPr lang="ru-RU" b="1" dirty="0">
                <a:solidFill>
                  <a:schemeClr val="tx1"/>
                </a:solidFill>
                <a:latin typeface="Times New Roman" panose="02020603050405020304" pitchFamily="18" charset="0"/>
                <a:cs typeface="Times New Roman" panose="02020603050405020304" pitchFamily="18" charset="0"/>
              </a:rPr>
              <a:t>.</a:t>
            </a:r>
            <a:endParaRPr lang="ru-RU" sz="2000" i="1" dirty="0">
              <a:solidFill>
                <a:schemeClr val="tx1"/>
              </a:solidFill>
              <a:latin typeface="Times New Roman" panose="02020603050405020304" pitchFamily="18" charset="0"/>
              <a:cs typeface="Times New Roman" panose="02020603050405020304" pitchFamily="18" charset="0"/>
            </a:endParaRPr>
          </a:p>
        </p:txBody>
      </p:sp>
      <p:sp>
        <p:nvSpPr>
          <p:cNvPr id="6" name="Заголовок 5"/>
          <p:cNvSpPr>
            <a:spLocks noGrp="1"/>
          </p:cNvSpPr>
          <p:nvPr>
            <p:ph type="title"/>
          </p:nvPr>
        </p:nvSpPr>
        <p:spPr/>
        <p:txBody>
          <a:bodyPr>
            <a:normAutofit fontScale="90000"/>
          </a:bodyPr>
          <a:lstStyle/>
          <a:p>
            <a:pPr marL="0" indent="0">
              <a:buNone/>
            </a:pPr>
            <a:r>
              <a:rPr lang="ru-RU" sz="2700" dirty="0" smtClean="0">
                <a:latin typeface="Times New Roman" panose="02020603050405020304" pitchFamily="18" charset="0"/>
                <a:cs typeface="Times New Roman" panose="02020603050405020304" pitchFamily="18" charset="0"/>
              </a:rPr>
              <a:t/>
            </a:r>
            <a:br>
              <a:rPr lang="ru-RU" sz="2700" dirty="0" smtClean="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a:r>
            <a:br>
              <a:rPr lang="ru-RU" sz="2700" dirty="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
            </a:r>
            <a:br>
              <a:rPr lang="ru-RU" sz="2700" dirty="0" smtClean="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a:r>
            <a:br>
              <a:rPr lang="ru-RU" sz="2700" dirty="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
            </a:r>
            <a:br>
              <a:rPr lang="ru-RU" sz="2700" dirty="0" smtClean="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a:r>
            <a:br>
              <a:rPr lang="ru-RU" sz="2700" dirty="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
            </a:r>
            <a:br>
              <a:rPr lang="ru-RU" sz="2700" dirty="0" smtClean="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a:r>
            <a:br>
              <a:rPr lang="ru-RU" sz="2700" dirty="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
            </a:r>
            <a:br>
              <a:rPr lang="ru-RU" sz="2700" dirty="0" smtClean="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a:r>
            <a:br>
              <a:rPr lang="ru-RU" sz="2700" dirty="0">
                <a:latin typeface="Times New Roman" panose="02020603050405020304" pitchFamily="18" charset="0"/>
                <a:cs typeface="Times New Roman" panose="02020603050405020304" pitchFamily="18" charset="0"/>
              </a:rPr>
            </a:br>
            <a:endParaRPr lang="ru-RU" dirty="0"/>
          </a:p>
        </p:txBody>
      </p:sp>
      <p:sp>
        <p:nvSpPr>
          <p:cNvPr id="10" name="Рисунок 9"/>
          <p:cNvSpPr>
            <a:spLocks noGrp="1"/>
          </p:cNvSpPr>
          <p:nvPr>
            <p:ph type="pic" idx="1"/>
          </p:nvPr>
        </p:nvSpPr>
        <p:spPr>
          <a:xfrm>
            <a:off x="7969718" y="1143000"/>
            <a:ext cx="3483582" cy="45719"/>
          </a:xfrm>
        </p:spPr>
      </p:sp>
      <p:pic>
        <p:nvPicPr>
          <p:cNvPr id="922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1036" y="860709"/>
            <a:ext cx="5628958" cy="422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75773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778715" y="728573"/>
            <a:ext cx="5471651" cy="4173479"/>
          </a:xfrm>
          <a:prstGeom prst="rect">
            <a:avLst/>
          </a:prstGeom>
        </p:spPr>
      </p:pic>
      <p:pic>
        <p:nvPicPr>
          <p:cNvPr id="6" name="Рисунок 5"/>
          <p:cNvPicPr>
            <a:picLocks noChangeAspect="1"/>
          </p:cNvPicPr>
          <p:nvPr/>
        </p:nvPicPr>
        <p:blipFill>
          <a:blip r:embed="rId3"/>
          <a:stretch>
            <a:fillRect/>
          </a:stretch>
        </p:blipFill>
        <p:spPr>
          <a:xfrm>
            <a:off x="6633290" y="1233929"/>
            <a:ext cx="4887414" cy="3439291"/>
          </a:xfrm>
          <a:prstGeom prst="rect">
            <a:avLst/>
          </a:prstGeom>
        </p:spPr>
      </p:pic>
      <p:sp>
        <p:nvSpPr>
          <p:cNvPr id="4" name="Текст 3"/>
          <p:cNvSpPr>
            <a:spLocks noGrp="1"/>
          </p:cNvSpPr>
          <p:nvPr>
            <p:ph type="body" idx="1"/>
          </p:nvPr>
        </p:nvSpPr>
        <p:spPr>
          <a:xfrm>
            <a:off x="1072481" y="5159141"/>
            <a:ext cx="10515600" cy="1483533"/>
          </a:xfrm>
        </p:spPr>
        <p:txBody>
          <a:bodyPr>
            <a:normAutofit fontScale="85000" lnSpcReduction="20000"/>
          </a:bodyPr>
          <a:lstStyle/>
          <a:p>
            <a:endParaRPr lang="ru-RU" sz="1600" dirty="0" smtClean="0">
              <a:solidFill>
                <a:schemeClr val="tx1"/>
              </a:solidFill>
              <a:latin typeface="Times New Roman" panose="02020603050405020304" pitchFamily="18" charset="0"/>
              <a:cs typeface="Times New Roman" panose="02020603050405020304" pitchFamily="18" charset="0"/>
            </a:endParaRPr>
          </a:p>
          <a:p>
            <a:endParaRPr lang="ru-RU" sz="1600" dirty="0">
              <a:solidFill>
                <a:schemeClr val="tx1"/>
              </a:solidFill>
              <a:latin typeface="Times New Roman" panose="02020603050405020304" pitchFamily="18" charset="0"/>
              <a:cs typeface="Times New Roman" panose="02020603050405020304" pitchFamily="18" charset="0"/>
            </a:endParaRPr>
          </a:p>
          <a:p>
            <a:r>
              <a:rPr lang="ru-RU" sz="1900" dirty="0" smtClean="0">
                <a:solidFill>
                  <a:schemeClr val="tx1"/>
                </a:solidFill>
                <a:latin typeface="Times New Roman" panose="02020603050405020304" pitchFamily="18" charset="0"/>
                <a:cs typeface="Times New Roman" panose="02020603050405020304" pitchFamily="18" charset="0"/>
              </a:rPr>
              <a:t>Также </a:t>
            </a:r>
            <a:r>
              <a:rPr lang="ru-RU" sz="1900" dirty="0" smtClean="0">
                <a:solidFill>
                  <a:schemeClr val="tx1"/>
                </a:solidFill>
                <a:latin typeface="Times New Roman" panose="02020603050405020304" pitchFamily="18" charset="0"/>
                <a:cs typeface="Times New Roman" panose="02020603050405020304" pitchFamily="18" charset="0"/>
              </a:rPr>
              <a:t>есть еще один из новых условных знаков погоды - это ветер. Сначала дети учатся понимать его присутствие. Для этого используется флюгер, ленточки, </a:t>
            </a:r>
            <a:r>
              <a:rPr lang="ru-RU" sz="1900" dirty="0" err="1" smtClean="0">
                <a:solidFill>
                  <a:schemeClr val="tx1"/>
                </a:solidFill>
                <a:latin typeface="Times New Roman" panose="02020603050405020304" pitchFamily="18" charset="0"/>
                <a:cs typeface="Times New Roman" panose="02020603050405020304" pitchFamily="18" charset="0"/>
              </a:rPr>
              <a:t>ветрячки</a:t>
            </a:r>
            <a:r>
              <a:rPr lang="ru-RU" sz="1900" dirty="0" smtClean="0">
                <a:solidFill>
                  <a:schemeClr val="tx1"/>
                </a:solidFill>
                <a:latin typeface="Times New Roman" panose="02020603050405020304" pitchFamily="18" charset="0"/>
                <a:cs typeface="Times New Roman" panose="02020603050405020304" pitchFamily="18" charset="0"/>
              </a:rPr>
              <a:t>, да и просто кусочки бумаги. Можно из окна групповой комнаты рассмотреть листву на деревьях. Если на улице есть ветер, то листики шевелятся, а когда его нет - остаются неподвижными</a:t>
            </a:r>
          </a:p>
          <a:p>
            <a:endParaRPr lang="ru-RU" sz="2200"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82631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08522" y="567891"/>
            <a:ext cx="4591251" cy="6093976"/>
          </a:xfrm>
          <a:prstGeom prst="rect">
            <a:avLst/>
          </a:prstGeom>
        </p:spPr>
        <p:txBody>
          <a:bodyPr wrap="square">
            <a:spAutoFit/>
          </a:bodyPr>
          <a:lstStyle/>
          <a:p>
            <a:pPr lvl="0"/>
            <a:r>
              <a:rPr lang="ru-RU" sz="1400" dirty="0">
                <a:solidFill>
                  <a:prstClr val="black"/>
                </a:solidFill>
                <a:latin typeface="Times New Roman" panose="02020603050405020304" pitchFamily="18" charset="0"/>
                <a:cs typeface="Times New Roman" panose="02020603050405020304" pitchFamily="18" charset="0"/>
              </a:rPr>
              <a:t> </a:t>
            </a:r>
            <a:r>
              <a:rPr lang="ru-RU" sz="1600" b="1" dirty="0" smtClean="0">
                <a:solidFill>
                  <a:prstClr val="black"/>
                </a:solidFill>
                <a:latin typeface="Times New Roman" panose="02020603050405020304" pitchFamily="18" charset="0"/>
                <a:cs typeface="Times New Roman" panose="02020603050405020304" pitchFamily="18" charset="0"/>
              </a:rPr>
              <a:t>Старшая группа </a:t>
            </a:r>
            <a:endParaRPr lang="ru-RU" sz="1600" b="1" dirty="0">
              <a:solidFill>
                <a:prstClr val="black"/>
              </a:solidFill>
              <a:latin typeface="Times New Roman" panose="02020603050405020304" pitchFamily="18" charset="0"/>
              <a:cs typeface="Times New Roman" panose="02020603050405020304" pitchFamily="18" charset="0"/>
            </a:endParaRPr>
          </a:p>
          <a:p>
            <a:pPr lvl="0"/>
            <a:endParaRPr lang="ru-RU" sz="1400" dirty="0" smtClean="0">
              <a:solidFill>
                <a:prstClr val="black"/>
              </a:solidFill>
              <a:latin typeface="Times New Roman" panose="02020603050405020304" pitchFamily="18" charset="0"/>
              <a:cs typeface="Times New Roman" panose="02020603050405020304" pitchFamily="18" charset="0"/>
            </a:endParaRPr>
          </a:p>
          <a:p>
            <a:pPr lvl="0"/>
            <a:r>
              <a:rPr lang="ru-RU" sz="1600" dirty="0" smtClean="0">
                <a:solidFill>
                  <a:prstClr val="black"/>
                </a:solidFill>
                <a:latin typeface="Times New Roman" panose="02020603050405020304" pitchFamily="18" charset="0"/>
                <a:cs typeface="Times New Roman" panose="02020603050405020304" pitchFamily="18" charset="0"/>
              </a:rPr>
              <a:t>В старшей </a:t>
            </a:r>
            <a:r>
              <a:rPr lang="ru-RU" sz="1600" dirty="0">
                <a:solidFill>
                  <a:prstClr val="black"/>
                </a:solidFill>
                <a:latin typeface="Times New Roman" panose="02020603050405020304" pitchFamily="18" charset="0"/>
                <a:cs typeface="Times New Roman" panose="02020603050405020304" pitchFamily="18" charset="0"/>
              </a:rPr>
              <a:t>группе детского сада календарь природы может быть несколько усложнен, так как. у детей шестого года жизни возросли возможности воспринимать и осмысливать природные явления, отражать увиденное в рисунках, а также простейших схематических изображениях. Сезонные явления природы, состояние погоды могут быть представлены в календаре более подробно, с помощью условных </a:t>
            </a:r>
            <a:r>
              <a:rPr lang="ru-RU" sz="1600" dirty="0" smtClean="0">
                <a:solidFill>
                  <a:prstClr val="black"/>
                </a:solidFill>
                <a:latin typeface="Times New Roman" panose="02020603050405020304" pitchFamily="18" charset="0"/>
                <a:cs typeface="Times New Roman" panose="02020603050405020304" pitchFamily="18" charset="0"/>
              </a:rPr>
              <a:t>знаков. Для </a:t>
            </a:r>
            <a:r>
              <a:rPr lang="ru-RU" sz="1600" dirty="0">
                <a:solidFill>
                  <a:prstClr val="black"/>
                </a:solidFill>
                <a:latin typeface="Times New Roman" panose="02020603050405020304" pitchFamily="18" charset="0"/>
                <a:cs typeface="Times New Roman" panose="02020603050405020304" pitchFamily="18" charset="0"/>
              </a:rPr>
              <a:t>формирования умения заполнять календарь, т. е. фиксировать результаты своих наблюдений, а также умения его читать (рассказывать о наблюдениях по календарю), важно, чтобы условные обозначения были просты и понятны детям. </a:t>
            </a:r>
            <a:r>
              <a:rPr lang="ru-RU" sz="1600" dirty="0" smtClean="0">
                <a:solidFill>
                  <a:prstClr val="black"/>
                </a:solidFill>
                <a:latin typeface="Times New Roman" panose="02020603050405020304" pitchFamily="18" charset="0"/>
                <a:cs typeface="Times New Roman" panose="02020603050405020304" pitchFamily="18" charset="0"/>
              </a:rPr>
              <a:t>Возросшая </a:t>
            </a:r>
            <a:r>
              <a:rPr lang="ru-RU" sz="1600" dirty="0">
                <a:solidFill>
                  <a:prstClr val="black"/>
                </a:solidFill>
                <a:latin typeface="Times New Roman" panose="02020603050405020304" pitchFamily="18" charset="0"/>
                <a:cs typeface="Times New Roman" panose="02020603050405020304" pitchFamily="18" charset="0"/>
              </a:rPr>
              <a:t>к старшему дошкольному возрасту наблюдательность, а также накопленные детьми знания об изменчивости погоды позволяют использовать в календаре значительное количество (до 6—7) условных изображений погодных явлений. </a:t>
            </a:r>
            <a:endParaRPr lang="ru-RU" sz="1600" dirty="0" smtClean="0">
              <a:solidFill>
                <a:prstClr val="black"/>
              </a:solidFill>
              <a:latin typeface="Times New Roman" panose="02020603050405020304" pitchFamily="18" charset="0"/>
              <a:cs typeface="Times New Roman" panose="02020603050405020304" pitchFamily="18" charset="0"/>
            </a:endParaRPr>
          </a:p>
          <a:p>
            <a:pPr lvl="0"/>
            <a:endParaRPr lang="ru-RU" sz="1400" dirty="0">
              <a:solidFill>
                <a:prstClr val="black"/>
              </a:solidFill>
              <a:latin typeface="Times New Roman" panose="02020603050405020304" pitchFamily="18" charset="0"/>
              <a:cs typeface="Times New Roman" panose="02020603050405020304" pitchFamily="18" charset="0"/>
            </a:endParaRPr>
          </a:p>
          <a:p>
            <a:pPr lvl="0"/>
            <a:endParaRPr lang="ru-RU" sz="1400" dirty="0" smtClean="0">
              <a:solidFill>
                <a:prstClr val="black"/>
              </a:solidFill>
              <a:latin typeface="Times New Roman" panose="02020603050405020304" pitchFamily="18" charset="0"/>
              <a:cs typeface="Times New Roman" panose="02020603050405020304" pitchFamily="18" charset="0"/>
            </a:endParaRPr>
          </a:p>
          <a:p>
            <a:pPr lvl="0"/>
            <a:endParaRPr lang="ru-RU" sz="1400" dirty="0">
              <a:solidFill>
                <a:prstClr val="black"/>
              </a:solidFill>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9793" y="991402"/>
            <a:ext cx="5402029" cy="4866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24587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3137" y="644894"/>
            <a:ext cx="5544150" cy="5755422"/>
          </a:xfrm>
          <a:prstGeom prst="rect">
            <a:avLst/>
          </a:prstGeom>
        </p:spPr>
        <p:txBody>
          <a:bodyPr wrap="square">
            <a:spAutoFit/>
          </a:bodyPr>
          <a:lstStyle/>
          <a:p>
            <a:r>
              <a:rPr lang="ru-RU" sz="1600" dirty="0" smtClean="0">
                <a:latin typeface="Times New Roman" panose="02020603050405020304" pitchFamily="18" charset="0"/>
                <a:cs typeface="Times New Roman" panose="02020603050405020304" pitchFamily="18" charset="0"/>
              </a:rPr>
              <a:t>Погоду изображают  </a:t>
            </a:r>
            <a:r>
              <a:rPr lang="ru-RU" sz="1600" dirty="0">
                <a:latin typeface="Times New Roman" panose="02020603050405020304" pitchFamily="18" charset="0"/>
                <a:cs typeface="Times New Roman" panose="02020603050405020304" pitchFamily="18" charset="0"/>
              </a:rPr>
              <a:t>- значками натуралистического характера (например, ветер - дерево, наклонившееся в сторону, снег графическое изображение снежинок и т. д,). Особо следует остановиться на обозначении степени тепла и холода: это схематическая фигура ребенка. На таблице условных знаков погоды различается такая температурная шкала изображением людей разных цветов. Если жарко, то человек - оранжевый, тепло - желтый. А вот замерзшие люди нарисованы холодными оттенками. В прохладную погоду - голубой, в морозные дни </a:t>
            </a:r>
            <a:r>
              <a:rPr lang="ru-RU" sz="1600" dirty="0" smtClean="0">
                <a:latin typeface="Times New Roman" panose="02020603050405020304" pitchFamily="18" charset="0"/>
                <a:cs typeface="Times New Roman" panose="02020603050405020304" pitchFamily="18" charset="0"/>
              </a:rPr>
              <a:t>- синий Ко </a:t>
            </a:r>
            <a:r>
              <a:rPr lang="ru-RU" sz="1600" dirty="0">
                <a:latin typeface="Times New Roman" panose="02020603050405020304" pitchFamily="18" charset="0"/>
                <a:cs typeface="Times New Roman" panose="02020603050405020304" pitchFamily="18" charset="0"/>
              </a:rPr>
              <a:t>второй половине года дети старшей группы владеют некоторыми первоначальными знаниями о времени (день, неделя). Поэтому можно внести в календарь условное изображение недели (полоска с клетками по числу дней недели) и приучить детей самостоятельно отмечать состояние погоды. Наиболее подходящими могут быть следующие обозначения: дни недели - разным цветом (например, понедельник - фиолетовым, вторник - синим, среда - голубым, четверг - зеленым, пятница - желтым, суббота - оранжевым, воскресенье - красным); Такие фиксированные наблюдения позволяют показать детям изменчивость погоды, динамичность явлений природы в относительно небольшой период времени, а также закрепить представления о днях недели.</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9719" y="644894"/>
            <a:ext cx="5962650" cy="519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81043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721</TotalTime>
  <Words>848</Words>
  <Application>Microsoft Office PowerPoint</Application>
  <PresentationFormat>Произвольный</PresentationFormat>
  <Paragraphs>30</Paragraphs>
  <Slides>11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Воздушный поток</vt:lpstr>
      <vt:lpstr>Презентация PowerPoint</vt:lpstr>
      <vt:lpstr>Презентация PowerPoint</vt:lpstr>
      <vt:lpstr>Группа раннего возраста  В группе раннего возраста можно повесить картину с изображением сезона, например, зимний пейзаж. И в уголке природы обязательно находится кукла, одетая по сезону.  </vt:lpstr>
      <vt:lpstr>Младшая группа  На планшете помещаются картинки с изображением времени года, в центре укреплена подвижная стрелка. В младшей группе календарь природы должен быть не сложным по представленному материалу, ярким. Рядом с календарём природы обязательно находится кукла с комплектом одежды по сезону.  .</vt:lpstr>
      <vt:lpstr>Презентация PowerPoint</vt:lpstr>
      <vt:lpstr>          </vt:lpstr>
      <vt:lpstr>Презентация PowerPoint</vt:lpstr>
      <vt:lpstr>Презентация PowerPoint</vt:lpstr>
      <vt:lpstr>Презентация PowerPoint</vt:lpstr>
      <vt:lpstr>Презентация PowerPoint</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Использование условных обозначений для записи наблюдений за погодными явлениям с детьми дошкольного возраста</dc:title>
  <dc:creator>Ольга Кривогина</dc:creator>
  <cp:lastModifiedBy>Гимназия</cp:lastModifiedBy>
  <cp:revision>39</cp:revision>
  <dcterms:created xsi:type="dcterms:W3CDTF">2022-10-30T19:30:04Z</dcterms:created>
  <dcterms:modified xsi:type="dcterms:W3CDTF">2022-11-07T15:36:06Z</dcterms:modified>
</cp:coreProperties>
</file>