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319F-AFA4-47DE-B25E-E82115650BA5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6DC6-B213-4D14-A062-FDAFF25FB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5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319F-AFA4-47DE-B25E-E82115650BA5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6DC6-B213-4D14-A062-FDAFF25FB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63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319F-AFA4-47DE-B25E-E82115650BA5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6DC6-B213-4D14-A062-FDAFF25FB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319F-AFA4-47DE-B25E-E82115650BA5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6DC6-B213-4D14-A062-FDAFF25FB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6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319F-AFA4-47DE-B25E-E82115650BA5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6DC6-B213-4D14-A062-FDAFF25FB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7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319F-AFA4-47DE-B25E-E82115650BA5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6DC6-B213-4D14-A062-FDAFF25FB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05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319F-AFA4-47DE-B25E-E82115650BA5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6DC6-B213-4D14-A062-FDAFF25FB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638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319F-AFA4-47DE-B25E-E82115650BA5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6DC6-B213-4D14-A062-FDAFF25FB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31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319F-AFA4-47DE-B25E-E82115650BA5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6DC6-B213-4D14-A062-FDAFF25FB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71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319F-AFA4-47DE-B25E-E82115650BA5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6DC6-B213-4D14-A062-FDAFF25FB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8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319F-AFA4-47DE-B25E-E82115650BA5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6DC6-B213-4D14-A062-FDAFF25FB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0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8319F-AFA4-47DE-B25E-E82115650BA5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F6DC6-B213-4D14-A062-FDAFF25FB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7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61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6460" y="6026844"/>
            <a:ext cx="12198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egoe Print" panose="02000600000000000000" pitchFamily="2" charset="0"/>
              </a:rPr>
              <a:t>СПб ГБПОУ «Академия </a:t>
            </a:r>
            <a:r>
              <a:rPr lang="ru-RU" dirty="0">
                <a:latin typeface="Segoe Print" panose="02000600000000000000" pitchFamily="2" charset="0"/>
              </a:rPr>
              <a:t>ледовых видов спорта </a:t>
            </a:r>
            <a:r>
              <a:rPr lang="ru-RU" dirty="0" smtClean="0">
                <a:latin typeface="Segoe Print" panose="02000600000000000000" pitchFamily="2" charset="0"/>
              </a:rPr>
              <a:t>«</a:t>
            </a:r>
            <a:r>
              <a:rPr lang="ru-RU" dirty="0">
                <a:latin typeface="Segoe Print" panose="02000600000000000000" pitchFamily="2" charset="0"/>
              </a:rPr>
              <a:t>Динамо Санкт-Петербург</a:t>
            </a:r>
            <a:r>
              <a:rPr lang="ru-RU" dirty="0" smtClean="0">
                <a:latin typeface="Segoe Print" panose="02000600000000000000" pitchFamily="2" charset="0"/>
              </a:rPr>
              <a:t>»</a:t>
            </a:r>
            <a:endParaRPr lang="ru-RU" dirty="0">
              <a:latin typeface="Segoe Print" panose="02000600000000000000" pitchFamily="2" charset="0"/>
            </a:endParaRPr>
          </a:p>
          <a:p>
            <a:pPr algn="ctr"/>
            <a:r>
              <a:rPr lang="ru-RU" dirty="0">
                <a:latin typeface="Segoe Print" panose="02000600000000000000" pitchFamily="2" charset="0"/>
              </a:rPr>
              <a:t>Трошкова Анастасия Петровна, воспитатель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046162"/>
            <a:ext cx="119438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«Путешествие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в страну рукоделия»</a:t>
            </a:r>
            <a:endParaRPr kumimoji="0" lang="ru-RU" sz="54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anose="030B0504020000000003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11131" y="607583"/>
            <a:ext cx="27270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ru-RU" sz="4800" kern="0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Проект</a:t>
            </a:r>
            <a:endParaRPr lang="ru-RU" sz="4800" kern="0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5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61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" y="2710271"/>
            <a:ext cx="115856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5400" kern="0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Спасибо за внимание !</a:t>
            </a:r>
            <a:endParaRPr lang="ru-RU" sz="5400" kern="0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24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61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89649" y="69696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>
              <a:defRPr/>
            </a:pPr>
            <a:r>
              <a:rPr lang="ru-RU" sz="4800" kern="0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Цель проекта</a:t>
            </a:r>
            <a:endParaRPr lang="ru-RU" sz="4800" kern="0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6825" y="1630188"/>
            <a:ext cx="8909331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развития у детей средней группы таких навыков как: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ea typeface="Calibri" panose="020F0502020204030204" pitchFamily="34" charset="0"/>
              </a:rPr>
              <a:t>элементарные трудовые умения;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Segoe Script" panose="030B0504020000000003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ea typeface="Calibri" panose="020F0502020204030204" pitchFamily="34" charset="0"/>
              </a:rPr>
              <a:t>развитие мелкой моторики;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Segoe Script" panose="030B0504020000000003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ea typeface="Calibri" panose="020F0502020204030204" pitchFamily="34" charset="0"/>
              </a:rPr>
              <a:t>самостоятельность, внимательность, аккуратность;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Segoe Script" panose="030B0504020000000003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ea typeface="Calibri" panose="020F0502020204030204" pitchFamily="34" charset="0"/>
              </a:rPr>
              <a:t>любознательность;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Segoe Script" panose="030B0504020000000003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ea typeface="Calibri" panose="020F0502020204030204" pitchFamily="34" charset="0"/>
              </a:rPr>
              <a:t>усидчивость;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ea typeface="Calibri" panose="020F0502020204030204" pitchFamily="34" charset="0"/>
              </a:rPr>
              <a:t>творческое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ea typeface="Calibri" panose="020F0502020204030204" pitchFamily="34" charset="0"/>
              </a:rPr>
              <a:t>мышление.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Segoe Script" panose="030B0504020000000003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215" y="3088120"/>
            <a:ext cx="26356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ru-RU" sz="4800" kern="0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Задачи</a:t>
            </a:r>
            <a:endParaRPr lang="ru-RU" sz="4800" kern="0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36084" y="3866569"/>
            <a:ext cx="2600410" cy="2056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ОБРАЗОВАТЕЛЬНЫЕ: 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Segoe Script" panose="030B05040200000000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ea typeface="Calibri" panose="020F0502020204030204" pitchFamily="34" charset="0"/>
              </a:rPr>
              <a:t>- познакомить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ea typeface="Calibri" panose="020F0502020204030204" pitchFamily="34" charset="0"/>
              </a:rPr>
              <a:t>детей с понятием рукоделие;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Segoe Script" panose="030B0504020000000003" pitchFamily="66" charset="0"/>
            </a:endParaRPr>
          </a:p>
          <a:p>
            <a:pPr lvl="0"/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ea typeface="Calibri" panose="020F0502020204030204" pitchFamily="34" charset="0"/>
              </a:rPr>
              <a:t>- расширять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ea typeface="Calibri" panose="020F0502020204030204" pitchFamily="34" charset="0"/>
              </a:rPr>
              <a:t>представления о русском народном творчестве;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Segoe Script" panose="030B0504020000000003" pitchFamily="66" charset="0"/>
            </a:endParaRPr>
          </a:p>
          <a:p>
            <a:pPr lvl="0"/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ea typeface="Calibri" panose="020F0502020204030204" pitchFamily="34" charset="0"/>
              </a:rPr>
              <a:t>- знакомить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ea typeface="Calibri" panose="020F0502020204030204" pitchFamily="34" charset="0"/>
              </a:rPr>
              <a:t>с обычаями и традициями родной страны;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Segoe Script" panose="030B0504020000000003" pitchFamily="66" charset="0"/>
            </a:endParaRPr>
          </a:p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ea typeface="Calibri" panose="020F0502020204030204" pitchFamily="34" charset="0"/>
              </a:rPr>
              <a:t>- расширение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ea typeface="Calibri" panose="020F0502020204030204" pitchFamily="34" charset="0"/>
              </a:rPr>
              <a:t>пассивного словаря (рукоделие, вышивка, вязание, швея, стежок и т.д.)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Segoe Script" panose="030B0504020000000003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27426" y="3863235"/>
            <a:ext cx="2522021" cy="2056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РАЗВИВАЮЩИЕ:</a:t>
            </a:r>
          </a:p>
          <a:p>
            <a:pPr lvl="0"/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ea typeface="Calibri" panose="020F0502020204030204" pitchFamily="34" charset="0"/>
              </a:rPr>
              <a:t>- развивать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ea typeface="Calibri" panose="020F0502020204030204" pitchFamily="34" charset="0"/>
              </a:rPr>
              <a:t>мелкую моторику;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Segoe Script" panose="030B0504020000000003" pitchFamily="66" charset="0"/>
            </a:endParaRPr>
          </a:p>
          <a:p>
            <a:pPr lvl="0"/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ea typeface="Calibri" panose="020F0502020204030204" pitchFamily="34" charset="0"/>
              </a:rPr>
              <a:t>- развивать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ea typeface="Calibri" panose="020F0502020204030204" pitchFamily="34" charset="0"/>
              </a:rPr>
              <a:t>личностно-волевые качества: усидчивость,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ea typeface="Calibri" panose="020F0502020204030204" pitchFamily="34" charset="0"/>
              </a:rPr>
              <a:t>аккуратность, старательность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ea typeface="Calibri" panose="020F0502020204030204" pitchFamily="34" charset="0"/>
              </a:rPr>
              <a:t>, трудолюбие, умение доводить начатое дело до конца;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Segoe Script" panose="030B0504020000000003" pitchFamily="66" charset="0"/>
            </a:endParaRPr>
          </a:p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ea typeface="Calibri" panose="020F0502020204030204" pitchFamily="34" charset="0"/>
              </a:rPr>
              <a:t>- развивать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ea typeface="Calibri" panose="020F0502020204030204" pitchFamily="34" charset="0"/>
              </a:rPr>
              <a:t>творческую активность, воображение.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Segoe Script" panose="030B0504020000000003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49447" y="3863235"/>
            <a:ext cx="232224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</a:rPr>
              <a:t>ВОСПИТАТЕЛЬНЫЕ:</a:t>
            </a:r>
          </a:p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</a:rPr>
              <a:t>- воспитывать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</a:rPr>
              <a:t>художественный вкус, эстетическое восприятие, развитие к ручному труду;</a:t>
            </a:r>
          </a:p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</a:rPr>
              <a:t>- воспитывать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</a:rPr>
              <a:t>любовь к русской культуре;</a:t>
            </a:r>
          </a:p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</a:rPr>
              <a:t>- воспитывать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</a:rPr>
              <a:t>желание делиться полученными знаниями и навыками с другими;</a:t>
            </a:r>
          </a:p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</a:rPr>
              <a:t>- воспитывать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</a:rPr>
              <a:t>желание помогать друг другу.</a:t>
            </a:r>
          </a:p>
        </p:txBody>
      </p:sp>
    </p:spTree>
    <p:extLst>
      <p:ext uri="{BB962C8B-B14F-4D97-AF65-F5344CB8AC3E}">
        <p14:creationId xmlns:p14="http://schemas.microsoft.com/office/powerpoint/2010/main" val="66285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61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47957" y="488787"/>
            <a:ext cx="47516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ru-RU" sz="4800" kern="0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Тип проекта</a:t>
            </a:r>
            <a:endParaRPr lang="ru-RU" sz="4800" kern="0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2344" y="122379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800"/>
              </a:spcAft>
            </a:pPr>
            <a:r>
              <a:rPr lang="ru-RU" sz="1600" dirty="0" smtClean="0">
                <a:solidFill>
                  <a:srgbClr val="5B9BD5">
                    <a:lumMod val="50000"/>
                  </a:srgbClr>
                </a:solidFill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Исследовательский с элементами творческого. Краткосрочный (срок реализации – 2 месяца).</a:t>
            </a:r>
            <a:endParaRPr lang="ru-RU" sz="1600" dirty="0">
              <a:solidFill>
                <a:srgbClr val="5B9BD5">
                  <a:lumMod val="50000"/>
                </a:srgbClr>
              </a:solidFill>
              <a:latin typeface="Segoe Script" panose="030B05040200000000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4604" y="2208542"/>
            <a:ext cx="8569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ru-RU" sz="2000" kern="0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Продукт проекта: </a:t>
            </a:r>
            <a:r>
              <a:rPr lang="ru-RU" sz="2000" kern="0" dirty="0" smtClean="0">
                <a:solidFill>
                  <a:srgbClr val="5B9BD5">
                    <a:lumMod val="50000"/>
                  </a:srgbClr>
                </a:solidFill>
                <a:latin typeface="Segoe Script" panose="030B0504020000000003" pitchFamily="66" charset="0"/>
              </a:rPr>
              <a:t>«Чудо-дерево» </a:t>
            </a:r>
          </a:p>
          <a:p>
            <a:pPr lvl="0" defTabSz="914400">
              <a:defRPr/>
            </a:pPr>
            <a:r>
              <a:rPr lang="ru-RU" sz="2000" kern="0" dirty="0" smtClean="0">
                <a:solidFill>
                  <a:srgbClr val="5B9BD5">
                    <a:lumMod val="50000"/>
                  </a:srgbClr>
                </a:solidFill>
                <a:latin typeface="Segoe Script" panose="030B0504020000000003" pitchFamily="66" charset="0"/>
              </a:rPr>
              <a:t>(коллективная</a:t>
            </a:r>
          </a:p>
          <a:p>
            <a:pPr lvl="0" defTabSz="914400">
              <a:defRPr/>
            </a:pPr>
            <a:r>
              <a:rPr lang="ru-RU" sz="2000" kern="0" dirty="0" smtClean="0">
                <a:solidFill>
                  <a:srgbClr val="5B9BD5">
                    <a:lumMod val="50000"/>
                  </a:srgbClr>
                </a:solidFill>
                <a:latin typeface="Segoe Script" panose="030B0504020000000003" pitchFamily="66" charset="0"/>
              </a:rPr>
              <a:t>          работа)</a:t>
            </a:r>
            <a:endParaRPr lang="ru-RU" sz="2000" kern="0" dirty="0">
              <a:solidFill>
                <a:srgbClr val="5B9BD5">
                  <a:lumMod val="50000"/>
                </a:srgbClr>
              </a:solidFill>
              <a:latin typeface="Segoe Script" panose="030B0504020000000003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38" y="2500969"/>
            <a:ext cx="5132058" cy="3849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81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61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48783" y="504971"/>
            <a:ext cx="85010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ru-RU" sz="4000" kern="0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Этапы реализации проекта</a:t>
            </a:r>
            <a:endParaRPr lang="ru-RU" sz="4000" kern="0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85048" y="1658453"/>
            <a:ext cx="2664977" cy="2734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ru-RU" sz="1100" b="1" dirty="0" smtClean="0">
                <a:solidFill>
                  <a:srgbClr val="5B9BD5">
                    <a:lumMod val="50000"/>
                  </a:srgbClr>
                </a:solidFill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Подготовительный этап</a:t>
            </a:r>
          </a:p>
          <a:p>
            <a:pPr lvl="0">
              <a:spcAft>
                <a:spcPts val="800"/>
              </a:spcAft>
            </a:pPr>
            <a:r>
              <a:rPr lang="ru-RU" sz="1100" dirty="0" smtClean="0">
                <a:solidFill>
                  <a:srgbClr val="5B9BD5">
                    <a:lumMod val="50000"/>
                  </a:srgbClr>
                </a:solidFill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Беседы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 том, что такое рукоделие, его виды, для чего нужно и т.д. Диагностика по выявлению первоначальных умений детей (насколько хорошо развита мелкая моторика: завязывание узелков, работа с ножницами и т.д</a:t>
            </a:r>
            <a:r>
              <a:rPr lang="ru-RU" sz="1100" dirty="0" smtClean="0">
                <a:solidFill>
                  <a:srgbClr val="5B9BD5">
                    <a:lumMod val="50000"/>
                  </a:srgbClr>
                </a:solidFill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.), где был выявлен положительный результат (воспитанники средней группы обладают всеми необходимыми для их возраста умениями).</a:t>
            </a:r>
            <a:endParaRPr lang="ru-RU" sz="1400" dirty="0">
              <a:solidFill>
                <a:srgbClr val="5B9BD5">
                  <a:lumMod val="50000"/>
                </a:srgbClr>
              </a:solidFill>
              <a:latin typeface="Segoe Script" panose="030B0504020000000003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36340" y="1658453"/>
            <a:ext cx="2252283" cy="121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ru-RU" sz="1100" b="1" dirty="0" smtClean="0">
                <a:solidFill>
                  <a:srgbClr val="5B9BD5">
                    <a:lumMod val="50000"/>
                  </a:srgbClr>
                </a:solidFill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этап</a:t>
            </a:r>
            <a:endParaRPr lang="ru-RU" sz="1100" b="1" dirty="0">
              <a:solidFill>
                <a:srgbClr val="5B9BD5">
                  <a:lumMod val="50000"/>
                </a:srgbClr>
              </a:solidFill>
              <a:latin typeface="Segoe Script" panose="030B05040200000000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</a:pPr>
            <a:r>
              <a:rPr lang="ru-RU" sz="1100" dirty="0" smtClean="0">
                <a:solidFill>
                  <a:srgbClr val="5B9BD5">
                    <a:lumMod val="50000"/>
                  </a:srgbClr>
                </a:solidFill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Практическая работа, где дети 4-5лет справились с поставленными задачами.</a:t>
            </a:r>
            <a:endParaRPr lang="ru-RU" sz="1400" dirty="0">
              <a:solidFill>
                <a:srgbClr val="5B9BD5">
                  <a:lumMod val="50000"/>
                </a:srgbClr>
              </a:solidFill>
              <a:latin typeface="Segoe Script" panose="030B0504020000000003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7062" y="1658453"/>
            <a:ext cx="2783660" cy="1821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ru-RU" sz="1100" b="1" dirty="0" smtClean="0">
                <a:solidFill>
                  <a:srgbClr val="5B9BD5">
                    <a:lumMod val="50000"/>
                  </a:srgbClr>
                </a:solidFill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Заключительный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этап</a:t>
            </a:r>
          </a:p>
          <a:p>
            <a:pPr lvl="0">
              <a:spcAft>
                <a:spcPts val="800"/>
              </a:spcAft>
            </a:pP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Выставка </a:t>
            </a:r>
            <a:r>
              <a:rPr lang="ru-RU" sz="1100" dirty="0" smtClean="0">
                <a:solidFill>
                  <a:srgbClr val="5B9BD5">
                    <a:lumMod val="50000"/>
                  </a:srgbClr>
                </a:solidFill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работы. Диагностика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проделанной работы</a:t>
            </a:r>
            <a:r>
              <a:rPr lang="ru-RU" sz="1100" dirty="0" smtClean="0">
                <a:solidFill>
                  <a:srgbClr val="5B9BD5">
                    <a:lumMod val="50000"/>
                  </a:srgbClr>
                </a:solidFill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Из отдельных работ каждого участвовавшего в проекте воспитанника получилась единая композиция.</a:t>
            </a:r>
          </a:p>
          <a:p>
            <a:pPr lvl="0">
              <a:spcAft>
                <a:spcPts val="800"/>
              </a:spcAft>
            </a:pPr>
            <a:endParaRPr lang="ru-RU" sz="1100" dirty="0">
              <a:solidFill>
                <a:srgbClr val="5B9BD5">
                  <a:lumMod val="50000"/>
                </a:srgbClr>
              </a:solidFill>
              <a:latin typeface="Segoe Script" panose="030B05040200000000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85155" y="4032523"/>
            <a:ext cx="3143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ru-RU" sz="4000" kern="0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Критерии</a:t>
            </a:r>
            <a:endParaRPr lang="ru-RU" sz="4000" kern="0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81887" y="463268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5B9BD5">
                    <a:lumMod val="50000"/>
                  </a:srgbClr>
                </a:solidFill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Дети </a:t>
            </a:r>
            <a:r>
              <a:rPr lang="ru-RU" sz="1200" dirty="0">
                <a:solidFill>
                  <a:srgbClr val="5B9BD5">
                    <a:lumMod val="50000"/>
                  </a:srgbClr>
                </a:solidFill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стали чаще делать поделки своими руками</a:t>
            </a:r>
            <a:r>
              <a:rPr lang="ru-RU" sz="1200" dirty="0" smtClean="0">
                <a:solidFill>
                  <a:srgbClr val="5B9BD5">
                    <a:lumMod val="50000"/>
                  </a:srgbClr>
                </a:solidFill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solidFill>
                  <a:srgbClr val="5B9BD5">
                    <a:lumMod val="50000"/>
                  </a:srgbClr>
                </a:solidFill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solidFill>
                <a:srgbClr val="5B9BD5">
                  <a:lumMod val="50000"/>
                </a:srgbClr>
              </a:solidFill>
              <a:latin typeface="Segoe Script" panose="030B05040200000000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B9BD5">
                    <a:lumMod val="50000"/>
                  </a:srgbClr>
                </a:solidFill>
                <a:latin typeface="Segoe Script" panose="030B0504020000000003" pitchFamily="66" charset="0"/>
              </a:rPr>
              <a:t>Улучшилась работа мелкой моторики рук</a:t>
            </a:r>
            <a:r>
              <a:rPr lang="ru-RU" sz="1200" dirty="0" smtClean="0">
                <a:solidFill>
                  <a:srgbClr val="5B9BD5">
                    <a:lumMod val="50000"/>
                  </a:srgbClr>
                </a:solidFill>
                <a:latin typeface="Segoe Script" panose="030B0504020000000003" pitchFamily="66" charset="0"/>
              </a:rPr>
              <a:t>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B9BD5">
                    <a:lumMod val="50000"/>
                  </a:srgbClr>
                </a:solidFill>
                <a:latin typeface="Segoe Script" panose="030B0504020000000003" pitchFamily="66" charset="0"/>
              </a:rPr>
              <a:t>Родители с детьми стали чаще заниматься совместной творческой деятельностью</a:t>
            </a:r>
            <a:r>
              <a:rPr lang="ru-RU" sz="1200" dirty="0" smtClean="0">
                <a:solidFill>
                  <a:srgbClr val="5B9BD5">
                    <a:lumMod val="50000"/>
                  </a:srgbClr>
                </a:solidFill>
                <a:latin typeface="Segoe Script" panose="030B0504020000000003" pitchFamily="66" charset="0"/>
              </a:rPr>
              <a:t>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B9BD5">
                    <a:lumMod val="50000"/>
                  </a:srgbClr>
                </a:solidFill>
                <a:latin typeface="Segoe Script" panose="030B0504020000000003" pitchFamily="66" charset="0"/>
              </a:rPr>
              <a:t>Дети стали больше обращать внимание на организацию пространства вокруг себя (порядок за столом, на своём рабочем месте; уборка игрушек на свои места</a:t>
            </a:r>
            <a:r>
              <a:rPr lang="ru-RU" sz="1200" dirty="0" smtClean="0">
                <a:solidFill>
                  <a:srgbClr val="5B9BD5">
                    <a:lumMod val="50000"/>
                  </a:srgbClr>
                </a:solidFill>
                <a:latin typeface="Segoe Script" panose="030B0504020000000003" pitchFamily="66" charset="0"/>
              </a:rPr>
              <a:t>).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B9BD5">
                    <a:lumMod val="50000"/>
                  </a:srgbClr>
                </a:solidFill>
                <a:latin typeface="Segoe Script" panose="030B0504020000000003" pitchFamily="66" charset="0"/>
              </a:rPr>
              <a:t>Дети не боятся творить, отражать своё видение мира в творческих работах.</a:t>
            </a:r>
            <a:endParaRPr lang="ru-RU" sz="1200" dirty="0">
              <a:solidFill>
                <a:srgbClr val="5B9BD5">
                  <a:lumMod val="50000"/>
                </a:srgbClr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47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89"/>
            <a:ext cx="12198612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9" y="1389395"/>
            <a:ext cx="2842863" cy="2132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562" y="489043"/>
            <a:ext cx="3768892" cy="2826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494" y="1166525"/>
            <a:ext cx="2319714" cy="1739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494" y="2984031"/>
            <a:ext cx="2308927" cy="1731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494" y="4793447"/>
            <a:ext cx="2310145" cy="1732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153" y="3480883"/>
            <a:ext cx="3782511" cy="2836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9" y="3727373"/>
            <a:ext cx="2842863" cy="2132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5710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61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94" y="200474"/>
            <a:ext cx="3448589" cy="2586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11" y="559340"/>
            <a:ext cx="2837234" cy="2127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10" y="2762656"/>
            <a:ext cx="3602349" cy="2701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186" y="2855335"/>
            <a:ext cx="2525962" cy="1894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278" y="4818227"/>
            <a:ext cx="2504870" cy="1878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66502" y="3340952"/>
            <a:ext cx="3884935" cy="2913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34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2" y="1"/>
            <a:ext cx="1219861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153" y="638430"/>
            <a:ext cx="3192944" cy="5406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4" r="2047" b="16246"/>
          <a:stretch/>
        </p:blipFill>
        <p:spPr>
          <a:xfrm>
            <a:off x="1474378" y="1639111"/>
            <a:ext cx="3355999" cy="3579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73" y="321015"/>
            <a:ext cx="2112210" cy="3356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9" b="14468"/>
          <a:stretch/>
        </p:blipFill>
        <p:spPr>
          <a:xfrm>
            <a:off x="8502873" y="3803728"/>
            <a:ext cx="2300842" cy="2639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6418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00"/>
            <a:ext cx="1219861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47" y="3064825"/>
            <a:ext cx="4274176" cy="3205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62" y="763618"/>
            <a:ext cx="2894093" cy="2170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42" y="763618"/>
            <a:ext cx="2889117" cy="2166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70" y="1234726"/>
            <a:ext cx="2704294" cy="2028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4" t="20125" b="3459"/>
          <a:stretch/>
        </p:blipFill>
        <p:spPr>
          <a:xfrm>
            <a:off x="6652070" y="3429001"/>
            <a:ext cx="4019970" cy="2678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54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2" y="0"/>
            <a:ext cx="1219861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469" y="185996"/>
            <a:ext cx="3706236" cy="2779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355" y="185996"/>
            <a:ext cx="4890645" cy="6520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" t="27660" r="9660" b="4397"/>
          <a:stretch/>
        </p:blipFill>
        <p:spPr>
          <a:xfrm>
            <a:off x="500382" y="3180169"/>
            <a:ext cx="5963055" cy="3470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692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</TotalTime>
  <Words>367</Words>
  <Application>Microsoft Office PowerPoint</Application>
  <PresentationFormat>Широкоэкранный</PresentationFormat>
  <Paragraphs>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Segoe Print</vt:lpstr>
      <vt:lpstr>Segoe Script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2023-01-24T04:12:43Z</dcterms:created>
  <dcterms:modified xsi:type="dcterms:W3CDTF">2023-01-24T07:09:19Z</dcterms:modified>
</cp:coreProperties>
</file>