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6" r:id="rId9"/>
    <p:sldId id="268" r:id="rId10"/>
    <p:sldId id="263" r:id="rId11"/>
    <p:sldId id="267" r:id="rId12"/>
    <p:sldId id="265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 snapToGrid="0">
      <p:cViewPr varScale="1">
        <p:scale>
          <a:sx n="80" d="100"/>
          <a:sy n="80" d="100"/>
        </p:scale>
        <p:origin x="3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88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84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34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778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528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700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23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945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26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6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06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4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95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20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111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75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87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B0515F-C1D0-483A-A56B-31776389342A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747000-BD5D-4202-989A-1B101DE7D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1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1%91%D1%82%D1%80_I" TargetMode="External"/><Relationship Id="rId3" Type="http://schemas.openxmlformats.org/officeDocument/2006/relationships/hyperlink" Target="https://ru.wikipedia.org/wiki/%D0%A1%D1%83%D0%B9%D0%B4%D0%B0_(%D0%BF%D0%BE%D1%81%D1%91%D0%BB%D0%BE%D0%BA)" TargetMode="External"/><Relationship Id="rId7" Type="http://schemas.openxmlformats.org/officeDocument/2006/relationships/hyperlink" Target="https://ru.wikipedia.org/wiki/%D0%90%D0%BF%D1%80%D0%B0%D0%BA%D1%81%D0%B8%D0%BD,_%D0%9F%D1%91%D1%82%D1%80_%D0%9C%D0%B0%D1%82%D0%B2%D0%B5%D0%B5%D0%B2%D0%B8%D1%87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A%D0%B0%D1%80%D1%8C%D1%8F%D0%BA%D1%83%D0%BB%D0%B0" TargetMode="External"/><Relationship Id="rId11" Type="http://schemas.openxmlformats.org/officeDocument/2006/relationships/hyperlink" Target="https://ru.wikipedia.org/wiki/%D0%9F%D1%83%D1%88%D0%BA%D0%B8%D0%BD,_%D0%A1%D0%B5%D1%80%D0%B3%D0%B5%D0%B9_%D0%9B%D1%8C%D0%B2%D0%BE%D0%B2%D0%B8%D1%87" TargetMode="External"/><Relationship Id="rId5" Type="http://schemas.openxmlformats.org/officeDocument/2006/relationships/hyperlink" Target="https://ru.wikipedia.org/wiki/%D0%9B%D0%B5%D0%BD%D0%B8%D0%BD%D0%B3%D1%80%D0%B0%D0%B4%D1%81%D0%BA%D0%B0%D1%8F_%D0%BE%D0%B1%D0%BB%D0%B0%D1%81%D1%82%D1%8C" TargetMode="External"/><Relationship Id="rId10" Type="http://schemas.openxmlformats.org/officeDocument/2006/relationships/hyperlink" Target="https://ru.wikipedia.org/wiki/%D0%9F%D1%83%D1%88%D0%BA%D0%B8%D0%BD,_%D0%90%D0%BB%D0%B5%D0%BA%D1%81%D0%B0%D0%BD%D0%B4%D1%80_%D0%A1%D0%B5%D1%80%D0%B3%D0%B5%D0%B5%D0%B2%D0%B8%D1%87" TargetMode="External"/><Relationship Id="rId4" Type="http://schemas.openxmlformats.org/officeDocument/2006/relationships/hyperlink" Target="https://ru.wikipedia.org/wiki/%D0%93%D0%B0%D1%82%D1%87%D0%B8%D0%BD%D1%81%D0%BA%D0%B8%D0%B9_%D1%80%D0%B0%D0%B9%D0%BE%D0%BD" TargetMode="External"/><Relationship Id="rId9" Type="http://schemas.openxmlformats.org/officeDocument/2006/relationships/hyperlink" Target="https://ru.wikipedia.org/wiki/%D0%9F%D1%83%D1%88%D0%BA%D0%B8%D0%BD%D0%B0,_%D0%9D%D0%B0%D0%B4%D0%B5%D0%B6%D0%B4%D0%B0_%D0%9E%D1%81%D0%B8%D0%BF%D0%BE%D0%B2%D0%BD%D0%B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ru.wikipedia.org/wiki/%D0%90%D0%BB%D1%8C%D0%BC%D0%B0%D0%BD%D0%B0%D1%8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08" y="82134"/>
            <a:ext cx="11672689" cy="66583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8056605" y="-110267"/>
            <a:ext cx="3392021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Пушкинские адреса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Санкт-Петербурге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Ленинградской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области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4249" y="4819135"/>
            <a:ext cx="4147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Выполнила:</a:t>
            </a:r>
          </a:p>
          <a:p>
            <a:r>
              <a:rPr lang="ru-RU" sz="16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Ульянкова</a:t>
            </a:r>
            <a:r>
              <a:rPr lang="ru-RU" sz="1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Татьяна Геннадиевна,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в</a:t>
            </a:r>
            <a:r>
              <a:rPr lang="ru-RU" sz="1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оспитатель ГБДОУ детский сад №26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Комбинированного вида Василеостровского района г. Санкт-Петербурга</a:t>
            </a:r>
            <a:endParaRPr lang="ru-RU" sz="1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17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2089635"/>
            <a:ext cx="4572000" cy="2752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979" y="3243153"/>
            <a:ext cx="5521198" cy="2957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920" y="709863"/>
            <a:ext cx="10746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Построенное по проекту К. Росси, это театральное здание было по началу окрашено в сероватые тона, </a:t>
            </a:r>
          </a:p>
          <a:p>
            <a:r>
              <a:rPr lang="ru-RU" b="1" dirty="0" smtClean="0"/>
              <a:t>как и соседняя Публичная библиотека. Пятиярусный зрительный зал с бенуаром и девятью рядами кресел был рассчитан на 1400 зрителей. 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55920" y="1564105"/>
            <a:ext cx="6082363" cy="182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юности – с 1817г. И вплоть до самой ссылки – Пушкин почти ежедневно посещал Большой театр, был знаком и дружен со многими выдающимися актёрами своего времени, писал о них и о спектаклях, а впоследствии посвятил театру бессмертные строки романа «Евгений Онегин».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1579" y="4842359"/>
            <a:ext cx="10614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Здание Большого Каменного театра находилось </a:t>
            </a:r>
          </a:p>
          <a:p>
            <a:r>
              <a:rPr lang="ru-RU" b="1" dirty="0" smtClean="0"/>
              <a:t>на границе Адмиралтейской части столицы </a:t>
            </a:r>
          </a:p>
          <a:p>
            <a:r>
              <a:rPr lang="ru-RU" b="1" dirty="0" smtClean="0"/>
              <a:t>с окраинной Коломной, на площади, </a:t>
            </a:r>
          </a:p>
          <a:p>
            <a:r>
              <a:rPr lang="ru-RU" b="1" dirty="0" smtClean="0"/>
              <a:t>которая уже в первой четверти </a:t>
            </a:r>
            <a:r>
              <a:rPr lang="en-US" b="1" dirty="0" smtClean="0"/>
              <a:t>XIX </a:t>
            </a:r>
            <a:r>
              <a:rPr lang="ru-RU" b="1" dirty="0" smtClean="0"/>
              <a:t>в. стала </a:t>
            </a:r>
          </a:p>
          <a:p>
            <a:r>
              <a:rPr lang="ru-RU" b="1" dirty="0"/>
              <a:t>н</a:t>
            </a:r>
            <a:r>
              <a:rPr lang="ru-RU" b="1" dirty="0" smtClean="0"/>
              <a:t>азываться Театральной.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37898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9" y="551288"/>
            <a:ext cx="9432758" cy="5739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14020" y="782053"/>
            <a:ext cx="1756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Большой Императорский</a:t>
            </a:r>
          </a:p>
          <a:p>
            <a:r>
              <a:rPr lang="ru-RU" dirty="0" smtClean="0"/>
              <a:t>Театр </a:t>
            </a:r>
            <a:r>
              <a:rPr lang="en-US" dirty="0" smtClean="0"/>
              <a:t>XIX </a:t>
            </a:r>
            <a:r>
              <a:rPr lang="ru-RU" dirty="0" smtClean="0"/>
              <a:t>в.,</a:t>
            </a:r>
          </a:p>
          <a:p>
            <a:r>
              <a:rPr lang="ru-RU" dirty="0"/>
              <a:t>н</a:t>
            </a:r>
            <a:r>
              <a:rPr lang="ru-RU" dirty="0" smtClean="0"/>
              <a:t>ыне Мариинский театр г. Санкт-Петербурга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40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74" y="3088266"/>
            <a:ext cx="6039852" cy="3019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5" y="733927"/>
            <a:ext cx="4951574" cy="5133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709" y="613611"/>
            <a:ext cx="68955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Пушкин принадлежал к той части зрителей, которые </a:t>
            </a:r>
          </a:p>
          <a:p>
            <a:r>
              <a:rPr lang="ru-RU" b="1" dirty="0" smtClean="0"/>
              <a:t>Располагались в левой половине кресел, за что и получили шутливое прозвание «левый фланг». На «левом фланге» обсуждали новости политики, обменивались анекдотами и эпиграммами на представителей власти. Театр того времени </a:t>
            </a:r>
          </a:p>
          <a:p>
            <a:r>
              <a:rPr lang="ru-RU" b="1" dirty="0" smtClean="0"/>
              <a:t>был своего рода политическим клубом, где, </a:t>
            </a:r>
          </a:p>
          <a:p>
            <a:r>
              <a:rPr lang="ru-RU" b="1" dirty="0" smtClean="0"/>
              <a:t>«вольностью дыша», молодые театралы переживали чувства,</a:t>
            </a:r>
          </a:p>
          <a:p>
            <a:r>
              <a:rPr lang="ru-RU" b="1" dirty="0" smtClean="0"/>
              <a:t>Созвучные свободолюбивым и героическим настроениям декабристов.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0492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507" y="757990"/>
            <a:ext cx="9035714" cy="5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75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2" y="625642"/>
            <a:ext cx="10732169" cy="56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42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4974" y="1037968"/>
            <a:ext cx="10875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 жизнь Пушкина в Петербурге можно рассказывать долго, интересно и насыщенно, </a:t>
            </a:r>
          </a:p>
          <a:p>
            <a:r>
              <a:rPr lang="ru-RU" b="1" dirty="0"/>
              <a:t>н</a:t>
            </a:r>
            <a:r>
              <a:rPr lang="ru-RU" b="1" dirty="0" smtClean="0"/>
              <a:t>о очень хочется обратить ваше внимание на прекрасную книгу </a:t>
            </a:r>
          </a:p>
          <a:p>
            <a:r>
              <a:rPr lang="ru-RU" b="1" dirty="0" smtClean="0"/>
              <a:t>«Пушкинские адреса в Санкт-Петербурге и Ленинградской области», в которой собраны уникальные </a:t>
            </a:r>
          </a:p>
          <a:p>
            <a:r>
              <a:rPr lang="ru-RU" b="1" dirty="0" smtClean="0"/>
              <a:t>исторические факты жизни А. С. Пушкина в Санкт-Петербурге и его пригородах. </a:t>
            </a:r>
          </a:p>
          <a:p>
            <a:r>
              <a:rPr lang="ru-RU" b="1" dirty="0" smtClean="0"/>
              <a:t>Книга издана в 1999г. к 200-летию со дня рождения поэта. В ней собраны почти все адреса  Санкт-Петербурга, так или иначе связанные с биографией Пушкина.</a:t>
            </a:r>
          </a:p>
          <a:p>
            <a:r>
              <a:rPr lang="ru-RU" b="1" dirty="0" smtClean="0"/>
              <a:t> Окунитесь в историческое прошлое, не пожалеете!!!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Санкт-Петербург, Издательство «Нотабене», 1999г.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677" y="2545493"/>
            <a:ext cx="3175686" cy="3707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84" y="3346292"/>
            <a:ext cx="3566984" cy="280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11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26" y="794084"/>
            <a:ext cx="10804358" cy="53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08" y="784559"/>
            <a:ext cx="10096500" cy="2762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5677" y="3731741"/>
            <a:ext cx="9650626" cy="239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Нет занятия более увлекательного, чем идти по следам великого человека по местам, с которыми была связана его жизнь- недолгая, но такая творчески насыщенная жизнь Александра Сергеевича Пушкина. В Царскосельском лицее близ Петербурга начинался </a:t>
            </a:r>
            <a:r>
              <a:rPr lang="ru-RU" b="1" dirty="0" smtClean="0">
                <a:solidFill>
                  <a:prstClr val="black"/>
                </a:solidFill>
              </a:rPr>
              <a:t>творческий путь будущего великого поэта. «На брегах Невы» были созданы и увидели свет многие его произведения. Сюда вернулся он в 1827году после шестилетней ссылки и с этого времени сначала наездами, а затем и постоянно жил в Петербурге.</a:t>
            </a:r>
            <a:endParaRPr lang="ru-RU" b="1" dirty="0" smtClean="0"/>
          </a:p>
          <a:p>
            <a:r>
              <a:rPr lang="ru-RU" b="1" dirty="0" smtClean="0"/>
              <a:t>«Полнощных стран краса и диво» – так назвал поэт Петербург в поэме «Медный всадник». И с тех пор все пушкинские читатели смотрят на город его глазами.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419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39" y="1034717"/>
            <a:ext cx="7172225" cy="4948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5221" y="679622"/>
            <a:ext cx="33694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Гатчинская земля неразрывно </a:t>
            </a:r>
          </a:p>
          <a:p>
            <a:r>
              <a:rPr lang="ru-RU" sz="1200" dirty="0" smtClean="0">
                <a:latin typeface="Arial Black" panose="020B0A04020102020204" pitchFamily="34" charset="0"/>
              </a:rPr>
              <a:t>вязана с именем А.С. Пушкина и его родословной.</a:t>
            </a:r>
          </a:p>
          <a:p>
            <a:r>
              <a:rPr lang="ru-RU" sz="1200" dirty="0" smtClean="0">
                <a:solidFill>
                  <a:srgbClr val="202122"/>
                </a:solidFill>
                <a:latin typeface="Arial Black" panose="020B0A04020102020204" pitchFamily="34" charset="0"/>
              </a:rPr>
              <a:t>Усадьба в посёлке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 </a:t>
            </a:r>
            <a:r>
              <a:rPr lang="ru-RU" sz="1200" dirty="0" err="1">
                <a:solidFill>
                  <a:srgbClr val="0645AD"/>
                </a:solidFill>
                <a:latin typeface="Arial Black" panose="020B0A04020102020204" pitchFamily="34" charset="0"/>
                <a:hlinkClick r:id="rId3" tooltip="Суйда (посёлок)"/>
              </a:rPr>
              <a:t>Суйда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 </a:t>
            </a:r>
            <a:r>
              <a:rPr lang="ru-RU" sz="1200" dirty="0" smtClean="0">
                <a:solidFill>
                  <a:srgbClr val="0645AD"/>
                </a:solidFill>
                <a:latin typeface="Arial Black" panose="020B0A04020102020204" pitchFamily="34" charset="0"/>
                <a:hlinkClick r:id="rId4" tooltip="Гатчинский район"/>
              </a:rPr>
              <a:t>Гатчинского </a:t>
            </a:r>
            <a:r>
              <a:rPr lang="ru-RU" sz="1200" dirty="0">
                <a:solidFill>
                  <a:srgbClr val="0645AD"/>
                </a:solidFill>
                <a:latin typeface="Arial Black" panose="020B0A04020102020204" pitchFamily="34" charset="0"/>
                <a:hlinkClick r:id="rId4" tooltip="Гатчинский район"/>
              </a:rPr>
              <a:t>района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 </a:t>
            </a:r>
            <a:r>
              <a:rPr lang="ru-RU" sz="1200" dirty="0">
                <a:solidFill>
                  <a:srgbClr val="0645AD"/>
                </a:solidFill>
                <a:latin typeface="Arial Black" panose="020B0A04020102020204" pitchFamily="34" charset="0"/>
                <a:hlinkClick r:id="rId5" tooltip="Ленинградская область"/>
              </a:rPr>
              <a:t>Ленинградской области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,  </a:t>
            </a:r>
            <a:r>
              <a:rPr lang="ru-RU" sz="1200" dirty="0" smtClean="0">
                <a:solidFill>
                  <a:srgbClr val="202122"/>
                </a:solidFill>
                <a:latin typeface="Arial Black" panose="020B0A04020102020204" pitchFamily="34" charset="0"/>
              </a:rPr>
              <a:t>с окрестными деревнями и селом Воскресенским с 1759 г. принадлежала знаменитому прадеду поэта, уроженцу Африки и крестнику Петра  </a:t>
            </a:r>
            <a:r>
              <a:rPr lang="en-US" sz="1200" dirty="0" smtClean="0">
                <a:solidFill>
                  <a:srgbClr val="202122"/>
                </a:solidFill>
                <a:latin typeface="Arial Black" panose="020B0A04020102020204" pitchFamily="34" charset="0"/>
              </a:rPr>
              <a:t>I</a:t>
            </a:r>
            <a:r>
              <a:rPr lang="ru-RU" sz="1200" dirty="0" smtClean="0">
                <a:solidFill>
                  <a:srgbClr val="202122"/>
                </a:solidFill>
                <a:latin typeface="Arial Black" panose="020B0A04020102020204" pitchFamily="34" charset="0"/>
              </a:rPr>
              <a:t>, генералу-</a:t>
            </a:r>
            <a:r>
              <a:rPr lang="ru-RU" sz="1200" dirty="0" err="1" smtClean="0">
                <a:solidFill>
                  <a:srgbClr val="202122"/>
                </a:solidFill>
                <a:latin typeface="Arial Black" panose="020B0A04020102020204" pitchFamily="34" charset="0"/>
              </a:rPr>
              <a:t>аншефу</a:t>
            </a:r>
            <a:r>
              <a:rPr lang="ru-RU" sz="1200" dirty="0" smtClean="0">
                <a:solidFill>
                  <a:srgbClr val="202122"/>
                </a:solidFill>
                <a:latin typeface="Arial Black" panose="020B0A04020102020204" pitchFamily="34" charset="0"/>
              </a:rPr>
              <a:t> русской армии </a:t>
            </a:r>
            <a:r>
              <a:rPr lang="ru-RU" sz="1200" dirty="0" smtClean="0">
                <a:solidFill>
                  <a:srgbClr val="0645AD"/>
                </a:solidFill>
                <a:latin typeface="Arial Black" panose="020B0A04020102020204" pitchFamily="34" charset="0"/>
              </a:rPr>
              <a:t>Абраму Петровичу Ганнибалу</a:t>
            </a:r>
            <a:r>
              <a:rPr lang="ru-RU" sz="1200" dirty="0" smtClean="0">
                <a:solidFill>
                  <a:srgbClr val="202122"/>
                </a:solidFill>
                <a:latin typeface="Arial Black" panose="020B0A04020102020204" pitchFamily="34" charset="0"/>
              </a:rPr>
              <a:t>. 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До обустройства этой усадьбы главным имением Ганнибала была </a:t>
            </a:r>
            <a:r>
              <a:rPr lang="ru-RU" sz="1200" dirty="0" err="1">
                <a:solidFill>
                  <a:srgbClr val="0645AD"/>
                </a:solidFill>
                <a:latin typeface="Arial Black" panose="020B0A04020102020204" pitchFamily="34" charset="0"/>
                <a:hlinkClick r:id="rId6" tooltip="Карьякула"/>
              </a:rPr>
              <a:t>Карьякула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 на территории современной Эстонии.</a:t>
            </a:r>
          </a:p>
          <a:p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Абрам Ганнибал купил имение в </a:t>
            </a:r>
            <a:r>
              <a:rPr lang="ru-RU" sz="1200" dirty="0" err="1">
                <a:solidFill>
                  <a:srgbClr val="202122"/>
                </a:solidFill>
                <a:latin typeface="Arial Black" panose="020B0A04020102020204" pitchFamily="34" charset="0"/>
              </a:rPr>
              <a:t>Суйде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 в 1759 году. До него земли принадлежали </a:t>
            </a:r>
            <a:r>
              <a:rPr lang="ru-RU" sz="1200" dirty="0">
                <a:solidFill>
                  <a:srgbClr val="0645AD"/>
                </a:solidFill>
                <a:latin typeface="Arial Black" panose="020B0A04020102020204" pitchFamily="34" charset="0"/>
                <a:hlinkClick r:id="rId7" tooltip="Апраксин, Пётр Матвеевич"/>
              </a:rPr>
              <a:t>Петру Апраксину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, который получил их в дар от </a:t>
            </a:r>
            <a:r>
              <a:rPr lang="ru-RU" sz="1200" dirty="0">
                <a:solidFill>
                  <a:srgbClr val="0645AD"/>
                </a:solidFill>
                <a:latin typeface="Arial Black" panose="020B0A04020102020204" pitchFamily="34" charset="0"/>
                <a:hlinkClick r:id="rId8" tooltip="Пётр I"/>
              </a:rPr>
              <a:t>Петра I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. При Ганнибале в усадьбе был разбит парк с гротом, беседкой, солнечными часами. В </a:t>
            </a:r>
            <a:r>
              <a:rPr lang="ru-RU" sz="1200" dirty="0" err="1">
                <a:solidFill>
                  <a:srgbClr val="202122"/>
                </a:solidFill>
                <a:latin typeface="Arial Black" panose="020B0A04020102020204" pitchFamily="34" charset="0"/>
              </a:rPr>
              <a:t>Суйде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 родилась </a:t>
            </a:r>
            <a:r>
              <a:rPr lang="ru-RU" sz="1200" dirty="0">
                <a:solidFill>
                  <a:srgbClr val="0645AD"/>
                </a:solidFill>
                <a:latin typeface="Arial Black" panose="020B0A04020102020204" pitchFamily="34" charset="0"/>
                <a:hlinkClick r:id="rId9" tooltip="Пушкина, Надежда Осиповна"/>
              </a:rPr>
              <a:t>Надежда Пушкина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, мать </a:t>
            </a:r>
            <a:r>
              <a:rPr lang="ru-RU" sz="1200" dirty="0">
                <a:solidFill>
                  <a:srgbClr val="0645AD"/>
                </a:solidFill>
                <a:latin typeface="Arial Black" panose="020B0A04020102020204" pitchFamily="34" charset="0"/>
                <a:hlinkClick r:id="rId10" tooltip="Пушкин, Александр Сергеевич"/>
              </a:rPr>
              <a:t>Александра Пушкина</a:t>
            </a:r>
            <a:r>
              <a:rPr lang="ru-RU" sz="1200" dirty="0">
                <a:solidFill>
                  <a:srgbClr val="202122"/>
                </a:solidFill>
                <a:latin typeface="Arial Black" panose="020B0A04020102020204" pitchFamily="34" charset="0"/>
              </a:rPr>
              <a:t>, здесь же она венчалась с </a:t>
            </a:r>
            <a:r>
              <a:rPr lang="ru-RU" sz="1200" dirty="0">
                <a:solidFill>
                  <a:srgbClr val="0645AD"/>
                </a:solidFill>
                <a:latin typeface="Arial Black" panose="020B0A04020102020204" pitchFamily="34" charset="0"/>
                <a:hlinkClick r:id="rId11" tooltip="Пушкин, Сергей Львович"/>
              </a:rPr>
              <a:t>его </a:t>
            </a:r>
            <a:r>
              <a:rPr lang="ru-RU" sz="1200" dirty="0" smtClean="0">
                <a:solidFill>
                  <a:srgbClr val="0645AD"/>
                </a:solidFill>
                <a:latin typeface="Arial Black" panose="020B0A04020102020204" pitchFamily="34" charset="0"/>
                <a:hlinkClick r:id="rId11" tooltip="Пушкин, Сергей Львович"/>
              </a:rPr>
              <a:t>отцом</a:t>
            </a:r>
            <a:r>
              <a:rPr lang="ru-RU" sz="1200" dirty="0" smtClean="0">
                <a:solidFill>
                  <a:srgbClr val="202122"/>
                </a:solidFill>
                <a:latin typeface="Arial Black" panose="020B0A04020102020204" pitchFamily="34" charset="0"/>
              </a:rPr>
              <a:t>.</a:t>
            </a:r>
            <a:endParaRPr lang="ru-RU" sz="1200" dirty="0">
              <a:solidFill>
                <a:srgbClr val="202122"/>
              </a:solidFill>
              <a:latin typeface="Arial Black" panose="020B0A04020102020204" pitchFamily="34" charset="0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40763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895" y="625642"/>
            <a:ext cx="106359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rgbClr val="202122"/>
                </a:solidFill>
                <a:latin typeface="Arial" panose="020B0604020202020204" pitchFamily="34" charset="0"/>
              </a:rPr>
              <a:t>В 1986 году краевед Андрей Вячеславович Бурлаков открыл музей истории </a:t>
            </a:r>
            <a:r>
              <a:rPr lang="ru-RU" sz="1200" b="1" dirty="0" err="1">
                <a:solidFill>
                  <a:srgbClr val="202122"/>
                </a:solidFill>
                <a:latin typeface="Arial" panose="020B0604020202020204" pitchFamily="34" charset="0"/>
              </a:rPr>
              <a:t>Суйды</a:t>
            </a:r>
            <a:r>
              <a:rPr lang="ru-RU" sz="1200" b="1" dirty="0">
                <a:solidFill>
                  <a:srgbClr val="202122"/>
                </a:solidFill>
                <a:latin typeface="Arial" panose="020B0604020202020204" pitchFamily="34" charset="0"/>
              </a:rPr>
              <a:t>, просуществовавший до 1993 года. В 1999-м музей был возрождён как государственный. Из построек оригинальной усадьбы до наших дней сохранились дом управляющего, конюшня, оранжерея, кузница, скотный двор, а также высеченная из ледникового валуна скамейка — «каменный диван</a:t>
            </a:r>
            <a:r>
              <a:rPr lang="ru-RU" sz="12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». </a:t>
            </a:r>
            <a:r>
              <a:rPr lang="ru-RU" sz="1200" b="1" dirty="0">
                <a:solidFill>
                  <a:srgbClr val="202122"/>
                </a:solidFill>
                <a:latin typeface="Arial" panose="020B0604020202020204" pitchFamily="34" charset="0"/>
              </a:rPr>
              <a:t>Главный господский дом сгорел в 1897 году. Современный музей располагается в каменном флигеле господской усадьбы, возведённом в 1812 </a:t>
            </a:r>
            <a:r>
              <a:rPr lang="ru-RU" sz="12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году</a:t>
            </a:r>
            <a:endParaRPr lang="ru-RU" sz="1200" b="1" baseline="30000" dirty="0">
              <a:solidFill>
                <a:srgbClr val="0645AD"/>
              </a:solidFill>
              <a:latin typeface="Arial" panose="020B0604020202020204" pitchFamily="34" charset="0"/>
            </a:endParaRPr>
          </a:p>
          <a:p>
            <a:pPr lvl="0"/>
            <a:r>
              <a:rPr lang="ru-RU" sz="12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ru-RU" sz="1200" b="1" dirty="0">
                <a:solidFill>
                  <a:srgbClr val="202122"/>
                </a:solidFill>
                <a:latin typeface="Arial" panose="020B0604020202020204" pitchFamily="34" charset="0"/>
              </a:rPr>
              <a:t>В экспозиции представлены подлинные вещи самого Абрама Ганнибала: книги из его библиотеки, бронзовый подсвечник, шкатулка, табакерка, серебряная чайная ложечка. Почти все экспонаты были переданы в дар музею потомками А. П. Ганнибала, пушкинистами, старожилами </a:t>
            </a:r>
            <a:r>
              <a:rPr lang="ru-RU" sz="1200" b="1" dirty="0" err="1">
                <a:solidFill>
                  <a:srgbClr val="202122"/>
                </a:solidFill>
                <a:latin typeface="Arial" panose="020B0604020202020204" pitchFamily="34" charset="0"/>
              </a:rPr>
              <a:t>Суйды</a:t>
            </a:r>
            <a:r>
              <a:rPr lang="ru-RU" sz="1200" b="1" dirty="0">
                <a:solidFill>
                  <a:srgbClr val="202122"/>
                </a:solidFill>
                <a:latin typeface="Arial" panose="020B0604020202020204" pitchFamily="34" charset="0"/>
              </a:rPr>
              <a:t>. Всего содержится около 1000 единиц хранения. В 1991 году правнуком А. С. Пушкина музею было подарено старинное полотенце с кружевами и монограммой «А. С.», которое по преданию принадлежало А. С. </a:t>
            </a:r>
            <a:r>
              <a:rPr lang="ru-RU" sz="12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Пушкину.</a:t>
            </a:r>
            <a:endParaRPr lang="ru-RU" sz="12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lvl="0"/>
            <a:r>
              <a:rPr lang="ru-RU" sz="1200" b="1" dirty="0">
                <a:solidFill>
                  <a:srgbClr val="202122"/>
                </a:solidFill>
                <a:latin typeface="Arial" panose="020B0604020202020204" pitchFamily="34" charset="0"/>
              </a:rPr>
              <a:t>С 1986 года в музее ежегодно проводятся пушкинские праздники. С 2006 года выпускается ежегодный краеведческий </a:t>
            </a:r>
            <a:r>
              <a:rPr lang="ru-RU" sz="1200" b="1" dirty="0">
                <a:solidFill>
                  <a:srgbClr val="0645AD"/>
                </a:solidFill>
                <a:latin typeface="Arial" panose="020B0604020202020204" pitchFamily="34" charset="0"/>
                <a:hlinkClick r:id="rId2" tooltip="Альманах"/>
              </a:rPr>
              <a:t>альманах</a:t>
            </a:r>
            <a:r>
              <a:rPr lang="ru-RU" sz="1200" b="1" dirty="0">
                <a:solidFill>
                  <a:srgbClr val="202122"/>
                </a:solidFill>
                <a:latin typeface="Arial" panose="020B0604020202020204" pitchFamily="34" charset="0"/>
              </a:rPr>
              <a:t> «Лукоморье».</a:t>
            </a:r>
            <a:endParaRPr lang="ru-RU" sz="1200" b="1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9" y="2474575"/>
            <a:ext cx="4851465" cy="3649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40" y="2474575"/>
            <a:ext cx="5477670" cy="364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64" y="673769"/>
            <a:ext cx="6212807" cy="38260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7" y="2847223"/>
            <a:ext cx="5715000" cy="3305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058" y="842211"/>
            <a:ext cx="3944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«Я чрезвычайно дорожу именем моих предков, этим единственным наследством, доставшимся мне от них», - писал поэт в 1831 г.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01589" y="4632158"/>
            <a:ext cx="4932947" cy="1501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деревне </a:t>
            </a:r>
            <a:r>
              <a:rPr lang="ru-RU" b="1" dirty="0" err="1" smtClean="0"/>
              <a:t>Кобрино</a:t>
            </a:r>
            <a:r>
              <a:rPr lang="ru-RU" b="1" dirty="0" smtClean="0"/>
              <a:t> под Гатчиной чудом сохранился домик Арины Родионовны Яковлевой – няни  А. С. Пушкина. В старинной избе в 1974г. </a:t>
            </a:r>
            <a:r>
              <a:rPr lang="ru-RU" b="1" dirty="0"/>
              <a:t>о</a:t>
            </a:r>
            <a:r>
              <a:rPr lang="ru-RU" b="1" dirty="0" smtClean="0"/>
              <a:t>ткрылся музей, посвящённый незабвенной няни поэта.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4941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altay/9954022/2a00000188f480f20910c56c13333699238b/XXL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" y="641576"/>
            <a:ext cx="4969202" cy="29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553" y="742815"/>
            <a:ext cx="6083458" cy="40835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093" y="3750926"/>
            <a:ext cx="3546388" cy="2364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832" y="3076832"/>
            <a:ext cx="4693239" cy="3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99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896" y="625643"/>
            <a:ext cx="107802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Соляной переулок, 14 (доходный дом). Это был первый петербургский адрес поэта — семья переехала сюда, когда Пушкину было всего полгода. Помнить этот период он не мог, но родители рассказывали ему о встрече с Павлом I. Поэт упоминал об этом в своих записях. Эта встреча не была чем-то необычным: резиденция императора — Михайловский замок — располагалась всего в двух минутах ходьбы от дома, где жили Пушкины.</a:t>
            </a:r>
            <a:endParaRPr lang="ru-RU" b="1" dirty="0"/>
          </a:p>
        </p:txBody>
      </p:sp>
      <p:pic>
        <p:nvPicPr>
          <p:cNvPr id="1026" name="Picture 2" descr="https://present5.com/presentation/1930669_420472312/imag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9" y="2102970"/>
            <a:ext cx="5907504" cy="41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2063" y="2298032"/>
            <a:ext cx="46656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Впоследствии поэт так описал встречу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Павлом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яркое событие своих младенческих лет: «Видел я трёх царей: первый велел снять с меня картуз и пожурил за меня мою няньку»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Встречу с императором Павлом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Пушкин считал неким предвестием тех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алеко не безоблачных отношений с русскими монархами, которыми была отмечена его жизнь.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1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368" y="1920240"/>
            <a:ext cx="7680960" cy="4251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85798" y="806116"/>
            <a:ext cx="1080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Годы юности Пушкина протекали «под </a:t>
            </a:r>
            <a:r>
              <a:rPr lang="ru-RU" b="1" dirty="0" err="1" smtClean="0"/>
              <a:t>сению</a:t>
            </a:r>
            <a:r>
              <a:rPr lang="ru-RU" b="1" dirty="0" smtClean="0"/>
              <a:t> кулис», но интерес к театру он сохранял на протяжении всей жизни. Пушкин мог побывать в старом (деревянном) здании Малого театра (на нынешней площади Островского), где давала представления французская труппа.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8306" y="1920240"/>
            <a:ext cx="1684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>
                <a:solidFill>
                  <a:prstClr val="black"/>
                </a:solidFill>
              </a:rPr>
              <a:t>В 1832 г. здание было снесено в связи со строительством нового театра, названного Александринским в честь жены Николая </a:t>
            </a:r>
            <a:r>
              <a:rPr lang="en-US" b="1">
                <a:solidFill>
                  <a:prstClr val="black"/>
                </a:solidFill>
              </a:rPr>
              <a:t>I </a:t>
            </a:r>
            <a:r>
              <a:rPr lang="ru-RU" b="1">
                <a:solidFill>
                  <a:prstClr val="black"/>
                </a:solidFill>
              </a:rPr>
              <a:t>Александры Фёдоровны 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32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54" y="667751"/>
            <a:ext cx="9853862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676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325</TotalTime>
  <Words>1024</Words>
  <Application>Microsoft Office PowerPoint</Application>
  <PresentationFormat>Широкоэкранный</PresentationFormat>
  <Paragraphs>49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</cp:revision>
  <dcterms:created xsi:type="dcterms:W3CDTF">2024-03-24T14:52:14Z</dcterms:created>
  <dcterms:modified xsi:type="dcterms:W3CDTF">2024-03-24T20:17:43Z</dcterms:modified>
</cp:coreProperties>
</file>