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51"/>
  </p:notesMasterIdLst>
  <p:sldIdLst>
    <p:sldId id="265" r:id="rId2"/>
    <p:sldId id="266" r:id="rId3"/>
    <p:sldId id="267" r:id="rId4"/>
    <p:sldId id="273" r:id="rId5"/>
    <p:sldId id="268" r:id="rId6"/>
    <p:sldId id="269" r:id="rId7"/>
    <p:sldId id="276" r:id="rId8"/>
    <p:sldId id="275" r:id="rId9"/>
    <p:sldId id="278" r:id="rId10"/>
    <p:sldId id="277" r:id="rId11"/>
    <p:sldId id="279" r:id="rId12"/>
    <p:sldId id="280" r:id="rId13"/>
    <p:sldId id="281" r:id="rId14"/>
    <p:sldId id="282" r:id="rId15"/>
    <p:sldId id="283" r:id="rId16"/>
    <p:sldId id="284" r:id="rId17"/>
    <p:sldId id="285" r:id="rId18"/>
    <p:sldId id="286" r:id="rId19"/>
    <p:sldId id="270" r:id="rId20"/>
    <p:sldId id="271" r:id="rId21"/>
    <p:sldId id="272" r:id="rId22"/>
    <p:sldId id="287" r:id="rId23"/>
    <p:sldId id="288" r:id="rId24"/>
    <p:sldId id="289" r:id="rId25"/>
    <p:sldId id="290" r:id="rId26"/>
    <p:sldId id="291" r:id="rId27"/>
    <p:sldId id="292" r:id="rId28"/>
    <p:sldId id="293" r:id="rId29"/>
    <p:sldId id="294" r:id="rId30"/>
    <p:sldId id="295" r:id="rId31"/>
    <p:sldId id="296" r:id="rId32"/>
    <p:sldId id="258" r:id="rId33"/>
    <p:sldId id="297" r:id="rId34"/>
    <p:sldId id="298" r:id="rId35"/>
    <p:sldId id="257"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147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9DB2FF-5D77-4C17-965D-F576C174626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BBF9DBD3-0EE5-402C-97C9-34A65F0FBE5D}">
      <dgm:prSet phldrT="[Текст]"/>
      <dgm:spPr/>
      <dgm:t>
        <a:bodyPr/>
        <a:lstStyle/>
        <a:p>
          <a:r>
            <a:rPr lang="ru-RU" dirty="0"/>
            <a:t>«Встреча-сказка(история»)</a:t>
          </a:r>
        </a:p>
      </dgm:t>
    </dgm:pt>
    <dgm:pt modelId="{43A6121E-B95B-4CF0-9306-366174CC1BA4}" type="parTrans" cxnId="{B066A0B9-62E7-45A6-8A63-6EC5CD92EB5D}">
      <dgm:prSet/>
      <dgm:spPr/>
      <dgm:t>
        <a:bodyPr/>
        <a:lstStyle/>
        <a:p>
          <a:endParaRPr lang="ru-RU"/>
        </a:p>
      </dgm:t>
    </dgm:pt>
    <dgm:pt modelId="{E7DB119D-7237-46B5-B4D9-14BA7191AADE}" type="sibTrans" cxnId="{B066A0B9-62E7-45A6-8A63-6EC5CD92EB5D}">
      <dgm:prSet/>
      <dgm:spPr/>
      <dgm:t>
        <a:bodyPr/>
        <a:lstStyle/>
        <a:p>
          <a:endParaRPr lang="ru-RU"/>
        </a:p>
      </dgm:t>
    </dgm:pt>
    <dgm:pt modelId="{1C39FFA6-48B6-4807-BC59-A77981B9FBF7}">
      <dgm:prSet phldrT="[Текст]"/>
      <dgm:spPr/>
      <dgm:t>
        <a:bodyPr/>
        <a:lstStyle/>
        <a:p>
          <a:r>
            <a:rPr lang="ru-RU" dirty="0"/>
            <a:t>«Встреча-путешествие»</a:t>
          </a:r>
        </a:p>
      </dgm:t>
    </dgm:pt>
    <dgm:pt modelId="{5B39570B-91E2-4A6F-8607-F57771E00304}" type="parTrans" cxnId="{32E1059E-8BF0-4673-9123-3C419A06B011}">
      <dgm:prSet/>
      <dgm:spPr/>
      <dgm:t>
        <a:bodyPr/>
        <a:lstStyle/>
        <a:p>
          <a:endParaRPr lang="ru-RU"/>
        </a:p>
      </dgm:t>
    </dgm:pt>
    <dgm:pt modelId="{9EF9D519-A72A-4C77-BFB1-14BFB2F86027}" type="sibTrans" cxnId="{32E1059E-8BF0-4673-9123-3C419A06B011}">
      <dgm:prSet/>
      <dgm:spPr/>
      <dgm:t>
        <a:bodyPr/>
        <a:lstStyle/>
        <a:p>
          <a:endParaRPr lang="ru-RU"/>
        </a:p>
      </dgm:t>
    </dgm:pt>
    <dgm:pt modelId="{BF9E10E7-23BA-4112-A656-FDACCBE7001D}">
      <dgm:prSet phldrT="[Текст]"/>
      <dgm:spPr/>
      <dgm:t>
        <a:bodyPr/>
        <a:lstStyle/>
        <a:p>
          <a:r>
            <a:rPr lang="ru-RU" dirty="0"/>
            <a:t>«Встреча-экскурсия»</a:t>
          </a:r>
        </a:p>
      </dgm:t>
    </dgm:pt>
    <dgm:pt modelId="{0BF210D8-8844-4399-8D62-BBA9797D31D7}" type="parTrans" cxnId="{FC64C569-6D82-4A08-9542-D56A717BA93C}">
      <dgm:prSet/>
      <dgm:spPr/>
      <dgm:t>
        <a:bodyPr/>
        <a:lstStyle/>
        <a:p>
          <a:endParaRPr lang="ru-RU"/>
        </a:p>
      </dgm:t>
    </dgm:pt>
    <dgm:pt modelId="{DEB772FA-16E2-4F1B-800E-CD04C7B7A147}" type="sibTrans" cxnId="{FC64C569-6D82-4A08-9542-D56A717BA93C}">
      <dgm:prSet/>
      <dgm:spPr/>
      <dgm:t>
        <a:bodyPr/>
        <a:lstStyle/>
        <a:p>
          <a:endParaRPr lang="ru-RU"/>
        </a:p>
      </dgm:t>
    </dgm:pt>
    <dgm:pt modelId="{8EC2D033-B546-4580-8C88-FACFF4E47C46}" type="pres">
      <dgm:prSet presAssocID="{F39DB2FF-5D77-4C17-965D-F576C1746260}" presName="linear" presStyleCnt="0">
        <dgm:presLayoutVars>
          <dgm:dir/>
          <dgm:animLvl val="lvl"/>
          <dgm:resizeHandles val="exact"/>
        </dgm:presLayoutVars>
      </dgm:prSet>
      <dgm:spPr/>
    </dgm:pt>
    <dgm:pt modelId="{78ADB638-5D28-43D6-AAAC-52C08F3CA385}" type="pres">
      <dgm:prSet presAssocID="{BBF9DBD3-0EE5-402C-97C9-34A65F0FBE5D}" presName="parentLin" presStyleCnt="0"/>
      <dgm:spPr/>
    </dgm:pt>
    <dgm:pt modelId="{27E34889-F891-4762-B076-CDB22433FB98}" type="pres">
      <dgm:prSet presAssocID="{BBF9DBD3-0EE5-402C-97C9-34A65F0FBE5D}" presName="parentLeftMargin" presStyleLbl="node1" presStyleIdx="0" presStyleCnt="3"/>
      <dgm:spPr/>
    </dgm:pt>
    <dgm:pt modelId="{A90F6559-9B92-4F9F-8ABA-19B7E0330EBA}" type="pres">
      <dgm:prSet presAssocID="{BBF9DBD3-0EE5-402C-97C9-34A65F0FBE5D}" presName="parentText" presStyleLbl="node1" presStyleIdx="0" presStyleCnt="3">
        <dgm:presLayoutVars>
          <dgm:chMax val="0"/>
          <dgm:bulletEnabled val="1"/>
        </dgm:presLayoutVars>
      </dgm:prSet>
      <dgm:spPr/>
    </dgm:pt>
    <dgm:pt modelId="{AF2D3551-B2D2-4B0E-93A5-57BA76940BDF}" type="pres">
      <dgm:prSet presAssocID="{BBF9DBD3-0EE5-402C-97C9-34A65F0FBE5D}" presName="negativeSpace" presStyleCnt="0"/>
      <dgm:spPr/>
    </dgm:pt>
    <dgm:pt modelId="{F9355233-055A-4F13-9FC7-76B78A6DE413}" type="pres">
      <dgm:prSet presAssocID="{BBF9DBD3-0EE5-402C-97C9-34A65F0FBE5D}" presName="childText" presStyleLbl="conFgAcc1" presStyleIdx="0" presStyleCnt="3">
        <dgm:presLayoutVars>
          <dgm:bulletEnabled val="1"/>
        </dgm:presLayoutVars>
      </dgm:prSet>
      <dgm:spPr/>
    </dgm:pt>
    <dgm:pt modelId="{A673F5C2-4A97-4B7A-B8F5-7E2E697C63C7}" type="pres">
      <dgm:prSet presAssocID="{E7DB119D-7237-46B5-B4D9-14BA7191AADE}" presName="spaceBetweenRectangles" presStyleCnt="0"/>
      <dgm:spPr/>
    </dgm:pt>
    <dgm:pt modelId="{8B8870E9-683A-4A2F-B696-F7EC90A380E5}" type="pres">
      <dgm:prSet presAssocID="{1C39FFA6-48B6-4807-BC59-A77981B9FBF7}" presName="parentLin" presStyleCnt="0"/>
      <dgm:spPr/>
    </dgm:pt>
    <dgm:pt modelId="{E68A93FE-58A9-46D2-87C3-EF64938740A7}" type="pres">
      <dgm:prSet presAssocID="{1C39FFA6-48B6-4807-BC59-A77981B9FBF7}" presName="parentLeftMargin" presStyleLbl="node1" presStyleIdx="0" presStyleCnt="3"/>
      <dgm:spPr/>
    </dgm:pt>
    <dgm:pt modelId="{B12A447C-5C71-4B91-A562-8C5E1A091589}" type="pres">
      <dgm:prSet presAssocID="{1C39FFA6-48B6-4807-BC59-A77981B9FBF7}" presName="parentText" presStyleLbl="node1" presStyleIdx="1" presStyleCnt="3">
        <dgm:presLayoutVars>
          <dgm:chMax val="0"/>
          <dgm:bulletEnabled val="1"/>
        </dgm:presLayoutVars>
      </dgm:prSet>
      <dgm:spPr/>
    </dgm:pt>
    <dgm:pt modelId="{4474A521-521B-4706-860E-281C37618C95}" type="pres">
      <dgm:prSet presAssocID="{1C39FFA6-48B6-4807-BC59-A77981B9FBF7}" presName="negativeSpace" presStyleCnt="0"/>
      <dgm:spPr/>
    </dgm:pt>
    <dgm:pt modelId="{3F9C88AC-3F07-4B8D-A9DD-FCA2FA896CE3}" type="pres">
      <dgm:prSet presAssocID="{1C39FFA6-48B6-4807-BC59-A77981B9FBF7}" presName="childText" presStyleLbl="conFgAcc1" presStyleIdx="1" presStyleCnt="3">
        <dgm:presLayoutVars>
          <dgm:bulletEnabled val="1"/>
        </dgm:presLayoutVars>
      </dgm:prSet>
      <dgm:spPr/>
    </dgm:pt>
    <dgm:pt modelId="{BCFEF34B-81AE-4BC2-BA6D-927B4D7F52D6}" type="pres">
      <dgm:prSet presAssocID="{9EF9D519-A72A-4C77-BFB1-14BFB2F86027}" presName="spaceBetweenRectangles" presStyleCnt="0"/>
      <dgm:spPr/>
    </dgm:pt>
    <dgm:pt modelId="{1CA98996-ED03-45B1-907F-5B8E77F005A9}" type="pres">
      <dgm:prSet presAssocID="{BF9E10E7-23BA-4112-A656-FDACCBE7001D}" presName="parentLin" presStyleCnt="0"/>
      <dgm:spPr/>
    </dgm:pt>
    <dgm:pt modelId="{0B8BA510-C7B0-42CD-AD0E-39AC6E6C20F4}" type="pres">
      <dgm:prSet presAssocID="{BF9E10E7-23BA-4112-A656-FDACCBE7001D}" presName="parentLeftMargin" presStyleLbl="node1" presStyleIdx="1" presStyleCnt="3"/>
      <dgm:spPr/>
    </dgm:pt>
    <dgm:pt modelId="{2C1F4784-F694-4833-ADFA-204DE601627F}" type="pres">
      <dgm:prSet presAssocID="{BF9E10E7-23BA-4112-A656-FDACCBE7001D}" presName="parentText" presStyleLbl="node1" presStyleIdx="2" presStyleCnt="3">
        <dgm:presLayoutVars>
          <dgm:chMax val="0"/>
          <dgm:bulletEnabled val="1"/>
        </dgm:presLayoutVars>
      </dgm:prSet>
      <dgm:spPr/>
    </dgm:pt>
    <dgm:pt modelId="{F3A9268B-1F86-4156-B2C2-C0740FE27A47}" type="pres">
      <dgm:prSet presAssocID="{BF9E10E7-23BA-4112-A656-FDACCBE7001D}" presName="negativeSpace" presStyleCnt="0"/>
      <dgm:spPr/>
    </dgm:pt>
    <dgm:pt modelId="{CF1C458C-B739-4584-A9B6-6D10C114953E}" type="pres">
      <dgm:prSet presAssocID="{BF9E10E7-23BA-4112-A656-FDACCBE7001D}" presName="childText" presStyleLbl="conFgAcc1" presStyleIdx="2" presStyleCnt="3">
        <dgm:presLayoutVars>
          <dgm:bulletEnabled val="1"/>
        </dgm:presLayoutVars>
      </dgm:prSet>
      <dgm:spPr/>
    </dgm:pt>
  </dgm:ptLst>
  <dgm:cxnLst>
    <dgm:cxn modelId="{5F87F80C-1951-4112-A57A-ECDD943E79CC}" type="presOf" srcId="{1C39FFA6-48B6-4807-BC59-A77981B9FBF7}" destId="{B12A447C-5C71-4B91-A562-8C5E1A091589}" srcOrd="1" destOrd="0" presId="urn:microsoft.com/office/officeart/2005/8/layout/list1"/>
    <dgm:cxn modelId="{AEA2A030-2299-4A74-97A2-16BCE3178869}" type="presOf" srcId="{1C39FFA6-48B6-4807-BC59-A77981B9FBF7}" destId="{E68A93FE-58A9-46D2-87C3-EF64938740A7}" srcOrd="0" destOrd="0" presId="urn:microsoft.com/office/officeart/2005/8/layout/list1"/>
    <dgm:cxn modelId="{B5FE5B3C-1F39-4863-93DE-2132B43429E2}" type="presOf" srcId="{BF9E10E7-23BA-4112-A656-FDACCBE7001D}" destId="{0B8BA510-C7B0-42CD-AD0E-39AC6E6C20F4}" srcOrd="0" destOrd="0" presId="urn:microsoft.com/office/officeart/2005/8/layout/list1"/>
    <dgm:cxn modelId="{7C9B2465-C456-4E9D-ABBA-75B64DD231F8}" type="presOf" srcId="{F39DB2FF-5D77-4C17-965D-F576C1746260}" destId="{8EC2D033-B546-4580-8C88-FACFF4E47C46}" srcOrd="0" destOrd="0" presId="urn:microsoft.com/office/officeart/2005/8/layout/list1"/>
    <dgm:cxn modelId="{0E576249-5FB6-4932-90F1-9C96F49FF6C6}" type="presOf" srcId="{BBF9DBD3-0EE5-402C-97C9-34A65F0FBE5D}" destId="{27E34889-F891-4762-B076-CDB22433FB98}" srcOrd="0" destOrd="0" presId="urn:microsoft.com/office/officeart/2005/8/layout/list1"/>
    <dgm:cxn modelId="{FC64C569-6D82-4A08-9542-D56A717BA93C}" srcId="{F39DB2FF-5D77-4C17-965D-F576C1746260}" destId="{BF9E10E7-23BA-4112-A656-FDACCBE7001D}" srcOrd="2" destOrd="0" parTransId="{0BF210D8-8844-4399-8D62-BBA9797D31D7}" sibTransId="{DEB772FA-16E2-4F1B-800E-CD04C7B7A147}"/>
    <dgm:cxn modelId="{6470657C-D92C-4A60-B79B-4BFAE64A4E39}" type="presOf" srcId="{BBF9DBD3-0EE5-402C-97C9-34A65F0FBE5D}" destId="{A90F6559-9B92-4F9F-8ABA-19B7E0330EBA}" srcOrd="1" destOrd="0" presId="urn:microsoft.com/office/officeart/2005/8/layout/list1"/>
    <dgm:cxn modelId="{32E1059E-8BF0-4673-9123-3C419A06B011}" srcId="{F39DB2FF-5D77-4C17-965D-F576C1746260}" destId="{1C39FFA6-48B6-4807-BC59-A77981B9FBF7}" srcOrd="1" destOrd="0" parTransId="{5B39570B-91E2-4A6F-8607-F57771E00304}" sibTransId="{9EF9D519-A72A-4C77-BFB1-14BFB2F86027}"/>
    <dgm:cxn modelId="{B066A0B9-62E7-45A6-8A63-6EC5CD92EB5D}" srcId="{F39DB2FF-5D77-4C17-965D-F576C1746260}" destId="{BBF9DBD3-0EE5-402C-97C9-34A65F0FBE5D}" srcOrd="0" destOrd="0" parTransId="{43A6121E-B95B-4CF0-9306-366174CC1BA4}" sibTransId="{E7DB119D-7237-46B5-B4D9-14BA7191AADE}"/>
    <dgm:cxn modelId="{503E22F9-5479-4889-B99A-0EBC8E04362F}" type="presOf" srcId="{BF9E10E7-23BA-4112-A656-FDACCBE7001D}" destId="{2C1F4784-F694-4833-ADFA-204DE601627F}" srcOrd="1" destOrd="0" presId="urn:microsoft.com/office/officeart/2005/8/layout/list1"/>
    <dgm:cxn modelId="{13D49A5D-D31E-4C12-ABEE-BBC7FF3EB3E6}" type="presParOf" srcId="{8EC2D033-B546-4580-8C88-FACFF4E47C46}" destId="{78ADB638-5D28-43D6-AAAC-52C08F3CA385}" srcOrd="0" destOrd="0" presId="urn:microsoft.com/office/officeart/2005/8/layout/list1"/>
    <dgm:cxn modelId="{FA5A483C-3A88-4B11-A26F-24E5FB06175E}" type="presParOf" srcId="{78ADB638-5D28-43D6-AAAC-52C08F3CA385}" destId="{27E34889-F891-4762-B076-CDB22433FB98}" srcOrd="0" destOrd="0" presId="urn:microsoft.com/office/officeart/2005/8/layout/list1"/>
    <dgm:cxn modelId="{5818F595-AD1E-48FE-8500-710DDBFB6007}" type="presParOf" srcId="{78ADB638-5D28-43D6-AAAC-52C08F3CA385}" destId="{A90F6559-9B92-4F9F-8ABA-19B7E0330EBA}" srcOrd="1" destOrd="0" presId="urn:microsoft.com/office/officeart/2005/8/layout/list1"/>
    <dgm:cxn modelId="{EACEA6C0-A2F1-4989-B3FF-D0F2D285A780}" type="presParOf" srcId="{8EC2D033-B546-4580-8C88-FACFF4E47C46}" destId="{AF2D3551-B2D2-4B0E-93A5-57BA76940BDF}" srcOrd="1" destOrd="0" presId="urn:microsoft.com/office/officeart/2005/8/layout/list1"/>
    <dgm:cxn modelId="{4E83B3C4-1D13-4B02-9AE3-91B1D3D77A07}" type="presParOf" srcId="{8EC2D033-B546-4580-8C88-FACFF4E47C46}" destId="{F9355233-055A-4F13-9FC7-76B78A6DE413}" srcOrd="2" destOrd="0" presId="urn:microsoft.com/office/officeart/2005/8/layout/list1"/>
    <dgm:cxn modelId="{634C56E0-5AFD-4A1C-9662-2705AB278533}" type="presParOf" srcId="{8EC2D033-B546-4580-8C88-FACFF4E47C46}" destId="{A673F5C2-4A97-4B7A-B8F5-7E2E697C63C7}" srcOrd="3" destOrd="0" presId="urn:microsoft.com/office/officeart/2005/8/layout/list1"/>
    <dgm:cxn modelId="{83F574E9-20BA-448A-8925-DC52E130BB27}" type="presParOf" srcId="{8EC2D033-B546-4580-8C88-FACFF4E47C46}" destId="{8B8870E9-683A-4A2F-B696-F7EC90A380E5}" srcOrd="4" destOrd="0" presId="urn:microsoft.com/office/officeart/2005/8/layout/list1"/>
    <dgm:cxn modelId="{254CD6D6-EE44-49F7-AF8B-19F6FCB5D126}" type="presParOf" srcId="{8B8870E9-683A-4A2F-B696-F7EC90A380E5}" destId="{E68A93FE-58A9-46D2-87C3-EF64938740A7}" srcOrd="0" destOrd="0" presId="urn:microsoft.com/office/officeart/2005/8/layout/list1"/>
    <dgm:cxn modelId="{AC022614-9272-4903-9D30-2EB0893480BD}" type="presParOf" srcId="{8B8870E9-683A-4A2F-B696-F7EC90A380E5}" destId="{B12A447C-5C71-4B91-A562-8C5E1A091589}" srcOrd="1" destOrd="0" presId="urn:microsoft.com/office/officeart/2005/8/layout/list1"/>
    <dgm:cxn modelId="{467AE036-5A8A-422F-AE63-0EBA2B45FCA7}" type="presParOf" srcId="{8EC2D033-B546-4580-8C88-FACFF4E47C46}" destId="{4474A521-521B-4706-860E-281C37618C95}" srcOrd="5" destOrd="0" presId="urn:microsoft.com/office/officeart/2005/8/layout/list1"/>
    <dgm:cxn modelId="{D340B9DA-7035-4204-8DC6-66DA1EE00779}" type="presParOf" srcId="{8EC2D033-B546-4580-8C88-FACFF4E47C46}" destId="{3F9C88AC-3F07-4B8D-A9DD-FCA2FA896CE3}" srcOrd="6" destOrd="0" presId="urn:microsoft.com/office/officeart/2005/8/layout/list1"/>
    <dgm:cxn modelId="{D83A2584-2875-482E-9B3E-66BAB93A46FD}" type="presParOf" srcId="{8EC2D033-B546-4580-8C88-FACFF4E47C46}" destId="{BCFEF34B-81AE-4BC2-BA6D-927B4D7F52D6}" srcOrd="7" destOrd="0" presId="urn:microsoft.com/office/officeart/2005/8/layout/list1"/>
    <dgm:cxn modelId="{5F89AC11-6227-404E-A800-150E2DB721F9}" type="presParOf" srcId="{8EC2D033-B546-4580-8C88-FACFF4E47C46}" destId="{1CA98996-ED03-45B1-907F-5B8E77F005A9}" srcOrd="8" destOrd="0" presId="urn:microsoft.com/office/officeart/2005/8/layout/list1"/>
    <dgm:cxn modelId="{4BE02C86-39A4-48F9-9E42-4D661148894F}" type="presParOf" srcId="{1CA98996-ED03-45B1-907F-5B8E77F005A9}" destId="{0B8BA510-C7B0-42CD-AD0E-39AC6E6C20F4}" srcOrd="0" destOrd="0" presId="urn:microsoft.com/office/officeart/2005/8/layout/list1"/>
    <dgm:cxn modelId="{7BFF69A2-E0CF-4818-91BE-B2607CDBA197}" type="presParOf" srcId="{1CA98996-ED03-45B1-907F-5B8E77F005A9}" destId="{2C1F4784-F694-4833-ADFA-204DE601627F}" srcOrd="1" destOrd="0" presId="urn:microsoft.com/office/officeart/2005/8/layout/list1"/>
    <dgm:cxn modelId="{C19DD535-C3DB-4333-8E16-3013CA215847}" type="presParOf" srcId="{8EC2D033-B546-4580-8C88-FACFF4E47C46}" destId="{F3A9268B-1F86-4156-B2C2-C0740FE27A47}" srcOrd="9" destOrd="0" presId="urn:microsoft.com/office/officeart/2005/8/layout/list1"/>
    <dgm:cxn modelId="{B810CFA6-FC79-4BA5-9648-5E997E58A71B}" type="presParOf" srcId="{8EC2D033-B546-4580-8C88-FACFF4E47C46}" destId="{CF1C458C-B739-4584-A9B6-6D10C114953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55233-055A-4F13-9FC7-76B78A6DE413}">
      <dsp:nvSpPr>
        <dsp:cNvPr id="0" name=""/>
        <dsp:cNvSpPr/>
      </dsp:nvSpPr>
      <dsp:spPr>
        <a:xfrm>
          <a:off x="0" y="378893"/>
          <a:ext cx="6052457" cy="5544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0F6559-9B92-4F9F-8ABA-19B7E0330EBA}">
      <dsp:nvSpPr>
        <dsp:cNvPr id="0" name=""/>
        <dsp:cNvSpPr/>
      </dsp:nvSpPr>
      <dsp:spPr>
        <a:xfrm>
          <a:off x="302622" y="54173"/>
          <a:ext cx="4236719" cy="6494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138" tIns="0" rIns="160138" bIns="0" numCol="1" spcCol="1270" anchor="ctr" anchorCtr="0">
          <a:noAutofit/>
        </a:bodyPr>
        <a:lstStyle/>
        <a:p>
          <a:pPr marL="0" lvl="0" indent="0" algn="l" defTabSz="977900">
            <a:lnSpc>
              <a:spcPct val="90000"/>
            </a:lnSpc>
            <a:spcBef>
              <a:spcPct val="0"/>
            </a:spcBef>
            <a:spcAft>
              <a:spcPct val="35000"/>
            </a:spcAft>
            <a:buNone/>
          </a:pPr>
          <a:r>
            <a:rPr lang="ru-RU" sz="2200" kern="1200" dirty="0"/>
            <a:t>«Встреча-сказка(история»)</a:t>
          </a:r>
        </a:p>
      </dsp:txBody>
      <dsp:txXfrm>
        <a:off x="334325" y="85876"/>
        <a:ext cx="4173313" cy="586034"/>
      </dsp:txXfrm>
    </dsp:sp>
    <dsp:sp modelId="{3F9C88AC-3F07-4B8D-A9DD-FCA2FA896CE3}">
      <dsp:nvSpPr>
        <dsp:cNvPr id="0" name=""/>
        <dsp:cNvSpPr/>
      </dsp:nvSpPr>
      <dsp:spPr>
        <a:xfrm>
          <a:off x="0" y="1376813"/>
          <a:ext cx="6052457" cy="5544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2A447C-5C71-4B91-A562-8C5E1A091589}">
      <dsp:nvSpPr>
        <dsp:cNvPr id="0" name=""/>
        <dsp:cNvSpPr/>
      </dsp:nvSpPr>
      <dsp:spPr>
        <a:xfrm>
          <a:off x="302622" y="1052093"/>
          <a:ext cx="4236719" cy="6494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138" tIns="0" rIns="160138" bIns="0" numCol="1" spcCol="1270" anchor="ctr" anchorCtr="0">
          <a:noAutofit/>
        </a:bodyPr>
        <a:lstStyle/>
        <a:p>
          <a:pPr marL="0" lvl="0" indent="0" algn="l" defTabSz="977900">
            <a:lnSpc>
              <a:spcPct val="90000"/>
            </a:lnSpc>
            <a:spcBef>
              <a:spcPct val="0"/>
            </a:spcBef>
            <a:spcAft>
              <a:spcPct val="35000"/>
            </a:spcAft>
            <a:buNone/>
          </a:pPr>
          <a:r>
            <a:rPr lang="ru-RU" sz="2200" kern="1200" dirty="0"/>
            <a:t>«Встреча-путешествие»</a:t>
          </a:r>
        </a:p>
      </dsp:txBody>
      <dsp:txXfrm>
        <a:off x="334325" y="1083796"/>
        <a:ext cx="4173313" cy="586034"/>
      </dsp:txXfrm>
    </dsp:sp>
    <dsp:sp modelId="{CF1C458C-B739-4584-A9B6-6D10C114953E}">
      <dsp:nvSpPr>
        <dsp:cNvPr id="0" name=""/>
        <dsp:cNvSpPr/>
      </dsp:nvSpPr>
      <dsp:spPr>
        <a:xfrm>
          <a:off x="0" y="2374734"/>
          <a:ext cx="6052457" cy="5544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1F4784-F694-4833-ADFA-204DE601627F}">
      <dsp:nvSpPr>
        <dsp:cNvPr id="0" name=""/>
        <dsp:cNvSpPr/>
      </dsp:nvSpPr>
      <dsp:spPr>
        <a:xfrm>
          <a:off x="302622" y="2050013"/>
          <a:ext cx="4236719" cy="6494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138" tIns="0" rIns="160138" bIns="0" numCol="1" spcCol="1270" anchor="ctr" anchorCtr="0">
          <a:noAutofit/>
        </a:bodyPr>
        <a:lstStyle/>
        <a:p>
          <a:pPr marL="0" lvl="0" indent="0" algn="l" defTabSz="977900">
            <a:lnSpc>
              <a:spcPct val="90000"/>
            </a:lnSpc>
            <a:spcBef>
              <a:spcPct val="0"/>
            </a:spcBef>
            <a:spcAft>
              <a:spcPct val="35000"/>
            </a:spcAft>
            <a:buNone/>
          </a:pPr>
          <a:r>
            <a:rPr lang="ru-RU" sz="2200" kern="1200" dirty="0"/>
            <a:t>«Встреча-экскурсия»</a:t>
          </a:r>
        </a:p>
      </dsp:txBody>
      <dsp:txXfrm>
        <a:off x="334325" y="2081716"/>
        <a:ext cx="4173313"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6703C-A7E3-475F-B9CC-0B8E99CDECED}" type="datetimeFigureOut">
              <a:rPr lang="ru-RU" smtClean="0"/>
              <a:t>15.06.2019</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D0382C-8438-43E6-9F1C-2665587E2B69}" type="slidenum">
              <a:rPr lang="ru-RU" smtClean="0"/>
              <a:t>‹#›</a:t>
            </a:fld>
            <a:endParaRPr lang="ru-RU"/>
          </a:p>
        </p:txBody>
      </p:sp>
    </p:spTree>
    <p:extLst>
      <p:ext uri="{BB962C8B-B14F-4D97-AF65-F5344CB8AC3E}">
        <p14:creationId xmlns:p14="http://schemas.microsoft.com/office/powerpoint/2010/main" val="3836584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браз слайда 1">
            <a:extLst>
              <a:ext uri="{FF2B5EF4-FFF2-40B4-BE49-F238E27FC236}">
                <a16:creationId xmlns:a16="http://schemas.microsoft.com/office/drawing/2014/main" id="{E544A878-2B26-4BD0-85CD-9B92FA7749E9}"/>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Заметки 2">
            <a:extLst>
              <a:ext uri="{FF2B5EF4-FFF2-40B4-BE49-F238E27FC236}">
                <a16:creationId xmlns:a16="http://schemas.microsoft.com/office/drawing/2014/main" id="{20AB2122-FB8E-4F35-902A-B2C044D0E8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40964" name="Номер слайда 3">
            <a:extLst>
              <a:ext uri="{FF2B5EF4-FFF2-40B4-BE49-F238E27FC236}">
                <a16:creationId xmlns:a16="http://schemas.microsoft.com/office/drawing/2014/main" id="{F24D6786-D57D-4B04-8B8E-3E2EA1D5A3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AB018AA-84FA-4062-94EA-CB8EAF134492}" type="slidenum">
              <a:rPr lang="ru-RU" altLang="ru-RU"/>
              <a:pPr eaLnBrk="1" hangingPunct="1"/>
              <a:t>7</a:t>
            </a:fld>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Образ слайда 1">
            <a:extLst>
              <a:ext uri="{FF2B5EF4-FFF2-40B4-BE49-F238E27FC236}">
                <a16:creationId xmlns:a16="http://schemas.microsoft.com/office/drawing/2014/main" id="{406EE36E-5A20-486F-A190-EAAB2C2389DA}"/>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Заметки 2">
            <a:extLst>
              <a:ext uri="{FF2B5EF4-FFF2-40B4-BE49-F238E27FC236}">
                <a16:creationId xmlns:a16="http://schemas.microsoft.com/office/drawing/2014/main" id="{D7C31714-B060-4981-87FD-B11E78F78C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44036" name="Номер слайда 3">
            <a:extLst>
              <a:ext uri="{FF2B5EF4-FFF2-40B4-BE49-F238E27FC236}">
                <a16:creationId xmlns:a16="http://schemas.microsoft.com/office/drawing/2014/main" id="{4433D5DF-5E6D-4505-8B8C-97B50A2CCB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0532710-F413-4640-88E9-5833AD98A085}" type="slidenum">
              <a:rPr lang="ru-RU" altLang="ru-RU"/>
              <a:pPr eaLnBrk="1" hangingPunct="1"/>
              <a:t>8</a:t>
            </a:fld>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5AB6D89F-6421-4CC9-911B-CBCB5C19DA12}" type="slidenum">
              <a:rPr lang="ru-RU" smtClean="0"/>
              <a:pPr/>
              <a:t>32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A3638F72-E74C-4B6B-84D1-9569D02C6464}" type="datetimeFigureOut">
              <a:rPr lang="ru-RU" smtClean="0"/>
              <a:t>15.06.2019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A24D8F-B99A-41B9-81DB-D11D6734A6F4}" type="slidenum">
              <a:rPr lang="ru-RU" smtClean="0"/>
              <a:t>‹#›</a:t>
            </a:fld>
            <a:endParaRPr lang="ru-RU"/>
          </a:p>
        </p:txBody>
      </p:sp>
    </p:spTree>
    <p:extLst>
      <p:ext uri="{BB962C8B-B14F-4D97-AF65-F5344CB8AC3E}">
        <p14:creationId xmlns:p14="http://schemas.microsoft.com/office/powerpoint/2010/main" val="2155654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3638F72-E74C-4B6B-84D1-9569D02C6464}" type="datetimeFigureOut">
              <a:rPr lang="ru-RU" smtClean="0"/>
              <a:t>15.06.2019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A24D8F-B99A-41B9-81DB-D11D6734A6F4}" type="slidenum">
              <a:rPr lang="ru-RU" smtClean="0"/>
              <a:t>‹#›</a:t>
            </a:fld>
            <a:endParaRPr lang="ru-RU"/>
          </a:p>
        </p:txBody>
      </p:sp>
    </p:spTree>
    <p:extLst>
      <p:ext uri="{BB962C8B-B14F-4D97-AF65-F5344CB8AC3E}">
        <p14:creationId xmlns:p14="http://schemas.microsoft.com/office/powerpoint/2010/main" val="4203494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3638F72-E74C-4B6B-84D1-9569D02C6464}" type="datetimeFigureOut">
              <a:rPr lang="ru-RU" smtClean="0"/>
              <a:t>15.06.2019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A24D8F-B99A-41B9-81DB-D11D6734A6F4}" type="slidenum">
              <a:rPr lang="ru-RU" smtClean="0"/>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67505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3638F72-E74C-4B6B-84D1-9569D02C6464}" type="datetimeFigureOut">
              <a:rPr lang="ru-RU" smtClean="0"/>
              <a:t>15.06.2019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A24D8F-B99A-41B9-81DB-D11D6734A6F4}" type="slidenum">
              <a:rPr lang="ru-RU" smtClean="0"/>
              <a:t>‹#›</a:t>
            </a:fld>
            <a:endParaRPr lang="ru-RU"/>
          </a:p>
        </p:txBody>
      </p:sp>
    </p:spTree>
    <p:extLst>
      <p:ext uri="{BB962C8B-B14F-4D97-AF65-F5344CB8AC3E}">
        <p14:creationId xmlns:p14="http://schemas.microsoft.com/office/powerpoint/2010/main" val="4194904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3638F72-E74C-4B6B-84D1-9569D02C6464}" type="datetimeFigureOut">
              <a:rPr lang="ru-RU" smtClean="0"/>
              <a:t>15.06.2019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A24D8F-B99A-41B9-81DB-D11D6734A6F4}" type="slidenum">
              <a:rPr lang="ru-RU" smtClean="0"/>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78412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3638F72-E74C-4B6B-84D1-9569D02C6464}" type="datetimeFigureOut">
              <a:rPr lang="ru-RU" smtClean="0"/>
              <a:t>15.06.2019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A24D8F-B99A-41B9-81DB-D11D6734A6F4}" type="slidenum">
              <a:rPr lang="ru-RU" smtClean="0"/>
              <a:t>‹#›</a:t>
            </a:fld>
            <a:endParaRPr lang="ru-RU"/>
          </a:p>
        </p:txBody>
      </p:sp>
    </p:spTree>
    <p:extLst>
      <p:ext uri="{BB962C8B-B14F-4D97-AF65-F5344CB8AC3E}">
        <p14:creationId xmlns:p14="http://schemas.microsoft.com/office/powerpoint/2010/main" val="2658646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3638F72-E74C-4B6B-84D1-9569D02C6464}" type="datetimeFigureOut">
              <a:rPr lang="ru-RU" smtClean="0"/>
              <a:t>15.06.2019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A24D8F-B99A-41B9-81DB-D11D6734A6F4}" type="slidenum">
              <a:rPr lang="ru-RU" smtClean="0"/>
              <a:t>‹#›</a:t>
            </a:fld>
            <a:endParaRPr lang="ru-RU"/>
          </a:p>
        </p:txBody>
      </p:sp>
    </p:spTree>
    <p:extLst>
      <p:ext uri="{BB962C8B-B14F-4D97-AF65-F5344CB8AC3E}">
        <p14:creationId xmlns:p14="http://schemas.microsoft.com/office/powerpoint/2010/main" val="4018936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3638F72-E74C-4B6B-84D1-9569D02C6464}" type="datetimeFigureOut">
              <a:rPr lang="ru-RU" smtClean="0"/>
              <a:t>15.06.2019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A24D8F-B99A-41B9-81DB-D11D6734A6F4}" type="slidenum">
              <a:rPr lang="ru-RU" smtClean="0"/>
              <a:t>‹#›</a:t>
            </a:fld>
            <a:endParaRPr lang="ru-RU"/>
          </a:p>
        </p:txBody>
      </p:sp>
    </p:spTree>
    <p:extLst>
      <p:ext uri="{BB962C8B-B14F-4D97-AF65-F5344CB8AC3E}">
        <p14:creationId xmlns:p14="http://schemas.microsoft.com/office/powerpoint/2010/main" val="371118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3638F72-E74C-4B6B-84D1-9569D02C6464}" type="datetimeFigureOut">
              <a:rPr lang="ru-RU" smtClean="0"/>
              <a:t>15.06.2019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A24D8F-B99A-41B9-81DB-D11D6734A6F4}" type="slidenum">
              <a:rPr lang="ru-RU" smtClean="0"/>
              <a:t>‹#›</a:t>
            </a:fld>
            <a:endParaRPr lang="ru-RU"/>
          </a:p>
        </p:txBody>
      </p:sp>
    </p:spTree>
    <p:extLst>
      <p:ext uri="{BB962C8B-B14F-4D97-AF65-F5344CB8AC3E}">
        <p14:creationId xmlns:p14="http://schemas.microsoft.com/office/powerpoint/2010/main" val="63704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3638F72-E74C-4B6B-84D1-9569D02C6464}" type="datetimeFigureOut">
              <a:rPr lang="ru-RU" smtClean="0"/>
              <a:t>15.06.2019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A24D8F-B99A-41B9-81DB-D11D6734A6F4}" type="slidenum">
              <a:rPr lang="ru-RU" smtClean="0"/>
              <a:t>‹#›</a:t>
            </a:fld>
            <a:endParaRPr lang="ru-RU"/>
          </a:p>
        </p:txBody>
      </p:sp>
    </p:spTree>
    <p:extLst>
      <p:ext uri="{BB962C8B-B14F-4D97-AF65-F5344CB8AC3E}">
        <p14:creationId xmlns:p14="http://schemas.microsoft.com/office/powerpoint/2010/main" val="1024678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A3638F72-E74C-4B6B-84D1-9569D02C6464}" type="datetimeFigureOut">
              <a:rPr lang="ru-RU" smtClean="0"/>
              <a:t>15.06.2019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CA24D8F-B99A-41B9-81DB-D11D6734A6F4}" type="slidenum">
              <a:rPr lang="ru-RU" smtClean="0"/>
              <a:t>‹#›</a:t>
            </a:fld>
            <a:endParaRPr lang="ru-RU"/>
          </a:p>
        </p:txBody>
      </p:sp>
    </p:spTree>
    <p:extLst>
      <p:ext uri="{BB962C8B-B14F-4D97-AF65-F5344CB8AC3E}">
        <p14:creationId xmlns:p14="http://schemas.microsoft.com/office/powerpoint/2010/main" val="3876261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A3638F72-E74C-4B6B-84D1-9569D02C6464}" type="datetimeFigureOut">
              <a:rPr lang="ru-RU" smtClean="0"/>
              <a:t>15.06.2019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CA24D8F-B99A-41B9-81DB-D11D6734A6F4}" type="slidenum">
              <a:rPr lang="ru-RU" smtClean="0"/>
              <a:t>‹#›</a:t>
            </a:fld>
            <a:endParaRPr lang="ru-RU"/>
          </a:p>
        </p:txBody>
      </p:sp>
    </p:spTree>
    <p:extLst>
      <p:ext uri="{BB962C8B-B14F-4D97-AF65-F5344CB8AC3E}">
        <p14:creationId xmlns:p14="http://schemas.microsoft.com/office/powerpoint/2010/main" val="3468186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A3638F72-E74C-4B6B-84D1-9569D02C6464}" type="datetimeFigureOut">
              <a:rPr lang="ru-RU" smtClean="0"/>
              <a:t>15.06.2019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CA24D8F-B99A-41B9-81DB-D11D6734A6F4}" type="slidenum">
              <a:rPr lang="ru-RU" smtClean="0"/>
              <a:t>‹#›</a:t>
            </a:fld>
            <a:endParaRPr lang="ru-RU"/>
          </a:p>
        </p:txBody>
      </p:sp>
    </p:spTree>
    <p:extLst>
      <p:ext uri="{BB962C8B-B14F-4D97-AF65-F5344CB8AC3E}">
        <p14:creationId xmlns:p14="http://schemas.microsoft.com/office/powerpoint/2010/main" val="1323471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638F72-E74C-4B6B-84D1-9569D02C6464}" type="datetimeFigureOut">
              <a:rPr lang="ru-RU" smtClean="0"/>
              <a:t>15.06.2019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CA24D8F-B99A-41B9-81DB-D11D6734A6F4}" type="slidenum">
              <a:rPr lang="ru-RU" smtClean="0"/>
              <a:t>‹#›</a:t>
            </a:fld>
            <a:endParaRPr lang="ru-RU"/>
          </a:p>
        </p:txBody>
      </p:sp>
    </p:spTree>
    <p:extLst>
      <p:ext uri="{BB962C8B-B14F-4D97-AF65-F5344CB8AC3E}">
        <p14:creationId xmlns:p14="http://schemas.microsoft.com/office/powerpoint/2010/main" val="2128324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A3638F72-E74C-4B6B-84D1-9569D02C6464}" type="datetimeFigureOut">
              <a:rPr lang="ru-RU" smtClean="0"/>
              <a:t>15.06.2019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CA24D8F-B99A-41B9-81DB-D11D6734A6F4}" type="slidenum">
              <a:rPr lang="ru-RU" smtClean="0"/>
              <a:t>‹#›</a:t>
            </a:fld>
            <a:endParaRPr lang="ru-RU"/>
          </a:p>
        </p:txBody>
      </p:sp>
    </p:spTree>
    <p:extLst>
      <p:ext uri="{BB962C8B-B14F-4D97-AF65-F5344CB8AC3E}">
        <p14:creationId xmlns:p14="http://schemas.microsoft.com/office/powerpoint/2010/main" val="1012041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3638F72-E74C-4B6B-84D1-9569D02C6464}" type="datetimeFigureOut">
              <a:rPr lang="ru-RU" smtClean="0"/>
              <a:t>15.06.2019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CA24D8F-B99A-41B9-81DB-D11D6734A6F4}" type="slidenum">
              <a:rPr lang="ru-RU" smtClean="0"/>
              <a:t>‹#›</a:t>
            </a:fld>
            <a:endParaRPr lang="ru-RU"/>
          </a:p>
        </p:txBody>
      </p:sp>
    </p:spTree>
    <p:extLst>
      <p:ext uri="{BB962C8B-B14F-4D97-AF65-F5344CB8AC3E}">
        <p14:creationId xmlns:p14="http://schemas.microsoft.com/office/powerpoint/2010/main" val="2454497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3638F72-E74C-4B6B-84D1-9569D02C6464}" type="datetimeFigureOut">
              <a:rPr lang="ru-RU" smtClean="0"/>
              <a:t>15.06.2019</a:t>
            </a:fld>
            <a:endParaRPr lang="ru-RU"/>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4CA24D8F-B99A-41B9-81DB-D11D6734A6F4}" type="slidenum">
              <a:rPr lang="ru-RU" smtClean="0"/>
              <a:t>‹#›</a:t>
            </a:fld>
            <a:endParaRPr lang="ru-RU"/>
          </a:p>
        </p:txBody>
      </p:sp>
    </p:spTree>
    <p:extLst>
      <p:ext uri="{BB962C8B-B14F-4D97-AF65-F5344CB8AC3E}">
        <p14:creationId xmlns:p14="http://schemas.microsoft.com/office/powerpoint/2010/main" val="243656913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album.foto.ru:8080/photos/pr0/141148/199359.jp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hyperlink" Target="http://www.spbmuseum.ru/i/data/pv.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CEEB11E4-777D-45ED-95DB-E21FEB7B6E8B}"/>
              </a:ext>
            </a:extLst>
          </p:cNvPr>
          <p:cNvSpPr>
            <a:spLocks noGrp="1"/>
          </p:cNvSpPr>
          <p:nvPr>
            <p:ph type="ctrTitle"/>
          </p:nvPr>
        </p:nvSpPr>
        <p:spPr/>
        <p:txBody>
          <a:bodyPr/>
          <a:lstStyle/>
          <a:p>
            <a:r>
              <a:rPr lang="ru-RU" sz="3000" dirty="0"/>
              <a:t>Педагогическая технология краеведческого образования детей дошкольного возраста</a:t>
            </a:r>
          </a:p>
        </p:txBody>
      </p:sp>
      <p:sp>
        <p:nvSpPr>
          <p:cNvPr id="5" name="Подзаголовок 4">
            <a:extLst>
              <a:ext uri="{FF2B5EF4-FFF2-40B4-BE49-F238E27FC236}">
                <a16:creationId xmlns:a16="http://schemas.microsoft.com/office/drawing/2014/main" id="{342FBBE9-34C1-484D-BEC1-985F50250FB5}"/>
              </a:ext>
            </a:extLst>
          </p:cNvPr>
          <p:cNvSpPr>
            <a:spLocks noGrp="1"/>
          </p:cNvSpPr>
          <p:nvPr>
            <p:ph type="subTitle" idx="1"/>
          </p:nvPr>
        </p:nvSpPr>
        <p:spPr/>
        <p:txBody>
          <a:bodyPr/>
          <a:lstStyle/>
          <a:p>
            <a:r>
              <a:rPr lang="ru-RU" dirty="0"/>
              <a:t>Лекция 6</a:t>
            </a:r>
          </a:p>
        </p:txBody>
      </p:sp>
    </p:spTree>
    <p:extLst>
      <p:ext uri="{BB962C8B-B14F-4D97-AF65-F5344CB8AC3E}">
        <p14:creationId xmlns:p14="http://schemas.microsoft.com/office/powerpoint/2010/main" val="3772457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Фотография - Мариинский театр - Фотографии старого Петербурга"/>
          <p:cNvPicPr>
            <a:picLocks noChangeAspect="1" noChangeArrowheads="1"/>
          </p:cNvPicPr>
          <p:nvPr/>
        </p:nvPicPr>
        <p:blipFill>
          <a:blip r:embed="rId2" cstate="print"/>
          <a:srcRect/>
          <a:stretch>
            <a:fillRect/>
          </a:stretch>
        </p:blipFill>
        <p:spPr bwMode="auto">
          <a:xfrm>
            <a:off x="1709683" y="2078851"/>
            <a:ext cx="5564981" cy="3493294"/>
          </a:xfrm>
          <a:prstGeom prst="rect">
            <a:avLst/>
          </a:prstGeom>
          <a:noFill/>
        </p:spPr>
      </p:pic>
      <p:sp>
        <p:nvSpPr>
          <p:cNvPr id="3" name="TextBox 2"/>
          <p:cNvSpPr txBox="1"/>
          <p:nvPr/>
        </p:nvSpPr>
        <p:spPr>
          <a:xfrm>
            <a:off x="1655676" y="1160748"/>
            <a:ext cx="5778642" cy="300082"/>
          </a:xfrm>
          <a:prstGeom prst="rect">
            <a:avLst/>
          </a:prstGeom>
          <a:noFill/>
        </p:spPr>
        <p:txBody>
          <a:bodyPr wrap="square" rtlCol="0">
            <a:spAutoFit/>
          </a:bodyPr>
          <a:lstStyle/>
          <a:p>
            <a:r>
              <a:rPr lang="ru-RU" sz="1350" dirty="0"/>
              <a:t>Почему на здании </a:t>
            </a:r>
            <a:r>
              <a:rPr lang="ru-RU" sz="1350" dirty="0" err="1"/>
              <a:t>Мариинского</a:t>
            </a:r>
            <a:r>
              <a:rPr lang="ru-RU" sz="1350" dirty="0"/>
              <a:t> театра повесили такие украшения?</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Психологическое айкидо. Учебное пособие"/>
          <p:cNvPicPr>
            <a:picLocks noChangeAspect="1" noChangeArrowheads="1"/>
          </p:cNvPicPr>
          <p:nvPr/>
        </p:nvPicPr>
        <p:blipFill>
          <a:blip r:embed="rId2" cstate="print"/>
          <a:srcRect/>
          <a:stretch>
            <a:fillRect/>
          </a:stretch>
        </p:blipFill>
        <p:spPr bwMode="auto">
          <a:xfrm>
            <a:off x="1331641" y="1322766"/>
            <a:ext cx="6568142" cy="4374486"/>
          </a:xfrm>
          <a:prstGeom prst="rect">
            <a:avLst/>
          </a:prstGeom>
          <a:noFill/>
        </p:spPr>
      </p:pic>
      <p:pic>
        <p:nvPicPr>
          <p:cNvPr id="3" name="Рисунок 2" descr="IMG_3165.JPG"/>
          <p:cNvPicPr>
            <a:picLocks noChangeAspect="1"/>
          </p:cNvPicPr>
          <p:nvPr/>
        </p:nvPicPr>
        <p:blipFill>
          <a:blip r:embed="rId3" cstate="print"/>
          <a:srcRect l="22438" b="18500"/>
          <a:stretch>
            <a:fillRect/>
          </a:stretch>
        </p:blipFill>
        <p:spPr>
          <a:xfrm>
            <a:off x="1277634" y="857251"/>
            <a:ext cx="6723366" cy="51708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Дом графа А. С. Апраксина - Малый театр - Академический Большой драматический театр им. Товстоногова, Необарокко, Архитектор Фон"/>
          <p:cNvPicPr>
            <a:picLocks noChangeAspect="1" noChangeArrowheads="1"/>
          </p:cNvPicPr>
          <p:nvPr/>
        </p:nvPicPr>
        <p:blipFill>
          <a:blip r:embed="rId2" cstate="print"/>
          <a:srcRect r="16242"/>
          <a:stretch>
            <a:fillRect/>
          </a:stretch>
        </p:blipFill>
        <p:spPr bwMode="auto">
          <a:xfrm>
            <a:off x="184050" y="2186862"/>
            <a:ext cx="4225932" cy="3234224"/>
          </a:xfrm>
          <a:prstGeom prst="rect">
            <a:avLst/>
          </a:prstGeom>
          <a:noFill/>
        </p:spPr>
      </p:pic>
      <p:sp>
        <p:nvSpPr>
          <p:cNvPr id="50180" name="AutoShape 4" descr="Проходной балл. театр имени товстоногова Поступаем вместе. Форум"/>
          <p:cNvSpPr>
            <a:spLocks noChangeAspect="1" noChangeArrowheads="1"/>
          </p:cNvSpPr>
          <p:nvPr/>
        </p:nvSpPr>
        <p:spPr bwMode="auto">
          <a:xfrm>
            <a:off x="1259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ru-RU" sz="1350"/>
          </a:p>
        </p:txBody>
      </p:sp>
      <p:sp>
        <p:nvSpPr>
          <p:cNvPr id="50182" name="AutoShape 6" descr="Проходной балл. театр имени товстоногова Поступаем вместе. Форум"/>
          <p:cNvSpPr>
            <a:spLocks noChangeAspect="1" noChangeArrowheads="1"/>
          </p:cNvSpPr>
          <p:nvPr/>
        </p:nvSpPr>
        <p:spPr bwMode="auto">
          <a:xfrm>
            <a:off x="1259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ru-RU" sz="1350"/>
          </a:p>
        </p:txBody>
      </p:sp>
      <p:pic>
        <p:nvPicPr>
          <p:cNvPr id="50184" name="Picture 8" descr="Новости строительного комплекса Строительный портал - Стройк…"/>
          <p:cNvPicPr>
            <a:picLocks noChangeAspect="1" noChangeArrowheads="1"/>
          </p:cNvPicPr>
          <p:nvPr/>
        </p:nvPicPr>
        <p:blipFill>
          <a:blip r:embed="rId3" cstate="print"/>
          <a:srcRect/>
          <a:stretch>
            <a:fillRect/>
          </a:stretch>
        </p:blipFill>
        <p:spPr bwMode="auto">
          <a:xfrm>
            <a:off x="4517994" y="2186861"/>
            <a:ext cx="4331548" cy="3234223"/>
          </a:xfrm>
          <a:prstGeom prst="rect">
            <a:avLst/>
          </a:prstGeom>
          <a:noFill/>
        </p:spPr>
      </p:pic>
      <p:sp>
        <p:nvSpPr>
          <p:cNvPr id="6" name="TextBox 5"/>
          <p:cNvSpPr txBox="1"/>
          <p:nvPr/>
        </p:nvSpPr>
        <p:spPr>
          <a:xfrm>
            <a:off x="2141730" y="1052736"/>
            <a:ext cx="5670630" cy="300082"/>
          </a:xfrm>
          <a:prstGeom prst="rect">
            <a:avLst/>
          </a:prstGeom>
          <a:noFill/>
        </p:spPr>
        <p:txBody>
          <a:bodyPr wrap="square" rtlCol="0">
            <a:spAutoFit/>
          </a:bodyPr>
          <a:lstStyle/>
          <a:p>
            <a:r>
              <a:rPr lang="ru-RU" sz="1350" dirty="0"/>
              <a:t>Сравни два изображения театра</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А чё в Балашихе сёдня случилось. - Версия для печати"/>
          <p:cNvPicPr>
            <a:picLocks noChangeAspect="1" noChangeArrowheads="1"/>
          </p:cNvPicPr>
          <p:nvPr/>
        </p:nvPicPr>
        <p:blipFill>
          <a:blip r:embed="rId2" cstate="print"/>
          <a:srcRect l="18327"/>
          <a:stretch>
            <a:fillRect/>
          </a:stretch>
        </p:blipFill>
        <p:spPr bwMode="auto">
          <a:xfrm>
            <a:off x="3069771" y="815669"/>
            <a:ext cx="3163078" cy="5867965"/>
          </a:xfrm>
          <a:prstGeom prst="rect">
            <a:avLst/>
          </a:prstGeom>
          <a:noFill/>
        </p:spPr>
      </p:pic>
      <p:sp>
        <p:nvSpPr>
          <p:cNvPr id="3" name="TextBox 2"/>
          <p:cNvSpPr txBox="1"/>
          <p:nvPr/>
        </p:nvSpPr>
        <p:spPr>
          <a:xfrm>
            <a:off x="932401" y="352940"/>
            <a:ext cx="6480720" cy="300082"/>
          </a:xfrm>
          <a:prstGeom prst="rect">
            <a:avLst/>
          </a:prstGeom>
          <a:noFill/>
        </p:spPr>
        <p:txBody>
          <a:bodyPr wrap="square" rtlCol="0">
            <a:spAutoFit/>
          </a:bodyPr>
          <a:lstStyle/>
          <a:p>
            <a:r>
              <a:rPr lang="ru-RU" sz="1350" dirty="0"/>
              <a:t>Зачем нужна театральная тумба?</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Большой театр изнутри - фотоальбом - Отдых с детьми - OSD.RU"/>
          <p:cNvPicPr>
            <a:picLocks noChangeAspect="1" noChangeArrowheads="1"/>
          </p:cNvPicPr>
          <p:nvPr/>
        </p:nvPicPr>
        <p:blipFill>
          <a:blip r:embed="rId2" cstate="print"/>
          <a:srcRect/>
          <a:stretch>
            <a:fillRect/>
          </a:stretch>
        </p:blipFill>
        <p:spPr bwMode="auto">
          <a:xfrm>
            <a:off x="1478685" y="1518251"/>
            <a:ext cx="6219651" cy="5025479"/>
          </a:xfrm>
          <a:prstGeom prst="rect">
            <a:avLst/>
          </a:prstGeom>
          <a:noFill/>
        </p:spPr>
      </p:pic>
      <p:sp>
        <p:nvSpPr>
          <p:cNvPr id="3" name="TextBox 2"/>
          <p:cNvSpPr txBox="1"/>
          <p:nvPr/>
        </p:nvSpPr>
        <p:spPr>
          <a:xfrm>
            <a:off x="1601670" y="998730"/>
            <a:ext cx="5832648" cy="300082"/>
          </a:xfrm>
          <a:prstGeom prst="rect">
            <a:avLst/>
          </a:prstGeom>
          <a:noFill/>
        </p:spPr>
        <p:txBody>
          <a:bodyPr wrap="square" rtlCol="0">
            <a:spAutoFit/>
          </a:bodyPr>
          <a:lstStyle/>
          <a:p>
            <a:r>
              <a:rPr lang="ru-RU" sz="1350" dirty="0"/>
              <a:t>Почему эти  места в театре называют «царской ложей»?</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Фотография Эдгар Дега (Photo of Edgar Degas)"/>
          <p:cNvPicPr>
            <a:picLocks noChangeAspect="1" noChangeArrowheads="1"/>
          </p:cNvPicPr>
          <p:nvPr/>
        </p:nvPicPr>
        <p:blipFill>
          <a:blip r:embed="rId2" cstate="print"/>
          <a:srcRect/>
          <a:stretch>
            <a:fillRect/>
          </a:stretch>
        </p:blipFill>
        <p:spPr bwMode="auto">
          <a:xfrm>
            <a:off x="2340082" y="1422867"/>
            <a:ext cx="4200677" cy="5214634"/>
          </a:xfrm>
          <a:prstGeom prst="rect">
            <a:avLst/>
          </a:prstGeom>
          <a:noFill/>
        </p:spPr>
      </p:pic>
      <p:sp>
        <p:nvSpPr>
          <p:cNvPr id="3" name="TextBox 2"/>
          <p:cNvSpPr txBox="1"/>
          <p:nvPr/>
        </p:nvSpPr>
        <p:spPr>
          <a:xfrm>
            <a:off x="1439652" y="998730"/>
            <a:ext cx="6264696" cy="300082"/>
          </a:xfrm>
          <a:prstGeom prst="rect">
            <a:avLst/>
          </a:prstGeom>
          <a:noFill/>
        </p:spPr>
        <p:txBody>
          <a:bodyPr wrap="square" rtlCol="0">
            <a:spAutoFit/>
          </a:bodyPr>
          <a:lstStyle/>
          <a:p>
            <a:r>
              <a:rPr lang="ru-RU" sz="1350" dirty="0"/>
              <a:t>Какой вид театрального искусства изобразил художник?</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9652" y="1052736"/>
            <a:ext cx="6156684" cy="300082"/>
          </a:xfrm>
          <a:prstGeom prst="rect">
            <a:avLst/>
          </a:prstGeom>
          <a:noFill/>
        </p:spPr>
        <p:txBody>
          <a:bodyPr wrap="square" rtlCol="0">
            <a:spAutoFit/>
          </a:bodyPr>
          <a:lstStyle/>
          <a:p>
            <a:r>
              <a:rPr lang="ru-RU" sz="1350" dirty="0"/>
              <a:t>Может ли быть театр на улице?</a:t>
            </a:r>
          </a:p>
        </p:txBody>
      </p:sp>
      <p:pic>
        <p:nvPicPr>
          <p:cNvPr id="54274" name="Picture 2" descr="Фото путешествия, город, река, берег, архитектура, искусство, история, россия, санкт-петербург"/>
          <p:cNvPicPr>
            <a:picLocks noChangeAspect="1" noChangeArrowheads="1"/>
          </p:cNvPicPr>
          <p:nvPr/>
        </p:nvPicPr>
        <p:blipFill>
          <a:blip r:embed="rId2" cstate="print"/>
          <a:srcRect/>
          <a:stretch>
            <a:fillRect/>
          </a:stretch>
        </p:blipFill>
        <p:spPr bwMode="auto">
          <a:xfrm>
            <a:off x="1439652" y="1487912"/>
            <a:ext cx="6345324" cy="45128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wipe(down)">
                                      <p:cBhvr>
                                        <p:cTn id="7" dur="50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1052736"/>
            <a:ext cx="6102678" cy="300082"/>
          </a:xfrm>
          <a:prstGeom prst="rect">
            <a:avLst/>
          </a:prstGeom>
          <a:noFill/>
        </p:spPr>
        <p:txBody>
          <a:bodyPr wrap="square" rtlCol="0">
            <a:spAutoFit/>
          </a:bodyPr>
          <a:lstStyle/>
          <a:p>
            <a:r>
              <a:rPr lang="ru-RU" sz="1350" dirty="0"/>
              <a:t>На каком музыкальном инструменте не играли музы?</a:t>
            </a:r>
          </a:p>
        </p:txBody>
      </p:sp>
      <p:pic>
        <p:nvPicPr>
          <p:cNvPr id="55300" name="Picture 4" descr="9 + 1: МУЗЫ и МУСАГЕТ"/>
          <p:cNvPicPr>
            <a:picLocks noChangeAspect="1" noChangeArrowheads="1"/>
          </p:cNvPicPr>
          <p:nvPr/>
        </p:nvPicPr>
        <p:blipFill>
          <a:blip r:embed="rId2" cstate="print"/>
          <a:srcRect/>
          <a:stretch>
            <a:fillRect/>
          </a:stretch>
        </p:blipFill>
        <p:spPr bwMode="auto">
          <a:xfrm>
            <a:off x="4896037" y="1322767"/>
            <a:ext cx="2701577" cy="2288555"/>
          </a:xfrm>
          <a:prstGeom prst="rect">
            <a:avLst/>
          </a:prstGeom>
          <a:noFill/>
        </p:spPr>
      </p:pic>
      <p:pic>
        <p:nvPicPr>
          <p:cNvPr id="55302" name="Picture 6" descr="Lyre Art Musical Instrument pince Clip Art Vecteur - Gratuit vecteur pour le téléchargement libr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01671" y="1538791"/>
            <a:ext cx="2592287" cy="2720302"/>
          </a:xfrm>
          <a:prstGeom prst="rect">
            <a:avLst/>
          </a:prstGeom>
          <a:noFill/>
        </p:spPr>
      </p:pic>
      <p:pic>
        <p:nvPicPr>
          <p:cNvPr id="55304" name="Picture 8" descr="Раскраска гитара Детские раскраски, распечатать, скачать"/>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355976" y="3591018"/>
            <a:ext cx="2623319" cy="2247714"/>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426E34-38F6-44E2-AF08-270032DC5F7F}"/>
              </a:ext>
            </a:extLst>
          </p:cNvPr>
          <p:cNvSpPr>
            <a:spLocks noGrp="1"/>
          </p:cNvSpPr>
          <p:nvPr>
            <p:ph type="title"/>
          </p:nvPr>
        </p:nvSpPr>
        <p:spPr/>
        <p:txBody>
          <a:bodyPr>
            <a:normAutofit fontScale="90000"/>
          </a:bodyPr>
          <a:lstStyle/>
          <a:p>
            <a:r>
              <a:rPr lang="ru-RU" dirty="0"/>
              <a:t>Найди в городе другие музыкальные инструменты, на которых играли музы</a:t>
            </a:r>
          </a:p>
        </p:txBody>
      </p:sp>
      <p:pic>
        <p:nvPicPr>
          <p:cNvPr id="2050" name="Picture 2" descr="Ð¡ÑÐ°Ð½ÑÐ¸Ñ ÐÑÐ¸Ð¼Ð¾ÑÑÐºÐ°Ñ (ÐÐµÐ²ÑÐºÐ¾-ÐÐ°ÑÐ¸Ð»ÐµÐ¾ÑÑÑÐ¾Ð²ÑÐºÐ°Ñ Ð»Ð¸Ð½Ð¸Ñ, Ð¡Ð°Ð½ÐºÑ-ÐÐµÑÐµÑÐ±ÑÑÐ³). ÐÐµÐºÐ¾ÑÐ°ÑÐ¸Ð²Ð½Ð¾Ðµ Ð¾ÑÐ¾ÑÐ¼Ð»ÐµÐ½Ð¸Ðµ Ð¿ÑÐ¾ÑÐ¾Ð´Ð° Ðº Ð²ÑÑÐ¾Ð´Ñ.">
            <a:extLst>
              <a:ext uri="{FF2B5EF4-FFF2-40B4-BE49-F238E27FC236}">
                <a16:creationId xmlns:a16="http://schemas.microsoft.com/office/drawing/2014/main" id="{5DB67CB7-4795-4669-9AE9-694141004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438400"/>
            <a:ext cx="2459135" cy="2459135"/>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3691A2C6-A7E9-448F-A2DA-8E665E0BC996}"/>
              </a:ext>
            </a:extLst>
          </p:cNvPr>
          <p:cNvPicPr>
            <a:picLocks noChangeAspect="1"/>
          </p:cNvPicPr>
          <p:nvPr/>
        </p:nvPicPr>
        <p:blipFill rotWithShape="1">
          <a:blip r:embed="rId3"/>
          <a:srcRect l="55961" t="46633" r="29906" b="37879"/>
          <a:stretch/>
        </p:blipFill>
        <p:spPr>
          <a:xfrm>
            <a:off x="3114093" y="2438400"/>
            <a:ext cx="2351314" cy="1449449"/>
          </a:xfrm>
          <a:prstGeom prst="rect">
            <a:avLst/>
          </a:prstGeom>
        </p:spPr>
      </p:pic>
      <p:sp>
        <p:nvSpPr>
          <p:cNvPr id="4" name="TextBox 3">
            <a:extLst>
              <a:ext uri="{FF2B5EF4-FFF2-40B4-BE49-F238E27FC236}">
                <a16:creationId xmlns:a16="http://schemas.microsoft.com/office/drawing/2014/main" id="{7584F5EA-DB8A-4BDF-941E-A0F3C9EDAD2E}"/>
              </a:ext>
            </a:extLst>
          </p:cNvPr>
          <p:cNvSpPr txBox="1"/>
          <p:nvPr/>
        </p:nvSpPr>
        <p:spPr>
          <a:xfrm>
            <a:off x="3254052" y="4209272"/>
            <a:ext cx="4170784" cy="300082"/>
          </a:xfrm>
          <a:prstGeom prst="rect">
            <a:avLst/>
          </a:prstGeom>
          <a:noFill/>
        </p:spPr>
        <p:txBody>
          <a:bodyPr wrap="square" rtlCol="0">
            <a:spAutoFit/>
          </a:bodyPr>
          <a:lstStyle/>
          <a:p>
            <a:r>
              <a:rPr lang="ru-RU" sz="1350" dirty="0"/>
              <a:t>Тимпан и </a:t>
            </a:r>
            <a:r>
              <a:rPr lang="ru-RU" sz="1350" dirty="0" err="1"/>
              <a:t>сиринга</a:t>
            </a:r>
            <a:endParaRPr lang="ru-RU" sz="1350" dirty="0"/>
          </a:p>
        </p:txBody>
      </p:sp>
    </p:spTree>
    <p:extLst>
      <p:ext uri="{BB962C8B-B14F-4D97-AF65-F5344CB8AC3E}">
        <p14:creationId xmlns:p14="http://schemas.microsoft.com/office/powerpoint/2010/main" val="98788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0D8180-4C52-46A4-A28E-8802BAEF057A}"/>
              </a:ext>
            </a:extLst>
          </p:cNvPr>
          <p:cNvSpPr>
            <a:spLocks noGrp="1"/>
          </p:cNvSpPr>
          <p:nvPr>
            <p:ph type="title"/>
          </p:nvPr>
        </p:nvSpPr>
        <p:spPr/>
        <p:txBody>
          <a:bodyPr/>
          <a:lstStyle/>
          <a:p>
            <a:r>
              <a:rPr lang="ru-RU" dirty="0"/>
              <a:t>Проблемное обсуждение при организации «встречи»</a:t>
            </a:r>
          </a:p>
        </p:txBody>
      </p:sp>
      <p:sp>
        <p:nvSpPr>
          <p:cNvPr id="3" name="Объект 2">
            <a:extLst>
              <a:ext uri="{FF2B5EF4-FFF2-40B4-BE49-F238E27FC236}">
                <a16:creationId xmlns:a16="http://schemas.microsoft.com/office/drawing/2014/main" id="{C6612974-C10F-41D9-8B96-602D80D8014B}"/>
              </a:ext>
            </a:extLst>
          </p:cNvPr>
          <p:cNvSpPr>
            <a:spLocks noGrp="1"/>
          </p:cNvSpPr>
          <p:nvPr>
            <p:ph idx="1"/>
          </p:nvPr>
        </p:nvSpPr>
        <p:spPr/>
        <p:txBody>
          <a:bodyPr/>
          <a:lstStyle/>
          <a:p>
            <a:r>
              <a:rPr lang="ru-RU" dirty="0"/>
              <a:t>Основой построения диалога между педагогом и ребенком по ходу «Встречи…» выступает проблемное обсуждение. Проблемное обсуждение позволяет педагогу выстроить процесс визуального восприятия культурного наследия города ребенком, делает его интерактивным, </a:t>
            </a:r>
            <a:r>
              <a:rPr lang="ru-RU" dirty="0" err="1"/>
              <a:t>вербализует</a:t>
            </a:r>
            <a:r>
              <a:rPr lang="ru-RU" dirty="0"/>
              <a:t> создаваемые ребенком образы и гипотезы. У ребенка развивается способность высказывать предположения и догадки, сравнивать приобретаемые знания с высказываемыми ранее предположениями. </a:t>
            </a:r>
          </a:p>
          <a:p>
            <a:endParaRPr lang="ru-RU" dirty="0"/>
          </a:p>
        </p:txBody>
      </p:sp>
    </p:spTree>
    <p:extLst>
      <p:ext uri="{BB962C8B-B14F-4D97-AF65-F5344CB8AC3E}">
        <p14:creationId xmlns:p14="http://schemas.microsoft.com/office/powerpoint/2010/main" val="856864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7BBBD6-6516-4C30-AB8A-31F0CFDBDFC6}"/>
              </a:ext>
            </a:extLst>
          </p:cNvPr>
          <p:cNvSpPr>
            <a:spLocks noGrp="1"/>
          </p:cNvSpPr>
          <p:nvPr>
            <p:ph type="title"/>
          </p:nvPr>
        </p:nvSpPr>
        <p:spPr/>
        <p:txBody>
          <a:bodyPr>
            <a:normAutofit fontScale="90000"/>
          </a:bodyPr>
          <a:lstStyle/>
          <a:p>
            <a:r>
              <a:rPr lang="ru-RU" dirty="0"/>
              <a:t>«Встреча с Санкт-Петербургом» как основная форма краеведческого образования детей дошкольного возраста</a:t>
            </a:r>
          </a:p>
        </p:txBody>
      </p:sp>
      <p:sp>
        <p:nvSpPr>
          <p:cNvPr id="3" name="Объект 2">
            <a:extLst>
              <a:ext uri="{FF2B5EF4-FFF2-40B4-BE49-F238E27FC236}">
                <a16:creationId xmlns:a16="http://schemas.microsoft.com/office/drawing/2014/main" id="{FB5DCA5B-96F9-41B0-A0EC-6F439C3AAD2B}"/>
              </a:ext>
            </a:extLst>
          </p:cNvPr>
          <p:cNvSpPr>
            <a:spLocks noGrp="1"/>
          </p:cNvSpPr>
          <p:nvPr>
            <p:ph idx="1"/>
          </p:nvPr>
        </p:nvSpPr>
        <p:spPr/>
        <p:txBody>
          <a:bodyPr/>
          <a:lstStyle/>
          <a:p>
            <a:endParaRPr lang="ru-RU" dirty="0"/>
          </a:p>
          <a:p>
            <a:endParaRPr lang="ru-RU" dirty="0"/>
          </a:p>
          <a:p>
            <a:r>
              <a:rPr lang="ru-RU" dirty="0"/>
              <a:t>основная форма совместной деятельности воспитателя и детей, предоставляющая детям возможность увидеть объекты культурного наследия Санкт-Петербурга, узнать о них, проникнуться отношением к ним и выразить его в творческой деятельности – рисовании, речевом творчестве и др.</a:t>
            </a:r>
          </a:p>
          <a:p>
            <a:endParaRPr lang="ru-RU" dirty="0"/>
          </a:p>
        </p:txBody>
      </p:sp>
    </p:spTree>
    <p:extLst>
      <p:ext uri="{BB962C8B-B14F-4D97-AF65-F5344CB8AC3E}">
        <p14:creationId xmlns:p14="http://schemas.microsoft.com/office/powerpoint/2010/main" val="2668782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0BDE64-49EF-477E-9C8B-6571FA2B90A0}"/>
              </a:ext>
            </a:extLst>
          </p:cNvPr>
          <p:cNvSpPr>
            <a:spLocks noGrp="1"/>
          </p:cNvSpPr>
          <p:nvPr>
            <p:ph type="title"/>
          </p:nvPr>
        </p:nvSpPr>
        <p:spPr/>
        <p:txBody>
          <a:bodyPr/>
          <a:lstStyle/>
          <a:p>
            <a:r>
              <a:rPr lang="ru-RU" dirty="0"/>
              <a:t>«Встреча» закончилась, а дальше?</a:t>
            </a:r>
          </a:p>
        </p:txBody>
      </p:sp>
      <p:sp>
        <p:nvSpPr>
          <p:cNvPr id="3" name="Объект 2">
            <a:extLst>
              <a:ext uri="{FF2B5EF4-FFF2-40B4-BE49-F238E27FC236}">
                <a16:creationId xmlns:a16="http://schemas.microsoft.com/office/drawing/2014/main" id="{055A33EC-3E3C-447F-A3F1-02878BE39099}"/>
              </a:ext>
            </a:extLst>
          </p:cNvPr>
          <p:cNvSpPr>
            <a:spLocks noGrp="1"/>
          </p:cNvSpPr>
          <p:nvPr>
            <p:ph idx="1"/>
          </p:nvPr>
        </p:nvSpPr>
        <p:spPr/>
        <p:txBody>
          <a:bodyPr/>
          <a:lstStyle/>
          <a:p>
            <a:r>
              <a:rPr lang="ru-RU" dirty="0"/>
              <a:t>Встреча имеет «открытый» конец, который позволяет продолжать делать открытия и после её завершения. Например, «Найти ближайший к зданию детского сада меандр и раскрыть его тайну», «Найти ближайшего к зданию детского сада льва, и узнать, кто он (символ ума, благородства, великодушия, доблести, справедливости, гордости, триумфа, бдительности и храбрости).</a:t>
            </a:r>
          </a:p>
          <a:p>
            <a:endParaRPr lang="ru-RU" dirty="0"/>
          </a:p>
        </p:txBody>
      </p:sp>
    </p:spTree>
    <p:extLst>
      <p:ext uri="{BB962C8B-B14F-4D97-AF65-F5344CB8AC3E}">
        <p14:creationId xmlns:p14="http://schemas.microsoft.com/office/powerpoint/2010/main" val="3101385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E3AA0F-2587-4EB8-B5AC-FF3B24D7E5EC}"/>
              </a:ext>
            </a:extLst>
          </p:cNvPr>
          <p:cNvSpPr>
            <a:spLocks noGrp="1"/>
          </p:cNvSpPr>
          <p:nvPr>
            <p:ph type="title"/>
          </p:nvPr>
        </p:nvSpPr>
        <p:spPr/>
        <p:txBody>
          <a:bodyPr/>
          <a:lstStyle/>
          <a:p>
            <a:r>
              <a:rPr lang="ru-RU" dirty="0"/>
              <a:t>Виды «Встреч с Санкт-Петербургом» </a:t>
            </a:r>
          </a:p>
        </p:txBody>
      </p:sp>
      <p:graphicFrame>
        <p:nvGraphicFramePr>
          <p:cNvPr id="4" name="Схема 3">
            <a:extLst>
              <a:ext uri="{FF2B5EF4-FFF2-40B4-BE49-F238E27FC236}">
                <a16:creationId xmlns:a16="http://schemas.microsoft.com/office/drawing/2014/main" id="{A17D6A16-5BCE-4036-BF6A-5FA59C8A5372}"/>
              </a:ext>
            </a:extLst>
          </p:cNvPr>
          <p:cNvGraphicFramePr/>
          <p:nvPr>
            <p:extLst>
              <p:ext uri="{D42A27DB-BD31-4B8C-83A1-F6EECF244321}">
                <p14:modId xmlns:p14="http://schemas.microsoft.com/office/powerpoint/2010/main" val="648084568"/>
              </p:ext>
            </p:extLst>
          </p:nvPr>
        </p:nvGraphicFramePr>
        <p:xfrm>
          <a:off x="1567543" y="2477692"/>
          <a:ext cx="6052457" cy="2983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0586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5DDB529F-149B-4030-8495-15980C46F411}"/>
              </a:ext>
            </a:extLst>
          </p:cNvPr>
          <p:cNvSpPr>
            <a:spLocks noGrp="1"/>
          </p:cNvSpPr>
          <p:nvPr>
            <p:ph type="title"/>
          </p:nvPr>
        </p:nvSpPr>
        <p:spPr/>
        <p:txBody>
          <a:bodyPr/>
          <a:lstStyle/>
          <a:p>
            <a:r>
              <a:rPr lang="ru-RU" dirty="0"/>
              <a:t>Встреча-сказка</a:t>
            </a:r>
          </a:p>
        </p:txBody>
      </p:sp>
      <p:sp>
        <p:nvSpPr>
          <p:cNvPr id="4" name="Объект 3">
            <a:extLst>
              <a:ext uri="{FF2B5EF4-FFF2-40B4-BE49-F238E27FC236}">
                <a16:creationId xmlns:a16="http://schemas.microsoft.com/office/drawing/2014/main" id="{DDA6B70B-A823-45D2-AC9F-7B3952CA3B84}"/>
              </a:ext>
            </a:extLst>
          </p:cNvPr>
          <p:cNvSpPr>
            <a:spLocks noGrp="1"/>
          </p:cNvSpPr>
          <p:nvPr>
            <p:ph idx="1"/>
          </p:nvPr>
        </p:nvSpPr>
        <p:spPr/>
        <p:txBody>
          <a:bodyPr>
            <a:normAutofit fontScale="92500" lnSpcReduction="10000"/>
          </a:bodyPr>
          <a:lstStyle/>
          <a:p>
            <a:r>
              <a:rPr lang="ru-RU" dirty="0"/>
              <a:t>Основой встречи-сказки и истории является рассказывание детям дидактической сказки или истории и её обсуждение. Встречу-сказку целесообразно использовать </a:t>
            </a:r>
            <a:r>
              <a:rPr lang="ru-RU" i="1" dirty="0"/>
              <a:t>для первоначального ознакомления детей с объектом культурного наследия Санкт-Петербурга.</a:t>
            </a:r>
            <a:r>
              <a:rPr lang="ru-RU" dirty="0"/>
              <a:t> Преимущественно она организуется при знакомстве детей со скульптурным убранством архитектурных сооружений города. Это обусловлено особенностями восприятия архитектурно-скульптурного облика города детьми дошкольного возраста – стремлением включать городскую скульптуру в сюжетно-событийный контекст, способностью устанавливать связь между атрибутами скульптуры и её смыслом, переносить знания с одного объекта скульптуры на другой, высказывать догадки и предположения по поводу названия скульптур и их смысла в убранстве архитектурного сооружения</a:t>
            </a:r>
          </a:p>
        </p:txBody>
      </p:sp>
    </p:spTree>
    <p:extLst>
      <p:ext uri="{BB962C8B-B14F-4D97-AF65-F5344CB8AC3E}">
        <p14:creationId xmlns:p14="http://schemas.microsoft.com/office/powerpoint/2010/main" val="1174255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DF8DF0-E915-4FD8-A908-3A513B360AA4}"/>
              </a:ext>
            </a:extLst>
          </p:cNvPr>
          <p:cNvSpPr>
            <a:spLocks noGrp="1"/>
          </p:cNvSpPr>
          <p:nvPr>
            <p:ph type="title"/>
          </p:nvPr>
        </p:nvSpPr>
        <p:spPr/>
        <p:txBody>
          <a:bodyPr/>
          <a:lstStyle/>
          <a:p>
            <a:r>
              <a:rPr lang="ru-RU" dirty="0"/>
              <a:t>Встреча-путешествие</a:t>
            </a:r>
          </a:p>
        </p:txBody>
      </p:sp>
      <p:sp>
        <p:nvSpPr>
          <p:cNvPr id="3" name="Объект 2">
            <a:extLst>
              <a:ext uri="{FF2B5EF4-FFF2-40B4-BE49-F238E27FC236}">
                <a16:creationId xmlns:a16="http://schemas.microsoft.com/office/drawing/2014/main" id="{5D7EA720-63B0-445C-9020-99D7A8F1A132}"/>
              </a:ext>
            </a:extLst>
          </p:cNvPr>
          <p:cNvSpPr>
            <a:spLocks noGrp="1"/>
          </p:cNvSpPr>
          <p:nvPr>
            <p:ph idx="1"/>
          </p:nvPr>
        </p:nvSpPr>
        <p:spPr/>
        <p:txBody>
          <a:bodyPr>
            <a:normAutofit fontScale="92500" lnSpcReduction="10000"/>
          </a:bodyPr>
          <a:lstStyle/>
          <a:p>
            <a:r>
              <a:rPr lang="ru-RU" b="1" dirty="0"/>
              <a:t>Встречу-путешествие</a:t>
            </a:r>
            <a:r>
              <a:rPr lang="ru-RU" dirty="0"/>
              <a:t> целесообразно использовать, когда у детей уже имеются первоначальные представления об архитектурном ансамбле, которые необходимо углубить; когда нужно познакомить детей с несколькими объектами, знакомство с которыми не предполагает углубленного погружения в образовательное содержание.</a:t>
            </a:r>
          </a:p>
          <a:p>
            <a:r>
              <a:rPr lang="ru-RU" dirty="0"/>
              <a:t>Встреча-«путешествие» предполагает перемещение детей по одному или нескольким архитектурным ансамблям города в виртуальном пространстве. Её построение предполагает вычленение логических эпизодов – это остановки на пути следования. Каждый логический эпизод сопровождается показом слайдов, рассказыванием дидактической сказки или объяснением педагога. </a:t>
            </a:r>
          </a:p>
          <a:p>
            <a:endParaRPr lang="ru-RU" dirty="0"/>
          </a:p>
        </p:txBody>
      </p:sp>
    </p:spTree>
    <p:extLst>
      <p:ext uri="{BB962C8B-B14F-4D97-AF65-F5344CB8AC3E}">
        <p14:creationId xmlns:p14="http://schemas.microsoft.com/office/powerpoint/2010/main" val="3519765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0B7C5C-B901-466B-ACA5-9158DB2A20B0}"/>
              </a:ext>
            </a:extLst>
          </p:cNvPr>
          <p:cNvSpPr>
            <a:spLocks noGrp="1"/>
          </p:cNvSpPr>
          <p:nvPr>
            <p:ph type="title"/>
          </p:nvPr>
        </p:nvSpPr>
        <p:spPr/>
        <p:txBody>
          <a:bodyPr/>
          <a:lstStyle/>
          <a:p>
            <a:r>
              <a:rPr lang="ru-RU" dirty="0"/>
              <a:t>Встреча-экскурсия</a:t>
            </a:r>
          </a:p>
        </p:txBody>
      </p:sp>
      <p:sp>
        <p:nvSpPr>
          <p:cNvPr id="3" name="Объект 2">
            <a:extLst>
              <a:ext uri="{FF2B5EF4-FFF2-40B4-BE49-F238E27FC236}">
                <a16:creationId xmlns:a16="http://schemas.microsoft.com/office/drawing/2014/main" id="{5288D2A1-6547-4E82-AE00-C655D71C0941}"/>
              </a:ext>
            </a:extLst>
          </p:cNvPr>
          <p:cNvSpPr>
            <a:spLocks noGrp="1"/>
          </p:cNvSpPr>
          <p:nvPr>
            <p:ph idx="1"/>
          </p:nvPr>
        </p:nvSpPr>
        <p:spPr/>
        <p:txBody>
          <a:bodyPr/>
          <a:lstStyle/>
          <a:p>
            <a:r>
              <a:rPr lang="ru-RU" b="1" dirty="0"/>
              <a:t>Встреча-экскурсия </a:t>
            </a:r>
            <a:r>
              <a:rPr lang="ru-RU" dirty="0"/>
              <a:t>– это итоговая встреча по теме. Это организованное в виртуальном пространстве целенаправленное передвижение от одного знакомого объекта к другому, позволяющее ребенку перейти от восприятия объекта по частям к восприятию в целом, обобщить и углубить представления, поделиться ими с другими. Поэтому встреча-экскурсия может проводиться для кого-либо – детей другой группы, родителей.</a:t>
            </a:r>
          </a:p>
          <a:p>
            <a:r>
              <a:rPr lang="ru-RU" i="1" dirty="0"/>
              <a:t>Например: встреча-экскурсия «Близкие улицы»</a:t>
            </a:r>
            <a:endParaRPr lang="ru-RU" dirty="0"/>
          </a:p>
        </p:txBody>
      </p:sp>
    </p:spTree>
    <p:extLst>
      <p:ext uri="{BB962C8B-B14F-4D97-AF65-F5344CB8AC3E}">
        <p14:creationId xmlns:p14="http://schemas.microsoft.com/office/powerpoint/2010/main" val="4187912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D42CE4-82F2-46EA-83C0-F972BBE8C1B6}"/>
              </a:ext>
            </a:extLst>
          </p:cNvPr>
          <p:cNvSpPr>
            <a:spLocks noGrp="1"/>
          </p:cNvSpPr>
          <p:nvPr>
            <p:ph type="title"/>
          </p:nvPr>
        </p:nvSpPr>
        <p:spPr/>
        <p:txBody>
          <a:bodyPr>
            <a:normAutofit fontScale="90000"/>
          </a:bodyPr>
          <a:lstStyle/>
          <a:p>
            <a:r>
              <a:rPr lang="ru-RU" dirty="0"/>
              <a:t>Принципы организации краеведческого образования дошкольников</a:t>
            </a:r>
          </a:p>
        </p:txBody>
      </p:sp>
      <p:sp>
        <p:nvSpPr>
          <p:cNvPr id="3" name="Объект 2">
            <a:extLst>
              <a:ext uri="{FF2B5EF4-FFF2-40B4-BE49-F238E27FC236}">
                <a16:creationId xmlns:a16="http://schemas.microsoft.com/office/drawing/2014/main" id="{F3DE9DAD-5F03-4303-A85A-B37AAA4D092E}"/>
              </a:ext>
            </a:extLst>
          </p:cNvPr>
          <p:cNvSpPr>
            <a:spLocks noGrp="1"/>
          </p:cNvSpPr>
          <p:nvPr>
            <p:ph idx="1"/>
          </p:nvPr>
        </p:nvSpPr>
        <p:spPr/>
        <p:txBody>
          <a:bodyPr>
            <a:normAutofit fontScale="92500" lnSpcReduction="20000"/>
          </a:bodyPr>
          <a:lstStyle/>
          <a:p>
            <a:pPr lvl="0"/>
            <a:r>
              <a:rPr lang="ru-RU" dirty="0"/>
              <a:t>принцип развивающего образования, целью которого является развитие ребенка; </a:t>
            </a:r>
          </a:p>
          <a:p>
            <a:pPr lvl="0"/>
            <a:r>
              <a:rPr lang="ru-RU" dirty="0"/>
              <a:t>принцип «мини-макса». Может быть реализовано в процессе совместной деятельности воспитателя и ребенка, организуемой еженедельно в течение 15-30 минут, проводимых максимально насыщенно;</a:t>
            </a:r>
          </a:p>
          <a:p>
            <a:pPr lvl="0"/>
            <a:r>
              <a:rPr lang="ru-RU" dirty="0"/>
              <a:t>принцип природосообразности;</a:t>
            </a:r>
          </a:p>
          <a:p>
            <a:pPr lvl="0"/>
            <a:r>
              <a:rPr lang="ru-RU" dirty="0"/>
              <a:t>принцип культуросообразности;</a:t>
            </a:r>
          </a:p>
          <a:p>
            <a:pPr lvl="0"/>
            <a:r>
              <a:rPr lang="ru-RU" dirty="0"/>
              <a:t>строится с учетом принципа интеграции образовательных областей в соответствии с возрастными возможностями и особенностями воспитанников, спецификой и возможностями образовательных областей; </a:t>
            </a:r>
          </a:p>
          <a:p>
            <a:pPr lvl="0"/>
            <a:r>
              <a:rPr lang="ru-RU" dirty="0"/>
              <a:t>основывается на комплексно-тематическом принципе построения образовательного процесса. </a:t>
            </a:r>
          </a:p>
          <a:p>
            <a:endParaRPr lang="ru-RU" dirty="0"/>
          </a:p>
        </p:txBody>
      </p:sp>
    </p:spTree>
    <p:extLst>
      <p:ext uri="{BB962C8B-B14F-4D97-AF65-F5344CB8AC3E}">
        <p14:creationId xmlns:p14="http://schemas.microsoft.com/office/powerpoint/2010/main" val="2806657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F0EF7C-4430-4034-A1C6-E1F8E4F62638}"/>
              </a:ext>
            </a:extLst>
          </p:cNvPr>
          <p:cNvSpPr>
            <a:spLocks noGrp="1"/>
          </p:cNvSpPr>
          <p:nvPr>
            <p:ph type="title"/>
          </p:nvPr>
        </p:nvSpPr>
        <p:spPr/>
        <p:txBody>
          <a:bodyPr>
            <a:normAutofit fontScale="90000"/>
          </a:bodyPr>
          <a:lstStyle/>
          <a:p>
            <a:r>
              <a:rPr lang="ru-RU" dirty="0"/>
              <a:t>Методические рекомендации: подготовительный этап</a:t>
            </a:r>
          </a:p>
        </p:txBody>
      </p:sp>
      <p:sp>
        <p:nvSpPr>
          <p:cNvPr id="3" name="Объект 2">
            <a:extLst>
              <a:ext uri="{FF2B5EF4-FFF2-40B4-BE49-F238E27FC236}">
                <a16:creationId xmlns:a16="http://schemas.microsoft.com/office/drawing/2014/main" id="{BB19D755-7F2E-4E7D-9332-3CA995C99BC1}"/>
              </a:ext>
            </a:extLst>
          </p:cNvPr>
          <p:cNvSpPr>
            <a:spLocks noGrp="1"/>
          </p:cNvSpPr>
          <p:nvPr>
            <p:ph idx="1"/>
          </p:nvPr>
        </p:nvSpPr>
        <p:spPr/>
        <p:txBody>
          <a:bodyPr>
            <a:normAutofit fontScale="85000" lnSpcReduction="10000"/>
          </a:bodyPr>
          <a:lstStyle/>
          <a:p>
            <a:r>
              <a:rPr lang="ru-RU" b="1" dirty="0"/>
              <a:t>Организация совместной деятельности воспитателя и детей </a:t>
            </a:r>
            <a:endParaRPr lang="ru-RU" dirty="0"/>
          </a:p>
          <a:p>
            <a:pPr marL="0" indent="0">
              <a:buNone/>
            </a:pPr>
            <a:r>
              <a:rPr lang="ru-RU" b="1" dirty="0"/>
              <a:t>на подготовительном этапе к «Встрече с Санкт-Петербургом».</a:t>
            </a:r>
            <a:endParaRPr lang="ru-RU" dirty="0"/>
          </a:p>
          <a:p>
            <a:pPr marL="0" indent="0">
              <a:buNone/>
            </a:pPr>
            <a:r>
              <a:rPr lang="ru-RU" dirty="0"/>
              <a:t>Подготовительный этап направлен на</a:t>
            </a:r>
            <a:r>
              <a:rPr lang="ru-RU" b="1" dirty="0"/>
              <a:t> </a:t>
            </a:r>
            <a:r>
              <a:rPr lang="ru-RU" dirty="0"/>
              <a:t>накопление у детей представлений и познавательных умений, необходимых восприятия материала «Встречи…», поиска ассоциаций, понимания содержания слайдов.</a:t>
            </a:r>
          </a:p>
          <a:p>
            <a:pPr marL="0" indent="0">
              <a:buNone/>
            </a:pPr>
            <a:r>
              <a:rPr lang="ru-RU" i="1" dirty="0"/>
              <a:t>Цели организации совместной деятельности:</a:t>
            </a:r>
            <a:endParaRPr lang="ru-RU" dirty="0"/>
          </a:p>
          <a:p>
            <a:pPr lvl="0"/>
            <a:r>
              <a:rPr lang="ru-RU" dirty="0"/>
              <a:t>Накопление эмоционального опыта детей, в связи предстоящим содержанием «Встречи…».</a:t>
            </a:r>
          </a:p>
          <a:p>
            <a:pPr lvl="0"/>
            <a:r>
              <a:rPr lang="ru-RU" dirty="0"/>
              <a:t>Накопление представлений, обеспечивающих понимание содержания «Встречи...».</a:t>
            </a:r>
          </a:p>
          <a:p>
            <a:pPr lvl="0"/>
            <a:r>
              <a:rPr lang="ru-RU" dirty="0"/>
              <a:t>Развитие детской любознательности.</a:t>
            </a:r>
          </a:p>
          <a:p>
            <a:pPr marL="0" indent="0">
              <a:buNone/>
            </a:pPr>
            <a:r>
              <a:rPr lang="ru-RU" dirty="0"/>
              <a:t>Подготовительный этап предполагает использование разнообразных образовательных ситуаций.</a:t>
            </a:r>
          </a:p>
          <a:p>
            <a:endParaRPr lang="ru-RU" dirty="0"/>
          </a:p>
        </p:txBody>
      </p:sp>
    </p:spTree>
    <p:extLst>
      <p:ext uri="{BB962C8B-B14F-4D97-AF65-F5344CB8AC3E}">
        <p14:creationId xmlns:p14="http://schemas.microsoft.com/office/powerpoint/2010/main" val="2785156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0E039D-26CA-4732-95C4-6A69007BE35A}"/>
              </a:ext>
            </a:extLst>
          </p:cNvPr>
          <p:cNvSpPr>
            <a:spLocks noGrp="1"/>
          </p:cNvSpPr>
          <p:nvPr>
            <p:ph type="title"/>
          </p:nvPr>
        </p:nvSpPr>
        <p:spPr/>
        <p:txBody>
          <a:bodyPr/>
          <a:lstStyle/>
          <a:p>
            <a:r>
              <a:rPr lang="ru-RU" dirty="0"/>
              <a:t>Образовательные ситуации</a:t>
            </a:r>
          </a:p>
        </p:txBody>
      </p:sp>
      <p:sp>
        <p:nvSpPr>
          <p:cNvPr id="3" name="Объект 2">
            <a:extLst>
              <a:ext uri="{FF2B5EF4-FFF2-40B4-BE49-F238E27FC236}">
                <a16:creationId xmlns:a16="http://schemas.microsoft.com/office/drawing/2014/main" id="{6576A087-31A6-467F-9752-ADD9E7D9CF14}"/>
              </a:ext>
            </a:extLst>
          </p:cNvPr>
          <p:cNvSpPr>
            <a:spLocks noGrp="1"/>
          </p:cNvSpPr>
          <p:nvPr>
            <p:ph idx="1"/>
          </p:nvPr>
        </p:nvSpPr>
        <p:spPr/>
        <p:txBody>
          <a:bodyPr/>
          <a:lstStyle/>
          <a:p>
            <a:r>
              <a:rPr lang="ru-RU" b="1" dirty="0"/>
              <a:t>Просмотр фрагментов фильмов, мультипликационных фильмов и балетов </a:t>
            </a:r>
            <a:r>
              <a:rPr lang="ru-RU" dirty="0"/>
              <a:t>помогает проиллюстрировать события, связанные с жизнью города, вызывает у детей эмоциональное отношение к происходящему в городе</a:t>
            </a:r>
          </a:p>
          <a:p>
            <a:endParaRPr lang="ru-RU" dirty="0"/>
          </a:p>
        </p:txBody>
      </p:sp>
      <p:pic>
        <p:nvPicPr>
          <p:cNvPr id="1028" name="Picture 4" descr="https://pp.userapi.com/c848628/v848628678/1cb64/10Ryv5GYG-k.jpg">
            <a:extLst>
              <a:ext uri="{FF2B5EF4-FFF2-40B4-BE49-F238E27FC236}">
                <a16:creationId xmlns:a16="http://schemas.microsoft.com/office/drawing/2014/main" id="{E7BDC958-F6C6-4B11-9636-206EFAD1BF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048" y="3836047"/>
            <a:ext cx="2735249" cy="20514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mg-fotki.yandex.ru/get/6813/1156551.7f/0_807fc_1a255855_XXL.jpg">
            <a:extLst>
              <a:ext uri="{FF2B5EF4-FFF2-40B4-BE49-F238E27FC236}">
                <a16:creationId xmlns:a16="http://schemas.microsoft.com/office/drawing/2014/main" id="{0CF2FB39-06EC-4D70-ADC8-62E4095B3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675" y="3833474"/>
            <a:ext cx="3093097" cy="2054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838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7E2C0C-3B9A-4DF6-88E2-1A8BACE5D597}"/>
              </a:ext>
            </a:extLst>
          </p:cNvPr>
          <p:cNvSpPr>
            <a:spLocks noGrp="1"/>
          </p:cNvSpPr>
          <p:nvPr>
            <p:ph type="title"/>
          </p:nvPr>
        </p:nvSpPr>
        <p:spPr/>
        <p:txBody>
          <a:bodyPr/>
          <a:lstStyle/>
          <a:p>
            <a:r>
              <a:rPr lang="ru-RU" dirty="0"/>
              <a:t>Образовательные ситуации</a:t>
            </a:r>
          </a:p>
        </p:txBody>
      </p:sp>
      <p:sp>
        <p:nvSpPr>
          <p:cNvPr id="3" name="Объект 2">
            <a:extLst>
              <a:ext uri="{FF2B5EF4-FFF2-40B4-BE49-F238E27FC236}">
                <a16:creationId xmlns:a16="http://schemas.microsoft.com/office/drawing/2014/main" id="{3668B2A5-4965-490D-94AE-C4141C78009B}"/>
              </a:ext>
            </a:extLst>
          </p:cNvPr>
          <p:cNvSpPr>
            <a:spLocks noGrp="1"/>
          </p:cNvSpPr>
          <p:nvPr>
            <p:ph idx="1"/>
          </p:nvPr>
        </p:nvSpPr>
        <p:spPr>
          <a:xfrm>
            <a:off x="609599" y="1784075"/>
            <a:ext cx="6347714" cy="3880773"/>
          </a:xfrm>
        </p:spPr>
        <p:txBody>
          <a:bodyPr/>
          <a:lstStyle/>
          <a:p>
            <a:r>
              <a:rPr lang="ru-RU" b="1" dirty="0"/>
              <a:t>Использование продуктивной деятельности и игры-экспериментирования</a:t>
            </a:r>
            <a:r>
              <a:rPr lang="ru-RU" dirty="0"/>
              <a:t> позволяют детям установить связи между созданием и использованием предмета для детской деятельности и его использованием в городской среде.</a:t>
            </a:r>
          </a:p>
          <a:p>
            <a:endParaRPr lang="ru-RU" dirty="0"/>
          </a:p>
        </p:txBody>
      </p:sp>
      <p:pic>
        <p:nvPicPr>
          <p:cNvPr id="2054" name="Picture 6" descr="https://thesweetestoccasion.com/wp-content/uploads/2010/05/diy-paper-pinwheel-party-decor-ideas.jpg">
            <a:extLst>
              <a:ext uri="{FF2B5EF4-FFF2-40B4-BE49-F238E27FC236}">
                <a16:creationId xmlns:a16="http://schemas.microsoft.com/office/drawing/2014/main" id="{3FAA4314-7822-47AD-9CDD-FCACE0154B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10" y="3565460"/>
            <a:ext cx="3154428" cy="20993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fluger43.ru/assets/images/articles/2.jpg">
            <a:extLst>
              <a:ext uri="{FF2B5EF4-FFF2-40B4-BE49-F238E27FC236}">
                <a16:creationId xmlns:a16="http://schemas.microsoft.com/office/drawing/2014/main" id="{E818A6D9-D66B-4CD4-8A02-1628296BB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785" y="3565460"/>
            <a:ext cx="2209955" cy="151155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stroy-podskazka.ru/images/article/orig/2018/04/flyugery-dlya-kryshi-chastnogo-doma-ot-idej-do-voploshcheniya-31.jpg">
            <a:extLst>
              <a:ext uri="{FF2B5EF4-FFF2-40B4-BE49-F238E27FC236}">
                <a16:creationId xmlns:a16="http://schemas.microsoft.com/office/drawing/2014/main" id="{8CF65C00-FD9C-423E-9B2A-534B295F6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9256" y="3325047"/>
            <a:ext cx="2944197" cy="2455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559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070B58-BAC7-4579-8D4D-8800A4FF3B32}"/>
              </a:ext>
            </a:extLst>
          </p:cNvPr>
          <p:cNvSpPr>
            <a:spLocks noGrp="1"/>
          </p:cNvSpPr>
          <p:nvPr>
            <p:ph type="title"/>
          </p:nvPr>
        </p:nvSpPr>
        <p:spPr/>
        <p:txBody>
          <a:bodyPr>
            <a:normAutofit fontScale="90000"/>
          </a:bodyPr>
          <a:lstStyle/>
          <a:p>
            <a:r>
              <a:rPr lang="ru-RU" b="1" dirty="0"/>
              <a:t>Рассматривание репродукций художественных картин (слайдов)</a:t>
            </a:r>
            <a:r>
              <a:rPr lang="ru-RU" dirty="0"/>
              <a:t> </a:t>
            </a:r>
          </a:p>
        </p:txBody>
      </p:sp>
      <p:pic>
        <p:nvPicPr>
          <p:cNvPr id="3074" name="Picture 2" descr="https://www.artmajeur.com/medias/standard/n/a/natali-art2405/artwork/9569683_dscn5514.jpg">
            <a:extLst>
              <a:ext uri="{FF2B5EF4-FFF2-40B4-BE49-F238E27FC236}">
                <a16:creationId xmlns:a16="http://schemas.microsoft.com/office/drawing/2014/main" id="{6EEF5D92-E0D2-43C3-A765-8A3E874CDE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599" y="2431037"/>
            <a:ext cx="6298602" cy="410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2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ACC0BF-1AD0-4B99-89AD-405F027DED4B}"/>
              </a:ext>
            </a:extLst>
          </p:cNvPr>
          <p:cNvSpPr>
            <a:spLocks noGrp="1"/>
          </p:cNvSpPr>
          <p:nvPr>
            <p:ph type="title"/>
          </p:nvPr>
        </p:nvSpPr>
        <p:spPr/>
        <p:txBody>
          <a:bodyPr/>
          <a:lstStyle/>
          <a:p>
            <a:r>
              <a:rPr lang="ru-RU" dirty="0"/>
              <a:t>Виртуальный формат «встречи»: зачем?</a:t>
            </a:r>
          </a:p>
        </p:txBody>
      </p:sp>
      <p:sp>
        <p:nvSpPr>
          <p:cNvPr id="3" name="Объект 2">
            <a:extLst>
              <a:ext uri="{FF2B5EF4-FFF2-40B4-BE49-F238E27FC236}">
                <a16:creationId xmlns:a16="http://schemas.microsoft.com/office/drawing/2014/main" id="{400DD3EC-4551-4EB9-8103-0A68B921A674}"/>
              </a:ext>
            </a:extLst>
          </p:cNvPr>
          <p:cNvSpPr>
            <a:spLocks noGrp="1"/>
          </p:cNvSpPr>
          <p:nvPr>
            <p:ph idx="1"/>
          </p:nvPr>
        </p:nvSpPr>
        <p:spPr/>
        <p:txBody>
          <a:bodyPr>
            <a:normAutofit fontScale="85000" lnSpcReduction="10000"/>
          </a:bodyPr>
          <a:lstStyle/>
          <a:p>
            <a:r>
              <a:rPr lang="ru-RU" dirty="0"/>
              <a:t>Встречи с Санкт-Петербургом для детей дошкольного возраста организуются преимущественно в виртуальном пространстве с использованием компьютерной презентации. </a:t>
            </a:r>
          </a:p>
          <a:p>
            <a:pPr>
              <a:buAutoNum type="arabicParenR"/>
            </a:pPr>
            <a:r>
              <a:rPr lang="ru-RU" dirty="0"/>
              <a:t>во-первых, необходимо учитывать, что многие детали городского убранства труднодоступны для обозрения даже с высоты роста взрослого человека, закрыты на реставрацию, труднодоступны (транспорт), имеют пропускной режим.</a:t>
            </a:r>
          </a:p>
          <a:p>
            <a:pPr>
              <a:buFont typeface="Wingdings 3" charset="2"/>
              <a:buAutoNum type="arabicParenR"/>
            </a:pPr>
            <a:r>
              <a:rPr lang="ru-RU" dirty="0"/>
              <a:t>мультимедиа презентация позволяет не только приблизить объект к ребенку, рассмотреть его с разных точек зрения, дает возможность кругового обзора, что необходимо для правильной организации рассматривания скульптуры;</a:t>
            </a:r>
          </a:p>
          <a:p>
            <a:pPr>
              <a:buFont typeface="Wingdings 3" charset="2"/>
              <a:buAutoNum type="arabicParenR"/>
            </a:pPr>
            <a:r>
              <a:rPr lang="ru-RU" dirty="0"/>
              <a:t>мультимедиа презентация помогает в формировании у ребенка зрительного ассоциативного ряда, который необходим для понимания специфики воспринимаемого объекта. </a:t>
            </a:r>
          </a:p>
          <a:p>
            <a:pPr>
              <a:buFont typeface="Wingdings 3" charset="2"/>
              <a:buAutoNum type="arabicParenR"/>
            </a:pPr>
            <a:endParaRPr lang="ru-RU" dirty="0"/>
          </a:p>
          <a:p>
            <a:pPr>
              <a:buAutoNum type="arabicParenR"/>
            </a:pPr>
            <a:endParaRPr lang="ru-RU" dirty="0"/>
          </a:p>
          <a:p>
            <a:pPr marL="0" indent="0">
              <a:buNone/>
            </a:pPr>
            <a:endParaRPr lang="ru-RU" dirty="0"/>
          </a:p>
        </p:txBody>
      </p:sp>
    </p:spTree>
    <p:extLst>
      <p:ext uri="{BB962C8B-B14F-4D97-AF65-F5344CB8AC3E}">
        <p14:creationId xmlns:p14="http://schemas.microsoft.com/office/powerpoint/2010/main" val="504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070B58-BAC7-4579-8D4D-8800A4FF3B32}"/>
              </a:ext>
            </a:extLst>
          </p:cNvPr>
          <p:cNvSpPr>
            <a:spLocks noGrp="1"/>
          </p:cNvSpPr>
          <p:nvPr>
            <p:ph type="title"/>
          </p:nvPr>
        </p:nvSpPr>
        <p:spPr/>
        <p:txBody>
          <a:bodyPr/>
          <a:lstStyle/>
          <a:p>
            <a:r>
              <a:rPr lang="ru-RU" b="1" dirty="0"/>
              <a:t>Чтение и рассказывание</a:t>
            </a:r>
            <a:r>
              <a:rPr lang="ru-RU" dirty="0"/>
              <a:t> </a:t>
            </a:r>
          </a:p>
        </p:txBody>
      </p:sp>
      <p:sp>
        <p:nvSpPr>
          <p:cNvPr id="3" name="Объект 2">
            <a:extLst>
              <a:ext uri="{FF2B5EF4-FFF2-40B4-BE49-F238E27FC236}">
                <a16:creationId xmlns:a16="http://schemas.microsoft.com/office/drawing/2014/main" id="{CEE0D2CF-6784-485A-81C3-C9D1DBA2C207}"/>
              </a:ext>
            </a:extLst>
          </p:cNvPr>
          <p:cNvSpPr>
            <a:spLocks noGrp="1"/>
          </p:cNvSpPr>
          <p:nvPr>
            <p:ph idx="1"/>
          </p:nvPr>
        </p:nvSpPr>
        <p:spPr/>
        <p:txBody>
          <a:bodyPr/>
          <a:lstStyle/>
          <a:p>
            <a:r>
              <a:rPr lang="ru-RU" b="1" dirty="0"/>
              <a:t>Чтение и рассказывание</a:t>
            </a:r>
            <a:r>
              <a:rPr lang="ru-RU" dirty="0"/>
              <a:t> позволяет накопить у детей опыт, необходимый для дальнейшего восприятия образовательного содержания. </a:t>
            </a:r>
          </a:p>
          <a:p>
            <a:r>
              <a:rPr lang="ru-RU" dirty="0"/>
              <a:t>Например:</a:t>
            </a:r>
          </a:p>
          <a:p>
            <a:r>
              <a:rPr lang="ru-RU" i="1" dirty="0"/>
              <a:t>Рассказывание воспитателем мифов, герои которых дали названия звездам и созвездиям (Большая Медведица, Малая Медведица, Андромеда, Персей, Кассиопея и др.) – </a:t>
            </a:r>
            <a:r>
              <a:rPr lang="ru-RU" dirty="0"/>
              <a:t>готовит детей к пониманию названий, звезд и созвездий, изображенных на небесной сфере.</a:t>
            </a:r>
          </a:p>
          <a:p>
            <a:endParaRPr lang="ru-RU" dirty="0"/>
          </a:p>
        </p:txBody>
      </p:sp>
      <p:pic>
        <p:nvPicPr>
          <p:cNvPr id="4098" name="Picture 2" descr="http://starcatalog.ru/images/2019/01/sozvezdie-persey-2-1.jpg">
            <a:extLst>
              <a:ext uri="{FF2B5EF4-FFF2-40B4-BE49-F238E27FC236}">
                <a16:creationId xmlns:a16="http://schemas.microsoft.com/office/drawing/2014/main" id="{A16EFADE-065B-469E-85F6-33D26BE3F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085" y="3565461"/>
            <a:ext cx="2572693" cy="23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178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B278B0-3B99-4920-B5E6-566BDA45CDE9}"/>
              </a:ext>
            </a:extLst>
          </p:cNvPr>
          <p:cNvSpPr>
            <a:spLocks noGrp="1"/>
          </p:cNvSpPr>
          <p:nvPr>
            <p:ph type="title"/>
          </p:nvPr>
        </p:nvSpPr>
        <p:spPr/>
        <p:txBody>
          <a:bodyPr>
            <a:normAutofit fontScale="90000"/>
          </a:bodyPr>
          <a:lstStyle/>
          <a:p>
            <a:r>
              <a:rPr lang="ru-RU" b="1" cap="small" dirty="0"/>
              <a:t>Методы организации «Встречи с Санкт-Петербургом» для детей дошкольного возраста</a:t>
            </a:r>
            <a:endParaRPr lang="ru-RU" dirty="0"/>
          </a:p>
        </p:txBody>
      </p:sp>
      <p:sp>
        <p:nvSpPr>
          <p:cNvPr id="3" name="Объект 2">
            <a:extLst>
              <a:ext uri="{FF2B5EF4-FFF2-40B4-BE49-F238E27FC236}">
                <a16:creationId xmlns:a16="http://schemas.microsoft.com/office/drawing/2014/main" id="{7FFF4E18-A886-4241-898A-969DB1B6CB5E}"/>
              </a:ext>
            </a:extLst>
          </p:cNvPr>
          <p:cNvSpPr>
            <a:spLocks noGrp="1"/>
          </p:cNvSpPr>
          <p:nvPr>
            <p:ph idx="1"/>
          </p:nvPr>
        </p:nvSpPr>
        <p:spPr/>
        <p:txBody>
          <a:bodyPr>
            <a:normAutofit fontScale="92500" lnSpcReduction="20000"/>
          </a:bodyPr>
          <a:lstStyle/>
          <a:p>
            <a:r>
              <a:rPr lang="ru-RU" b="1" dirty="0"/>
              <a:t>Первая группа методов направлена на мотивацию познавательной деятельности детей, погружение в содержание «Встречи…». </a:t>
            </a:r>
            <a:r>
              <a:rPr lang="ru-RU" dirty="0"/>
              <a:t>Данная группа методов призвана стимулировать непосредственный интерес детей, эмоции удивления, желание включиться в дальнейшее познание, настраивает на просмотр мультимедиапрезентации и её обсуждение.</a:t>
            </a:r>
          </a:p>
          <a:p>
            <a:r>
              <a:rPr lang="ru-RU" b="1" i="1" dirty="0"/>
              <a:t>Метод стимулирования занимательным содержанием – необычной историей, сказкой.</a:t>
            </a:r>
            <a:endParaRPr lang="ru-RU" dirty="0"/>
          </a:p>
          <a:p>
            <a:pPr marL="0" indent="0">
              <a:buNone/>
            </a:pPr>
            <a:r>
              <a:rPr lang="ru-RU" i="1" dirty="0"/>
              <a:t>Пример. Сегодня мы с вами услышим необычную историю. Ее расскажет нам шляпа. Да, да именно шляпа. Правда, это не совсем обычная шляпа. Дело в том, что эту шляпу, когда-то носили военные. А значит, она не простой головной убор, а символ мужества, отваги и чести. Посмотрите, на эти головные уборы, как вы думаете, о каком из них я сегодня буду вам рассказывать? </a:t>
            </a:r>
            <a:endParaRPr lang="ru-RU" dirty="0"/>
          </a:p>
          <a:p>
            <a:endParaRPr lang="ru-RU" dirty="0"/>
          </a:p>
        </p:txBody>
      </p:sp>
      <p:pic>
        <p:nvPicPr>
          <p:cNvPr id="5" name="Рисунок 4" descr="P1020380.JPG">
            <a:extLst>
              <a:ext uri="{FF2B5EF4-FFF2-40B4-BE49-F238E27FC236}">
                <a16:creationId xmlns:a16="http://schemas.microsoft.com/office/drawing/2014/main" id="{67AE4862-7582-47C2-9863-6CC8991F5E76}"/>
              </a:ext>
            </a:extLst>
          </p:cNvPr>
          <p:cNvPicPr>
            <a:picLocks noChangeAspect="1"/>
          </p:cNvPicPr>
          <p:nvPr/>
        </p:nvPicPr>
        <p:blipFill>
          <a:blip r:embed="rId2" cstate="print"/>
          <a:stretch>
            <a:fillRect/>
          </a:stretch>
        </p:blipFill>
        <p:spPr>
          <a:xfrm>
            <a:off x="6845546" y="3698422"/>
            <a:ext cx="2114444" cy="2108718"/>
          </a:xfrm>
          <a:prstGeom prst="rect">
            <a:avLst/>
          </a:prstGeom>
          <a:solidFill>
            <a:srgbClr val="FFFFFF">
              <a:shade val="85000"/>
            </a:srgbClr>
          </a:solidFill>
          <a:ln w="76200" cap="sq">
            <a:solidFill>
              <a:schemeClr val="accent1"/>
            </a:solid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601823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a:t>5 головных уборов.</a:t>
            </a:r>
            <a:br>
              <a:rPr lang="ru-RU" sz="2400" dirty="0"/>
            </a:br>
            <a:r>
              <a:rPr lang="ru-RU" sz="2400" dirty="0"/>
              <a:t> Найди принадлежащий военному.</a:t>
            </a:r>
          </a:p>
        </p:txBody>
      </p:sp>
      <p:pic>
        <p:nvPicPr>
          <p:cNvPr id="4" name="Содержимое 3" descr="головные.jpg"/>
          <p:cNvPicPr>
            <a:picLocks noGrp="1" noChangeAspect="1"/>
          </p:cNvPicPr>
          <p:nvPr>
            <p:ph idx="1"/>
          </p:nvPr>
        </p:nvPicPr>
        <p:blipFill>
          <a:blip r:embed="rId3" cstate="print"/>
          <a:stretch>
            <a:fillRect/>
          </a:stretch>
        </p:blipFill>
        <p:spPr>
          <a:xfrm>
            <a:off x="2160969" y="2035960"/>
            <a:ext cx="4994453" cy="3740339"/>
          </a:xfrm>
        </p:spPr>
      </p:pic>
      <p:pic>
        <p:nvPicPr>
          <p:cNvPr id="6" name="Рисунок 5" descr="кивер.jpg"/>
          <p:cNvPicPr>
            <a:picLocks noChangeAspect="1"/>
          </p:cNvPicPr>
          <p:nvPr/>
        </p:nvPicPr>
        <p:blipFill>
          <a:blip r:embed="rId4" cstate="print"/>
          <a:srcRect/>
          <a:stretch>
            <a:fillRect/>
          </a:stretch>
        </p:blipFill>
        <p:spPr bwMode="auto">
          <a:xfrm>
            <a:off x="2268125" y="3214687"/>
            <a:ext cx="2143140" cy="2498641"/>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4E520A-678E-4BEA-9A6D-F30D02218FFB}"/>
              </a:ext>
            </a:extLst>
          </p:cNvPr>
          <p:cNvSpPr>
            <a:spLocks noGrp="1"/>
          </p:cNvSpPr>
          <p:nvPr>
            <p:ph type="title"/>
          </p:nvPr>
        </p:nvSpPr>
        <p:spPr/>
        <p:txBody>
          <a:bodyPr>
            <a:normAutofit fontScale="90000"/>
          </a:bodyPr>
          <a:lstStyle/>
          <a:p>
            <a:r>
              <a:rPr lang="ru-RU" b="1" cap="small" dirty="0"/>
              <a:t>Методы организации «Встречи с Санкт-Петербургом» для детей дошкольного возраста</a:t>
            </a:r>
            <a:endParaRPr lang="ru-RU" dirty="0"/>
          </a:p>
        </p:txBody>
      </p:sp>
      <p:sp>
        <p:nvSpPr>
          <p:cNvPr id="3" name="Объект 2">
            <a:extLst>
              <a:ext uri="{FF2B5EF4-FFF2-40B4-BE49-F238E27FC236}">
                <a16:creationId xmlns:a16="http://schemas.microsoft.com/office/drawing/2014/main" id="{00FE1B03-8C10-4E3F-AA9B-8228DB422300}"/>
              </a:ext>
            </a:extLst>
          </p:cNvPr>
          <p:cNvSpPr>
            <a:spLocks noGrp="1"/>
          </p:cNvSpPr>
          <p:nvPr>
            <p:ph idx="1"/>
          </p:nvPr>
        </p:nvSpPr>
        <p:spPr/>
        <p:txBody>
          <a:bodyPr/>
          <a:lstStyle/>
          <a:p>
            <a:r>
              <a:rPr lang="ru-RU" b="1" i="1" dirty="0"/>
              <a:t>Метод эмоционального погружения в содержание «Встречи…» </a:t>
            </a:r>
            <a:r>
              <a:rPr lang="ru-RU" dirty="0"/>
              <a:t>эмоционально настраивает детей на освоение содержания за счет использования художественных средств, визуальных и звуковых эффектов.</a:t>
            </a:r>
          </a:p>
          <a:p>
            <a:endParaRPr lang="ru-RU" dirty="0"/>
          </a:p>
        </p:txBody>
      </p:sp>
      <p:pic>
        <p:nvPicPr>
          <p:cNvPr id="6146" name="Picture 2" descr="http://s1.fotokto.ru/photo/full/438/4382860.jpg">
            <a:extLst>
              <a:ext uri="{FF2B5EF4-FFF2-40B4-BE49-F238E27FC236}">
                <a16:creationId xmlns:a16="http://schemas.microsoft.com/office/drawing/2014/main" id="{0667B65C-FD69-4013-9940-ECA932881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687" y="3708923"/>
            <a:ext cx="3931031" cy="2471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317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C33E25-B031-4DB2-98A0-D383AFD18FA3}"/>
              </a:ext>
            </a:extLst>
          </p:cNvPr>
          <p:cNvSpPr>
            <a:spLocks noGrp="1"/>
          </p:cNvSpPr>
          <p:nvPr>
            <p:ph type="title"/>
          </p:nvPr>
        </p:nvSpPr>
        <p:spPr/>
        <p:txBody>
          <a:bodyPr>
            <a:normAutofit fontScale="90000"/>
          </a:bodyPr>
          <a:lstStyle/>
          <a:p>
            <a:r>
              <a:rPr lang="ru-RU" b="1" cap="small" dirty="0"/>
              <a:t>Методы организации «Встречи с Санкт-Петербургом» для детей дошкольного возраста</a:t>
            </a:r>
            <a:endParaRPr lang="ru-RU" dirty="0"/>
          </a:p>
        </p:txBody>
      </p:sp>
      <p:sp>
        <p:nvSpPr>
          <p:cNvPr id="3" name="Объект 2">
            <a:extLst>
              <a:ext uri="{FF2B5EF4-FFF2-40B4-BE49-F238E27FC236}">
                <a16:creationId xmlns:a16="http://schemas.microsoft.com/office/drawing/2014/main" id="{0E76AD1B-B359-4874-BFC0-30E128AC1CA6}"/>
              </a:ext>
            </a:extLst>
          </p:cNvPr>
          <p:cNvSpPr>
            <a:spLocks noGrp="1"/>
          </p:cNvSpPr>
          <p:nvPr>
            <p:ph idx="1"/>
          </p:nvPr>
        </p:nvSpPr>
        <p:spPr/>
        <p:txBody>
          <a:bodyPr/>
          <a:lstStyle/>
          <a:p>
            <a:r>
              <a:rPr lang="ru-RU" b="1" i="1" dirty="0"/>
              <a:t>Метод создания ситуации игрового моделирования.</a:t>
            </a:r>
            <a:endParaRPr lang="ru-RU" dirty="0"/>
          </a:p>
          <a:p>
            <a:r>
              <a:rPr lang="ru-RU" b="1" i="1" dirty="0"/>
              <a:t>Игровое моделирование</a:t>
            </a:r>
            <a:r>
              <a:rPr lang="ru-RU" dirty="0"/>
              <a:t> направлено на решение какой-либо проблемы в воображаемой ситуации, моделирующий реальную. Игровое моделирование  позволяет ребенку стать активным участником решения познавательной задачи, вызывая активность за счет проживания игровой ситуации.</a:t>
            </a:r>
          </a:p>
          <a:p>
            <a:endParaRPr lang="ru-RU" dirty="0"/>
          </a:p>
        </p:txBody>
      </p:sp>
    </p:spTree>
    <p:extLst>
      <p:ext uri="{BB962C8B-B14F-4D97-AF65-F5344CB8AC3E}">
        <p14:creationId xmlns:p14="http://schemas.microsoft.com/office/powerpoint/2010/main" val="1408363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Штамп корабля.JPG">
            <a:extLst>
              <a:ext uri="{FF2B5EF4-FFF2-40B4-BE49-F238E27FC236}">
                <a16:creationId xmlns:a16="http://schemas.microsoft.com/office/drawing/2014/main" id="{BA738F11-4938-4515-8E84-F91D3FBE6FD0}"/>
              </a:ext>
            </a:extLst>
          </p:cNvPr>
          <p:cNvPicPr>
            <a:picLocks noChangeAspect="1"/>
          </p:cNvPicPr>
          <p:nvPr/>
        </p:nvPicPr>
        <p:blipFill>
          <a:blip r:embed="rId2">
            <a:extLst>
              <a:ext uri="{28A0092B-C50C-407E-A947-70E740481C1C}">
                <a14:useLocalDpi xmlns:a14="http://schemas.microsoft.com/office/drawing/2010/main" val="0"/>
              </a:ext>
            </a:extLst>
          </a:blip>
          <a:srcRect l="9604" t="5304" r="8766" b="9831"/>
          <a:stretch>
            <a:fillRect/>
          </a:stretch>
        </p:blipFill>
        <p:spPr bwMode="auto">
          <a:xfrm>
            <a:off x="4732736" y="1393033"/>
            <a:ext cx="3031331" cy="380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descr="штамп.jpg">
            <a:extLst>
              <a:ext uri="{FF2B5EF4-FFF2-40B4-BE49-F238E27FC236}">
                <a16:creationId xmlns:a16="http://schemas.microsoft.com/office/drawing/2014/main" id="{E10BDA1A-B35F-417A-BE97-703481F3413F}"/>
              </a:ext>
            </a:extLst>
          </p:cNvPr>
          <p:cNvPicPr>
            <a:picLocks noChangeAspect="1"/>
          </p:cNvPicPr>
          <p:nvPr/>
        </p:nvPicPr>
        <p:blipFill>
          <a:blip r:embed="rId3"/>
          <a:stretch>
            <a:fillRect/>
          </a:stretch>
        </p:blipFill>
        <p:spPr>
          <a:xfrm>
            <a:off x="1357314" y="1071564"/>
            <a:ext cx="3161110" cy="4504135"/>
          </a:xfrm>
          <a:prstGeom prst="rect">
            <a:avLst/>
          </a:prstGeom>
          <a:ln>
            <a:noFill/>
          </a:ln>
          <a:effectLst>
            <a:outerShdw blurRad="292100" dist="139700" dir="2700000" algn="tl" rotWithShape="0">
              <a:srgbClr val="333333">
                <a:alpha val="65000"/>
              </a:srgbClr>
            </a:outerShdw>
          </a:effectLst>
        </p:spPr>
      </p:pic>
      <p:cxnSp>
        <p:nvCxnSpPr>
          <p:cNvPr id="5" name="Прямая со стрелкой 4">
            <a:extLst>
              <a:ext uri="{FF2B5EF4-FFF2-40B4-BE49-F238E27FC236}">
                <a16:creationId xmlns:a16="http://schemas.microsoft.com/office/drawing/2014/main" id="{BF3838DA-4F9A-41CE-9DB4-E3B674FCD16A}"/>
              </a:ext>
            </a:extLst>
          </p:cNvPr>
          <p:cNvCxnSpPr/>
          <p:nvPr/>
        </p:nvCxnSpPr>
        <p:spPr>
          <a:xfrm flipV="1">
            <a:off x="2911067" y="3321843"/>
            <a:ext cx="2250297" cy="58936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3000" fill="hold"/>
                                        <p:tgtEl>
                                          <p:spTgt spid="3"/>
                                        </p:tgtEl>
                                        <p:attrNameLst>
                                          <p:attrName>ppt_x</p:attrName>
                                        </p:attrNameLst>
                                      </p:cBhvr>
                                      <p:tavLst>
                                        <p:tav tm="0">
                                          <p:val>
                                            <p:strVal val="#ppt_x"/>
                                          </p:val>
                                        </p:tav>
                                        <p:tav tm="100000">
                                          <p:val>
                                            <p:strVal val="#ppt_x"/>
                                          </p:val>
                                        </p:tav>
                                      </p:tavLst>
                                    </p:anim>
                                    <p:anim calcmode="lin" valueType="num">
                                      <p:cBhvr additive="base">
                                        <p:cTn id="14" dur="3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BEFC3-C6A0-4F47-893A-023A29D78DC3}"/>
              </a:ext>
            </a:extLst>
          </p:cNvPr>
          <p:cNvSpPr>
            <a:spLocks noGrp="1"/>
          </p:cNvSpPr>
          <p:nvPr>
            <p:ph type="title"/>
          </p:nvPr>
        </p:nvSpPr>
        <p:spPr/>
        <p:txBody>
          <a:bodyPr>
            <a:normAutofit fontScale="90000"/>
          </a:bodyPr>
          <a:lstStyle/>
          <a:p>
            <a:r>
              <a:rPr lang="ru-RU" b="1" cap="small" dirty="0"/>
              <a:t>Методы организации «Встречи с Санкт-Петербургом» для детей дошкольного возраста</a:t>
            </a:r>
            <a:endParaRPr lang="ru-RU" dirty="0"/>
          </a:p>
        </p:txBody>
      </p:sp>
      <p:sp>
        <p:nvSpPr>
          <p:cNvPr id="3" name="Объект 2">
            <a:extLst>
              <a:ext uri="{FF2B5EF4-FFF2-40B4-BE49-F238E27FC236}">
                <a16:creationId xmlns:a16="http://schemas.microsoft.com/office/drawing/2014/main" id="{87337CE7-1E36-440F-A9EB-C5221C016820}"/>
              </a:ext>
            </a:extLst>
          </p:cNvPr>
          <p:cNvSpPr>
            <a:spLocks noGrp="1"/>
          </p:cNvSpPr>
          <p:nvPr>
            <p:ph idx="1"/>
          </p:nvPr>
        </p:nvSpPr>
        <p:spPr/>
        <p:txBody>
          <a:bodyPr/>
          <a:lstStyle/>
          <a:p>
            <a:r>
              <a:rPr lang="ru-RU" b="1" i="1" dirty="0"/>
              <a:t>Метод игрового проживания ситуации </a:t>
            </a:r>
            <a:r>
              <a:rPr lang="ru-RU" dirty="0"/>
              <a:t>предполагает принятие детьми роли какого-либо персонажа или неодушевленного объекта и помогает «прожить» ситуацию.</a:t>
            </a:r>
          </a:p>
          <a:p>
            <a:endParaRPr lang="ru-RU" dirty="0"/>
          </a:p>
        </p:txBody>
      </p:sp>
      <p:sp>
        <p:nvSpPr>
          <p:cNvPr id="4" name="Прямоугольник 3">
            <a:extLst>
              <a:ext uri="{FF2B5EF4-FFF2-40B4-BE49-F238E27FC236}">
                <a16:creationId xmlns:a16="http://schemas.microsoft.com/office/drawing/2014/main" id="{3FF32AC8-5F16-405A-B0DE-D0C7E3779A95}"/>
              </a:ext>
            </a:extLst>
          </p:cNvPr>
          <p:cNvSpPr/>
          <p:nvPr/>
        </p:nvSpPr>
        <p:spPr>
          <a:xfrm>
            <a:off x="508001" y="3132682"/>
            <a:ext cx="6571084" cy="2863669"/>
          </a:xfrm>
          <a:prstGeom prst="rect">
            <a:avLst/>
          </a:prstGeom>
        </p:spPr>
        <p:txBody>
          <a:bodyPr wrap="square">
            <a:spAutoFit/>
          </a:bodyPr>
          <a:lstStyle/>
          <a:p>
            <a:pPr indent="428625" algn="just">
              <a:lnSpc>
                <a:spcPct val="150000"/>
              </a:lnSpc>
            </a:pPr>
            <a:r>
              <a:rPr lang="ru-RU" sz="1350" i="1" dirty="0">
                <a:latin typeface="Times New Roman" panose="02020603050405020304" pitchFamily="18" charset="0"/>
                <a:ea typeface="Times New Roman" panose="02020603050405020304" pitchFamily="18" charset="0"/>
                <a:cs typeface="Times New Roman" panose="02020603050405020304" pitchFamily="18" charset="0"/>
              </a:rPr>
              <a:t>Давайте немного поиграем. Вот этот коврик - река Нева. Мы с вами – ее берега. Разделимся пополам. Половина ребят правый берег Невы, а другая половина - … (левый). А вот этот старинный кораблик будет плыть по реке Неве (отдаем кораблик ребенку, который будет вести его по синему коврику). Река Нева течет по ровным местам (равнине). Берега ее сначала были низкие. Присядем на колени и положим наши руки (берега) на край коврика. Кораблику удобно пристать в любом месте (кораблик подплывает к одному берегу, другому, высаживает пассажиров). Но осенью поднимался ветер с залива, гнал обратно воды реки Невы, и она затопляла низкие берега…. </a:t>
            </a: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376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CBB7EA-5B05-4FF8-B32D-E27DE493866A}"/>
              </a:ext>
            </a:extLst>
          </p:cNvPr>
          <p:cNvSpPr>
            <a:spLocks noGrp="1"/>
          </p:cNvSpPr>
          <p:nvPr>
            <p:ph type="title"/>
          </p:nvPr>
        </p:nvSpPr>
        <p:spPr/>
        <p:txBody>
          <a:bodyPr>
            <a:normAutofit fontScale="90000"/>
          </a:bodyPr>
          <a:lstStyle/>
          <a:p>
            <a:r>
              <a:rPr lang="ru-RU" b="1" cap="small" dirty="0"/>
              <a:t>Методы организации «Встречи с Санкт-Петербургом» для детей дошкольного возраста</a:t>
            </a:r>
            <a:endParaRPr lang="ru-RU" dirty="0"/>
          </a:p>
        </p:txBody>
      </p:sp>
      <p:sp>
        <p:nvSpPr>
          <p:cNvPr id="3" name="Объект 2">
            <a:extLst>
              <a:ext uri="{FF2B5EF4-FFF2-40B4-BE49-F238E27FC236}">
                <a16:creationId xmlns:a16="http://schemas.microsoft.com/office/drawing/2014/main" id="{97E9A371-81FB-4965-953C-33A25F652035}"/>
              </a:ext>
            </a:extLst>
          </p:cNvPr>
          <p:cNvSpPr>
            <a:spLocks noGrp="1"/>
          </p:cNvSpPr>
          <p:nvPr>
            <p:ph idx="1"/>
          </p:nvPr>
        </p:nvSpPr>
        <p:spPr>
          <a:xfrm>
            <a:off x="508000" y="2477692"/>
            <a:ext cx="4999394" cy="4268341"/>
          </a:xfrm>
        </p:spPr>
        <p:txBody>
          <a:bodyPr>
            <a:normAutofit fontScale="62500" lnSpcReduction="20000"/>
          </a:bodyPr>
          <a:lstStyle/>
          <a:p>
            <a:r>
              <a:rPr lang="ru-RU" b="1" dirty="0"/>
              <a:t>Вторая группа методов направлена на организацию познавательной деятельности детей в процессе «Встречи с Санкт-Петербургом»</a:t>
            </a:r>
          </a:p>
          <a:p>
            <a:pPr marL="0" indent="0">
              <a:buNone/>
            </a:pPr>
            <a:r>
              <a:rPr lang="ru-RU" dirty="0"/>
              <a:t>Своеобразие данной группы методов состоит в их направленности не только на процесс </a:t>
            </a:r>
            <a:r>
              <a:rPr lang="ru-RU" dirty="0" err="1"/>
              <a:t>культуроосвоения</a:t>
            </a:r>
            <a:r>
              <a:rPr lang="ru-RU" dirty="0"/>
              <a:t>, но на </a:t>
            </a:r>
            <a:r>
              <a:rPr lang="ru-RU" dirty="0" err="1"/>
              <a:t>культуросозидание</a:t>
            </a:r>
            <a:r>
              <a:rPr lang="ru-RU" dirty="0"/>
              <a:t> и творчество детей. Это обусловлено тем, что развитие детского интереса происходит при максимальной активности самого ребенка.</a:t>
            </a:r>
          </a:p>
          <a:p>
            <a:pPr marL="0" indent="0">
              <a:buNone/>
            </a:pPr>
            <a:r>
              <a:rPr lang="ru-RU" b="1" i="1" dirty="0"/>
              <a:t>Рассказывание дидактических сказок и историй </a:t>
            </a:r>
          </a:p>
          <a:p>
            <a:pPr marL="0" indent="0">
              <a:buNone/>
            </a:pPr>
            <a:r>
              <a:rPr lang="ru-RU" dirty="0"/>
              <a:t>В </a:t>
            </a:r>
            <a:r>
              <a:rPr lang="ru-RU" b="1" i="1" dirty="0"/>
              <a:t>дидактической сказке</a:t>
            </a:r>
            <a:r>
              <a:rPr lang="ru-RU" dirty="0"/>
              <a:t> объект внешнего мира предстает в эмоционально-образной форме, персонифицируется, создается сказочный мир, в котором он «живет». </a:t>
            </a:r>
            <a:r>
              <a:rPr lang="ru-RU" i="1" dirty="0"/>
              <a:t>Персонификация</a:t>
            </a:r>
            <a:r>
              <a:rPr lang="ru-RU" dirty="0"/>
              <a:t> — выражение, дающее представление о каком-либо понятии или явлении путем изображения его в виде живого лица, наделенного свойствами данного понятия. Часто персонификация применяется при изображении явлений природы. Прием персонификации соответствует особенностям художественной среды Санкт-Петербурга, которая насыщена образами богов и богинь, нимф, муз, олицетворяющих разные силы природы или абстрактные понятия. Необходимость использования дидактической сказки обусловлена тем, что облик родного города неотделим для ребенка от человека, который создавал город или живет в нем. Нужно учитывать и то, что  у дошкольников наблюдается тенденция включать символы города в сюжетный контекст, обыгрывать их. </a:t>
            </a:r>
          </a:p>
          <a:p>
            <a:pPr marL="0" indent="0">
              <a:buNone/>
            </a:pPr>
            <a:r>
              <a:rPr lang="ru-RU" dirty="0"/>
              <a:t>Пример: </a:t>
            </a:r>
            <a:r>
              <a:rPr lang="ru-RU" b="1" i="1" dirty="0"/>
              <a:t>«Сказка о захваченном знамени»</a:t>
            </a:r>
            <a:endParaRPr lang="ru-RU" dirty="0"/>
          </a:p>
          <a:p>
            <a:pPr marL="0" indent="0">
              <a:buNone/>
            </a:pPr>
            <a:endParaRPr lang="ru-RU" dirty="0"/>
          </a:p>
          <a:p>
            <a:endParaRPr lang="ru-RU" dirty="0"/>
          </a:p>
        </p:txBody>
      </p:sp>
      <p:pic>
        <p:nvPicPr>
          <p:cNvPr id="9218" name="Picture 2" descr="http://upload.gradpetra.net/photo/photo_spb/proezd/full/1/56315.jpg">
            <a:extLst>
              <a:ext uri="{FF2B5EF4-FFF2-40B4-BE49-F238E27FC236}">
                <a16:creationId xmlns:a16="http://schemas.microsoft.com/office/drawing/2014/main" id="{ACCF17D0-37D1-4F99-A4BF-E12538765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710" y="2477692"/>
            <a:ext cx="3419670" cy="2564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455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F04464-2538-4B18-91D9-00B8BDB4EB9F}"/>
              </a:ext>
            </a:extLst>
          </p:cNvPr>
          <p:cNvSpPr>
            <a:spLocks noGrp="1"/>
          </p:cNvSpPr>
          <p:nvPr>
            <p:ph type="title"/>
          </p:nvPr>
        </p:nvSpPr>
        <p:spPr/>
        <p:txBody>
          <a:bodyPr>
            <a:normAutofit fontScale="90000"/>
          </a:bodyPr>
          <a:lstStyle/>
          <a:p>
            <a:r>
              <a:rPr lang="ru-RU" b="1" cap="small" dirty="0"/>
              <a:t>Методы организации «Встречи с Санкт-Петербургом» для детей дошкольного возраста</a:t>
            </a:r>
            <a:endParaRPr lang="ru-RU" dirty="0"/>
          </a:p>
        </p:txBody>
      </p:sp>
      <p:sp>
        <p:nvSpPr>
          <p:cNvPr id="3" name="Объект 2">
            <a:extLst>
              <a:ext uri="{FF2B5EF4-FFF2-40B4-BE49-F238E27FC236}">
                <a16:creationId xmlns:a16="http://schemas.microsoft.com/office/drawing/2014/main" id="{1C9E41EC-CDE5-4168-8436-B29A9AFD9ABB}"/>
              </a:ext>
            </a:extLst>
          </p:cNvPr>
          <p:cNvSpPr>
            <a:spLocks noGrp="1"/>
          </p:cNvSpPr>
          <p:nvPr>
            <p:ph idx="1"/>
          </p:nvPr>
        </p:nvSpPr>
        <p:spPr>
          <a:xfrm>
            <a:off x="508001" y="2477691"/>
            <a:ext cx="5335295" cy="4277671"/>
          </a:xfrm>
        </p:spPr>
        <p:txBody>
          <a:bodyPr>
            <a:normAutofit fontScale="70000" lnSpcReduction="20000"/>
          </a:bodyPr>
          <a:lstStyle/>
          <a:p>
            <a:r>
              <a:rPr lang="ru-RU" b="1" i="1" dirty="0"/>
              <a:t>Дидактическая история</a:t>
            </a:r>
            <a:r>
              <a:rPr lang="ru-RU" dirty="0"/>
              <a:t> задает событийный контекст при ознакомлении детей архитектурными объектами города, реальными персонажами, связанными с его историей. Часто дидактическая история содержит задание учебного характера, которое выполняется детьми по ходу слушания.</a:t>
            </a:r>
          </a:p>
          <a:p>
            <a:pPr marL="0" indent="0">
              <a:buNone/>
            </a:pPr>
            <a:r>
              <a:rPr lang="ru-RU" dirty="0"/>
              <a:t>пример </a:t>
            </a:r>
            <a:r>
              <a:rPr lang="ru-RU" b="1" i="1" dirty="0"/>
              <a:t>дидактической истории «Колоннада Казанского собора»: </a:t>
            </a:r>
            <a:endParaRPr lang="ru-RU" dirty="0"/>
          </a:p>
          <a:p>
            <a:pPr marL="0" indent="0">
              <a:buNone/>
            </a:pPr>
            <a:r>
              <a:rPr lang="ru-RU" i="1" dirty="0"/>
              <a:t>«Колонны Казанского собора выстроились в два ряда. Такое построение колонн называется «колоннада». Колоннада построена дугой и похожа на руки, которые раскрыты для того, чтобы обнять того, кого любишь (картинка). Сделайте руки дугой, разведите их для объятия. Когда вы так держите руки, можно обнять сразу многих людей, которых вы любите… Колоннада Казанского собора показывает, что собор с любовью встречает всех, кто туда приходит.</a:t>
            </a:r>
            <a:endParaRPr lang="ru-RU" dirty="0"/>
          </a:p>
          <a:p>
            <a:pPr marL="0" indent="0">
              <a:buNone/>
            </a:pPr>
            <a:r>
              <a:rPr lang="ru-RU" i="1" dirty="0"/>
              <a:t>Это не простая колоннада. Если не спеша идти между рядами колонн, будет казаться, что и колонны тоже идут с тобой, наплывают одна на другую…». (Фрагмент встречи № 24. Легенды коринфских колонн. (Исаакиевский и Казанский соборы).)</a:t>
            </a:r>
          </a:p>
          <a:p>
            <a:pPr marL="0" indent="0">
              <a:buNone/>
            </a:pPr>
            <a:endParaRPr lang="ru-RU" dirty="0"/>
          </a:p>
          <a:p>
            <a:pPr marL="0" indent="0">
              <a:buNone/>
            </a:pPr>
            <a:r>
              <a:rPr lang="ru-RU" dirty="0"/>
              <a:t> </a:t>
            </a:r>
          </a:p>
        </p:txBody>
      </p:sp>
      <p:pic>
        <p:nvPicPr>
          <p:cNvPr id="7170" name="Picture 2" descr="https://avatars.mds.yandex.net/get-pdb/1495767/3ba5fd71-386e-48cd-84ed-91814186662c/s1200?webp=false">
            <a:extLst>
              <a:ext uri="{FF2B5EF4-FFF2-40B4-BE49-F238E27FC236}">
                <a16:creationId xmlns:a16="http://schemas.microsoft.com/office/drawing/2014/main" id="{E3EDFE2D-2A03-44A5-9793-7AEA1922A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268" y="2477692"/>
            <a:ext cx="2903083" cy="246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937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F392B0-52FE-44C2-8069-E37B6B7E6B8F}"/>
              </a:ext>
            </a:extLst>
          </p:cNvPr>
          <p:cNvSpPr>
            <a:spLocks noGrp="1"/>
          </p:cNvSpPr>
          <p:nvPr>
            <p:ph type="title"/>
          </p:nvPr>
        </p:nvSpPr>
        <p:spPr/>
        <p:txBody>
          <a:bodyPr>
            <a:normAutofit fontScale="90000"/>
          </a:bodyPr>
          <a:lstStyle/>
          <a:p>
            <a:r>
              <a:rPr lang="ru-RU" b="1" cap="small" dirty="0"/>
              <a:t>Методы организации «Встречи с Санкт-Петербургом» для детей дошкольного возраста</a:t>
            </a:r>
            <a:endParaRPr lang="ru-RU" dirty="0"/>
          </a:p>
        </p:txBody>
      </p:sp>
      <p:sp>
        <p:nvSpPr>
          <p:cNvPr id="3" name="Объект 2">
            <a:extLst>
              <a:ext uri="{FF2B5EF4-FFF2-40B4-BE49-F238E27FC236}">
                <a16:creationId xmlns:a16="http://schemas.microsoft.com/office/drawing/2014/main" id="{377E9097-8951-4906-A3EA-C762112C615E}"/>
              </a:ext>
            </a:extLst>
          </p:cNvPr>
          <p:cNvSpPr>
            <a:spLocks noGrp="1"/>
          </p:cNvSpPr>
          <p:nvPr>
            <p:ph idx="1"/>
          </p:nvPr>
        </p:nvSpPr>
        <p:spPr>
          <a:xfrm>
            <a:off x="609599" y="2160590"/>
            <a:ext cx="6347714" cy="4576112"/>
          </a:xfrm>
        </p:spPr>
        <p:txBody>
          <a:bodyPr>
            <a:normAutofit fontScale="85000" lnSpcReduction="10000"/>
          </a:bodyPr>
          <a:lstStyle/>
          <a:p>
            <a:r>
              <a:rPr lang="ru-RU" b="1" i="1" dirty="0"/>
              <a:t>Проблемное обсуждение</a:t>
            </a:r>
            <a:r>
              <a:rPr lang="ru-RU" dirty="0"/>
              <a:t> стимулирует выдвижение ребенком гипотез на основе проблемных вопросов, включаемых в текст дидактической сказки, </a:t>
            </a:r>
            <a:r>
              <a:rPr lang="ru-RU" dirty="0" err="1"/>
              <a:t>вербализует</a:t>
            </a:r>
            <a:r>
              <a:rPr lang="ru-RU" dirty="0"/>
              <a:t> создаваемые ребенком образы и гипотезы, выстраивая диалог между детьми и взрослым. Обсуждение направлено на анализ фактов, высказывание детьми и педагогом мнений, обдумывание содержания. Например: </a:t>
            </a:r>
          </a:p>
          <a:p>
            <a:pPr lvl="0"/>
            <a:r>
              <a:rPr lang="ru-RU" i="1" dirty="0"/>
              <a:t>Как вы думаете, почему стреляет пушка? Разве на крепость кто-нибудь нападает?</a:t>
            </a:r>
            <a:endParaRPr lang="ru-RU" dirty="0"/>
          </a:p>
          <a:p>
            <a:pPr lvl="0"/>
            <a:r>
              <a:rPr lang="ru-RU" i="1" dirty="0"/>
              <a:t>Городская богиня Афина держит в руке зеркало. Как вы думаете зачем, оно понадобилось богине? (версии детей). </a:t>
            </a:r>
            <a:endParaRPr lang="ru-RU" dirty="0"/>
          </a:p>
          <a:p>
            <a:pPr lvl="0"/>
            <a:r>
              <a:rPr lang="ru-RU" i="1" dirty="0"/>
              <a:t>Как можно назвать дом для ботика? (версии детей).</a:t>
            </a:r>
            <a:endParaRPr lang="ru-RU" dirty="0"/>
          </a:p>
          <a:p>
            <a:pPr lvl="0"/>
            <a:r>
              <a:rPr lang="ru-RU" i="1" dirty="0"/>
              <a:t>Почему ботик называют «дедушкой Русского флота»?</a:t>
            </a:r>
            <a:endParaRPr lang="ru-RU" dirty="0"/>
          </a:p>
          <a:p>
            <a:pPr lvl="0"/>
            <a:r>
              <a:rPr lang="ru-RU" i="1" dirty="0"/>
              <a:t>Как Вы думаете, где царь поселил ангела, чтобы все могли его увидеть?</a:t>
            </a:r>
            <a:endParaRPr lang="ru-RU" dirty="0"/>
          </a:p>
          <a:p>
            <a:pPr lvl="0"/>
            <a:r>
              <a:rPr lang="ru-RU" i="1" dirty="0"/>
              <a:t>Давайте посмотрим, которой из нимф тяжелее всего? Как вы догадались? (правой нимфе - сфера лежит на её плечах, на лице – страдание). </a:t>
            </a:r>
            <a:endParaRPr lang="ru-RU" dirty="0"/>
          </a:p>
          <a:p>
            <a:endParaRPr lang="ru-RU" dirty="0"/>
          </a:p>
        </p:txBody>
      </p:sp>
    </p:spTree>
    <p:extLst>
      <p:ext uri="{BB962C8B-B14F-4D97-AF65-F5344CB8AC3E}">
        <p14:creationId xmlns:p14="http://schemas.microsoft.com/office/powerpoint/2010/main" val="4121429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knigarnya.com/1449-thickbox_default/gorod-skazka-gorod-byl-znakomim-doshkolnikov-s-sankt-peterburgom-uchebno-met-posobie-cd.jpg">
            <a:extLst>
              <a:ext uri="{FF2B5EF4-FFF2-40B4-BE49-F238E27FC236}">
                <a16:creationId xmlns:a16="http://schemas.microsoft.com/office/drawing/2014/main" id="{BEE51C77-3C10-46F0-8055-CFB60FF93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4200" y="2144875"/>
            <a:ext cx="2862165" cy="28621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1.ozone.ru/multimedia/1005765939.jpg">
            <a:extLst>
              <a:ext uri="{FF2B5EF4-FFF2-40B4-BE49-F238E27FC236}">
                <a16:creationId xmlns:a16="http://schemas.microsoft.com/office/drawing/2014/main" id="{9024CBBA-2520-4382-A452-37ABD97F7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611" y="928688"/>
            <a:ext cx="3957638" cy="500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450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122B61-274E-40CB-8309-0FBBF7295FFA}"/>
              </a:ext>
            </a:extLst>
          </p:cNvPr>
          <p:cNvSpPr>
            <a:spLocks noGrp="1"/>
          </p:cNvSpPr>
          <p:nvPr>
            <p:ph type="title"/>
          </p:nvPr>
        </p:nvSpPr>
        <p:spPr/>
        <p:txBody>
          <a:bodyPr>
            <a:normAutofit fontScale="90000"/>
          </a:bodyPr>
          <a:lstStyle/>
          <a:p>
            <a:r>
              <a:rPr lang="ru-RU" b="1" cap="small" dirty="0"/>
              <a:t>Методы организации «Встречи с Санкт-Петербургом» для детей дошкольного возраста</a:t>
            </a:r>
            <a:endParaRPr lang="ru-RU" dirty="0"/>
          </a:p>
        </p:txBody>
      </p:sp>
      <p:sp>
        <p:nvSpPr>
          <p:cNvPr id="3" name="Объект 2">
            <a:extLst>
              <a:ext uri="{FF2B5EF4-FFF2-40B4-BE49-F238E27FC236}">
                <a16:creationId xmlns:a16="http://schemas.microsoft.com/office/drawing/2014/main" id="{DB5FF71D-981A-42E6-9E09-02B9BBB0DA8E}"/>
              </a:ext>
            </a:extLst>
          </p:cNvPr>
          <p:cNvSpPr>
            <a:spLocks noGrp="1"/>
          </p:cNvSpPr>
          <p:nvPr>
            <p:ph idx="1"/>
          </p:nvPr>
        </p:nvSpPr>
        <p:spPr>
          <a:xfrm>
            <a:off x="609599" y="2160590"/>
            <a:ext cx="6347714" cy="4585443"/>
          </a:xfrm>
        </p:spPr>
        <p:txBody>
          <a:bodyPr>
            <a:normAutofit fontScale="92500" lnSpcReduction="20000"/>
          </a:bodyPr>
          <a:lstStyle/>
          <a:p>
            <a:r>
              <a:rPr lang="ru-RU" b="1" i="1" dirty="0"/>
              <a:t>Метод наглядных ассоциаций </a:t>
            </a:r>
            <a:r>
              <a:rPr lang="ru-RU" dirty="0"/>
              <a:t>связан с поиском сходства между разными предметами или объектами (явлениями), обеспечивает запоминание материала. </a:t>
            </a:r>
          </a:p>
          <a:p>
            <a:pPr marL="0" indent="0">
              <a:buNone/>
            </a:pPr>
            <a:r>
              <a:rPr lang="ru-RU" b="1" i="1" dirty="0"/>
              <a:t>Примеры вопросов, направленных на поиск ассоциаций.</a:t>
            </a:r>
            <a:endParaRPr lang="ru-RU" dirty="0"/>
          </a:p>
          <a:p>
            <a:pPr lvl="0"/>
            <a:r>
              <a:rPr lang="ru-RU" i="1" dirty="0"/>
              <a:t>На что похожа колокольня, украшенная волютами?</a:t>
            </a:r>
            <a:endParaRPr lang="ru-RU" dirty="0"/>
          </a:p>
          <a:p>
            <a:pPr lvl="0"/>
            <a:r>
              <a:rPr lang="ru-RU" i="1" dirty="0"/>
              <a:t>На что похож шпиль? (ответы детей). </a:t>
            </a:r>
            <a:endParaRPr lang="ru-RU" dirty="0"/>
          </a:p>
          <a:p>
            <a:pPr lvl="0"/>
            <a:r>
              <a:rPr lang="ru-RU" i="1" dirty="0"/>
              <a:t>А еще шпиль похож на… (спицу и иглу), и это не случайно. С немецкого языка слово «шпиль» переводится как спица или игла.</a:t>
            </a:r>
            <a:endParaRPr lang="ru-RU" dirty="0"/>
          </a:p>
          <a:p>
            <a:pPr lvl="0"/>
            <a:r>
              <a:rPr lang="ru-RU" i="1" dirty="0"/>
              <a:t>На вершине шпиля был прикреплен шар. На какой фрукт он похож?</a:t>
            </a:r>
            <a:endParaRPr lang="ru-RU" dirty="0"/>
          </a:p>
          <a:p>
            <a:pPr lvl="0"/>
            <a:r>
              <a:rPr lang="ru-RU" i="1" dirty="0"/>
              <a:t>Шар так и называют, яблоко.  Но это «яблоко» не простое, оно состоит из двух половинок. Когда колокольню реставрируют, внутрь яблока кладут записки с посланием для будущих поколений, их смогут прочитать люди, которые будут в будущем реставрировать колокольню.</a:t>
            </a:r>
            <a:endParaRPr lang="ru-RU" dirty="0"/>
          </a:p>
          <a:p>
            <a:endParaRPr lang="ru-RU" dirty="0"/>
          </a:p>
        </p:txBody>
      </p:sp>
    </p:spTree>
    <p:extLst>
      <p:ext uri="{BB962C8B-B14F-4D97-AF65-F5344CB8AC3E}">
        <p14:creationId xmlns:p14="http://schemas.microsoft.com/office/powerpoint/2010/main" val="1456468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9EA4CD-9885-4CB0-9F99-E4AA611503E4}"/>
              </a:ext>
            </a:extLst>
          </p:cNvPr>
          <p:cNvSpPr>
            <a:spLocks noGrp="1"/>
          </p:cNvSpPr>
          <p:nvPr>
            <p:ph type="title"/>
          </p:nvPr>
        </p:nvSpPr>
        <p:spPr/>
        <p:txBody>
          <a:bodyPr>
            <a:normAutofit fontScale="90000"/>
          </a:bodyPr>
          <a:lstStyle/>
          <a:p>
            <a:r>
              <a:rPr lang="ru-RU" b="1" cap="small" dirty="0"/>
              <a:t>Методы организации «Встречи с Санкт-Петербургом» для детей дошкольного возраста</a:t>
            </a:r>
            <a:endParaRPr lang="ru-RU" dirty="0"/>
          </a:p>
        </p:txBody>
      </p:sp>
      <p:sp>
        <p:nvSpPr>
          <p:cNvPr id="3" name="Объект 2">
            <a:extLst>
              <a:ext uri="{FF2B5EF4-FFF2-40B4-BE49-F238E27FC236}">
                <a16:creationId xmlns:a16="http://schemas.microsoft.com/office/drawing/2014/main" id="{F982A782-C6E1-4FE5-9345-3A2D69143757}"/>
              </a:ext>
            </a:extLst>
          </p:cNvPr>
          <p:cNvSpPr>
            <a:spLocks noGrp="1"/>
          </p:cNvSpPr>
          <p:nvPr>
            <p:ph idx="1"/>
          </p:nvPr>
        </p:nvSpPr>
        <p:spPr/>
        <p:txBody>
          <a:bodyPr/>
          <a:lstStyle/>
          <a:p>
            <a:r>
              <a:rPr lang="ru-RU" b="1" i="1" dirty="0"/>
              <a:t>Игровые методы. </a:t>
            </a:r>
            <a:r>
              <a:rPr lang="ru-RU" dirty="0"/>
              <a:t>К игровым методам относятся: игра-путешествие, образные этюды и пластические игры, игры-фантазии. Данные методы максимально соответствуют природе ребенка дошкольного возраста, позволяя осваивать образовательное содержание на основе ведущего вида деятельности – игры.</a:t>
            </a:r>
          </a:p>
          <a:p>
            <a:r>
              <a:rPr lang="ru-RU" dirty="0"/>
              <a:t>Выстраивание материала вокруг</a:t>
            </a:r>
            <a:r>
              <a:rPr lang="ru-RU" b="1" i="1" dirty="0"/>
              <a:t> приключенческого сюжета игры-путешествия </a:t>
            </a:r>
            <a:r>
              <a:rPr lang="ru-RU" dirty="0"/>
              <a:t>предполагает наличие единого сюжета, в основе которого лежит воображаемое путешествие детей, преодоление трудностей, встречи с разными персонажами. Например, игра «Морское путешествие» </a:t>
            </a:r>
          </a:p>
        </p:txBody>
      </p:sp>
    </p:spTree>
    <p:extLst>
      <p:ext uri="{BB962C8B-B14F-4D97-AF65-F5344CB8AC3E}">
        <p14:creationId xmlns:p14="http://schemas.microsoft.com/office/powerpoint/2010/main" val="3545825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5B2670-3F37-4C10-9D32-25687C2DE1D5}"/>
              </a:ext>
            </a:extLst>
          </p:cNvPr>
          <p:cNvSpPr>
            <a:spLocks noGrp="1"/>
          </p:cNvSpPr>
          <p:nvPr>
            <p:ph type="title"/>
          </p:nvPr>
        </p:nvSpPr>
        <p:spPr/>
        <p:txBody>
          <a:bodyPr>
            <a:normAutofit fontScale="90000"/>
          </a:bodyPr>
          <a:lstStyle/>
          <a:p>
            <a:r>
              <a:rPr lang="ru-RU" b="1" cap="small" dirty="0"/>
              <a:t>Методы организации «Встречи с Санкт-Петербургом» для детей дошкольного возраста</a:t>
            </a:r>
            <a:endParaRPr lang="ru-RU" dirty="0"/>
          </a:p>
        </p:txBody>
      </p:sp>
      <p:sp>
        <p:nvSpPr>
          <p:cNvPr id="3" name="Объект 2">
            <a:extLst>
              <a:ext uri="{FF2B5EF4-FFF2-40B4-BE49-F238E27FC236}">
                <a16:creationId xmlns:a16="http://schemas.microsoft.com/office/drawing/2014/main" id="{975FBD9C-6397-4D99-927B-441609BF7C8B}"/>
              </a:ext>
            </a:extLst>
          </p:cNvPr>
          <p:cNvSpPr>
            <a:spLocks noGrp="1"/>
          </p:cNvSpPr>
          <p:nvPr>
            <p:ph idx="1"/>
          </p:nvPr>
        </p:nvSpPr>
        <p:spPr>
          <a:xfrm>
            <a:off x="609599" y="2160590"/>
            <a:ext cx="6347714" cy="4594773"/>
          </a:xfrm>
        </p:spPr>
        <p:txBody>
          <a:bodyPr>
            <a:normAutofit fontScale="92500" lnSpcReduction="10000"/>
          </a:bodyPr>
          <a:lstStyle/>
          <a:p>
            <a:r>
              <a:rPr lang="ru-RU" b="1" i="1" dirty="0"/>
              <a:t>Образные этюды и пластические игры </a:t>
            </a:r>
            <a:r>
              <a:rPr lang="ru-RU" dirty="0"/>
              <a:t>способствуют лучшему усвоению ребенком визуальных образов, развивают произвольное (концентрированное) внимание и творческое воображение, дают возможность «прожить» увиденное и рассказанное в движении, а также отобразить художественный образ скульптуры через свое телесное «Я». Пластические игры дают возможность приобрести представления в игровой форме на основе воспроизведения образов скульптуры. При использовании пластических игр и образных этюдов рекомендуется использовать музыкальное сопровождение.</a:t>
            </a:r>
          </a:p>
          <a:p>
            <a:pPr marL="0" indent="0">
              <a:buNone/>
            </a:pPr>
            <a:r>
              <a:rPr lang="ru-RU" i="1" dirty="0"/>
              <a:t>Пример </a:t>
            </a:r>
            <a:endParaRPr lang="ru-RU" dirty="0"/>
          </a:p>
          <a:p>
            <a:r>
              <a:rPr lang="ru-RU" i="1" dirty="0"/>
              <a:t>Игра «Живая скульптура» </a:t>
            </a:r>
            <a:r>
              <a:rPr lang="ru-RU" dirty="0"/>
              <a:t>(фрагмент встречи «Нимфы Адмиралтейства»).</a:t>
            </a:r>
          </a:p>
          <a:p>
            <a:pPr marL="0" indent="0">
              <a:buNone/>
            </a:pPr>
            <a:r>
              <a:rPr lang="ru-RU" i="1" dirty="0"/>
              <a:t>Изображение Нимф, держащих небесную сферу (с фитбол-мячом). </a:t>
            </a:r>
            <a:endParaRPr lang="ru-RU" dirty="0"/>
          </a:p>
        </p:txBody>
      </p:sp>
    </p:spTree>
    <p:extLst>
      <p:ext uri="{BB962C8B-B14F-4D97-AF65-F5344CB8AC3E}">
        <p14:creationId xmlns:p14="http://schemas.microsoft.com/office/powerpoint/2010/main" val="3204258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602C93-EFE2-4BB0-9D74-9CE2BA1B3A83}"/>
              </a:ext>
            </a:extLst>
          </p:cNvPr>
          <p:cNvSpPr>
            <a:spLocks noGrp="1"/>
          </p:cNvSpPr>
          <p:nvPr>
            <p:ph type="title"/>
          </p:nvPr>
        </p:nvSpPr>
        <p:spPr/>
        <p:txBody>
          <a:bodyPr>
            <a:normAutofit fontScale="90000"/>
          </a:bodyPr>
          <a:lstStyle/>
          <a:p>
            <a:r>
              <a:rPr lang="ru-RU" b="1" cap="small" dirty="0"/>
              <a:t>Методы организации «Встречи с Санкт-Петербургом» для детей дошкольного возраста</a:t>
            </a:r>
            <a:endParaRPr lang="ru-RU" dirty="0"/>
          </a:p>
        </p:txBody>
      </p:sp>
      <p:sp>
        <p:nvSpPr>
          <p:cNvPr id="3" name="Объект 2">
            <a:extLst>
              <a:ext uri="{FF2B5EF4-FFF2-40B4-BE49-F238E27FC236}">
                <a16:creationId xmlns:a16="http://schemas.microsoft.com/office/drawing/2014/main" id="{B6A889FD-2D1A-4FB7-86BB-97E3EA005450}"/>
              </a:ext>
            </a:extLst>
          </p:cNvPr>
          <p:cNvSpPr>
            <a:spLocks noGrp="1"/>
          </p:cNvSpPr>
          <p:nvPr>
            <p:ph idx="1"/>
          </p:nvPr>
        </p:nvSpPr>
        <p:spPr>
          <a:xfrm>
            <a:off x="609599" y="2160590"/>
            <a:ext cx="6347714" cy="4566781"/>
          </a:xfrm>
        </p:spPr>
        <p:txBody>
          <a:bodyPr>
            <a:normAutofit fontScale="85000" lnSpcReduction="20000"/>
          </a:bodyPr>
          <a:lstStyle/>
          <a:p>
            <a:r>
              <a:rPr lang="ru-RU" b="1" dirty="0"/>
              <a:t>Ситуации творчества.</a:t>
            </a:r>
            <a:endParaRPr lang="ru-RU" dirty="0"/>
          </a:p>
          <a:p>
            <a:r>
              <a:rPr lang="ru-RU" b="1" i="1" dirty="0"/>
              <a:t>Придумывание вопросов.</a:t>
            </a:r>
            <a:r>
              <a:rPr lang="ru-RU" b="1" dirty="0"/>
              <a:t> </a:t>
            </a:r>
            <a:r>
              <a:rPr lang="ru-RU" dirty="0"/>
              <a:t>Для</a:t>
            </a:r>
            <a:r>
              <a:rPr lang="ru-RU" b="1" dirty="0"/>
              <a:t> </a:t>
            </a:r>
            <a:r>
              <a:rPr lang="ru-RU" dirty="0"/>
              <a:t>придумывания вопросов</a:t>
            </a:r>
            <a:r>
              <a:rPr lang="ru-RU" b="1" dirty="0"/>
              <a:t> </a:t>
            </a:r>
            <a:r>
              <a:rPr lang="ru-RU" dirty="0"/>
              <a:t>детям предлагается поиграть в «</a:t>
            </a:r>
            <a:r>
              <a:rPr lang="ru-RU" dirty="0" err="1"/>
              <a:t>Вопрошайку</a:t>
            </a:r>
            <a:r>
              <a:rPr lang="ru-RU" dirty="0"/>
              <a:t>» и задать, как можно больше вопросов, о том, что они хотели бы узнать про познаваемый объект. Вводится соревновательный мотив: параллельно «на ушко» педагогу вопросы будет задавать игровой персонаж Почемучка, выигрывает тот, кто придумает больше вопросов. </a:t>
            </a:r>
          </a:p>
          <a:p>
            <a:r>
              <a:rPr lang="ru-RU" dirty="0"/>
              <a:t>Встречи с Санкт-Петербургом включают элементы </a:t>
            </a:r>
            <a:r>
              <a:rPr lang="ru-RU" b="1" i="1" dirty="0"/>
              <a:t>исследовательской деятельности,</a:t>
            </a:r>
            <a:r>
              <a:rPr lang="ru-RU" dirty="0"/>
              <a:t> которая помогает детям практически осуществить действия, выполняемые тем или иным персонажем городской среды и понять их смысл, разобраться с происхождением тех или иных символов, атрибутов античных героев в художественной среде города.</a:t>
            </a:r>
          </a:p>
          <a:p>
            <a:r>
              <a:rPr lang="ru-RU" b="1" i="1" dirty="0"/>
              <a:t>Детское экспериментирование</a:t>
            </a:r>
            <a:r>
              <a:rPr lang="ru-RU" dirty="0"/>
              <a:t> как метод краеведческого образования помогает детям практически осуществить действия, связанные с образами персонажей скульптуры, понять их смысл, разобраться с происхождением тех или иных символов, атрибутов античных героев в художественной среде города.</a:t>
            </a:r>
          </a:p>
          <a:p>
            <a:endParaRPr lang="ru-RU" dirty="0"/>
          </a:p>
        </p:txBody>
      </p:sp>
    </p:spTree>
    <p:extLst>
      <p:ext uri="{BB962C8B-B14F-4D97-AF65-F5344CB8AC3E}">
        <p14:creationId xmlns:p14="http://schemas.microsoft.com/office/powerpoint/2010/main" val="4262928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338903-FBA1-40C3-9673-26AED18B50F0}"/>
              </a:ext>
            </a:extLst>
          </p:cNvPr>
          <p:cNvSpPr>
            <a:spLocks noGrp="1"/>
          </p:cNvSpPr>
          <p:nvPr>
            <p:ph type="title"/>
          </p:nvPr>
        </p:nvSpPr>
        <p:spPr/>
        <p:txBody>
          <a:bodyPr>
            <a:normAutofit fontScale="90000"/>
          </a:bodyPr>
          <a:lstStyle/>
          <a:p>
            <a:r>
              <a:rPr lang="ru-RU" b="1" cap="small" dirty="0"/>
              <a:t>Методы организации «Встречи с Санкт-Петербургом» для детей дошкольного возраста</a:t>
            </a:r>
            <a:endParaRPr lang="ru-RU" dirty="0"/>
          </a:p>
        </p:txBody>
      </p:sp>
      <p:sp>
        <p:nvSpPr>
          <p:cNvPr id="3" name="Объект 2">
            <a:extLst>
              <a:ext uri="{FF2B5EF4-FFF2-40B4-BE49-F238E27FC236}">
                <a16:creationId xmlns:a16="http://schemas.microsoft.com/office/drawing/2014/main" id="{C9C35673-C96C-4AA9-B22D-970C2233CD55}"/>
              </a:ext>
            </a:extLst>
          </p:cNvPr>
          <p:cNvSpPr>
            <a:spLocks noGrp="1"/>
          </p:cNvSpPr>
          <p:nvPr>
            <p:ph idx="1"/>
          </p:nvPr>
        </p:nvSpPr>
        <p:spPr/>
        <p:txBody>
          <a:bodyPr>
            <a:normAutofit fontScale="92500" lnSpcReduction="10000"/>
          </a:bodyPr>
          <a:lstStyle/>
          <a:p>
            <a:r>
              <a:rPr lang="ru-RU" b="1" i="1" dirty="0"/>
              <a:t>Разгадывание архитектурных и скульптурных загадок (петербургский фото-кейс) </a:t>
            </a:r>
            <a:r>
              <a:rPr lang="ru-RU" dirty="0"/>
              <a:t> - метод, который может быть использован, когда у детей уже накоплен опыт рассматривания архитектурных объектов, их деталей, установления ассоциаций между скульптурными элементами и реальными предметами. Основная идея метода заключается в развитии у ребенка критического мышления по отношению к архитектурному пространству и умению делать вывод на основании полученных знаний и воображения. Ребенку предлагается детальная фотография (серия фотографий) архитектурного или скульптурного объекта и его аналога в реальном мире. В процессе сравнения фотографий выявляется их сходство и различия, делаются предположения о том, чем вызваны отличия.</a:t>
            </a:r>
          </a:p>
          <a:p>
            <a:endParaRPr lang="ru-RU" dirty="0"/>
          </a:p>
        </p:txBody>
      </p:sp>
    </p:spTree>
    <p:extLst>
      <p:ext uri="{BB962C8B-B14F-4D97-AF65-F5344CB8AC3E}">
        <p14:creationId xmlns:p14="http://schemas.microsoft.com/office/powerpoint/2010/main" val="886855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mg-fotki.yandex.ru/get/3513/bpcreep.e/0_24d90_6289e71d_XL.jpg">
            <a:extLst>
              <a:ext uri="{FF2B5EF4-FFF2-40B4-BE49-F238E27FC236}">
                <a16:creationId xmlns:a16="http://schemas.microsoft.com/office/drawing/2014/main" id="{F0E22A02-5910-450B-9A1D-51D8C4771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08" y="857250"/>
            <a:ext cx="385762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ljplus.ru/img4/r/a/radiolubitel/th__P3080703.jpg">
            <a:extLst>
              <a:ext uri="{FF2B5EF4-FFF2-40B4-BE49-F238E27FC236}">
                <a16:creationId xmlns:a16="http://schemas.microsoft.com/office/drawing/2014/main" id="{25796322-9074-44B3-9F29-FF34BDD08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94902"/>
            <a:ext cx="3228975"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5082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89CEC6-DC0E-42B4-B59B-9067DFB8D868}"/>
              </a:ext>
            </a:extLst>
          </p:cNvPr>
          <p:cNvSpPr>
            <a:spLocks noGrp="1"/>
          </p:cNvSpPr>
          <p:nvPr>
            <p:ph type="title"/>
          </p:nvPr>
        </p:nvSpPr>
        <p:spPr/>
        <p:txBody>
          <a:bodyPr>
            <a:normAutofit fontScale="90000"/>
          </a:bodyPr>
          <a:lstStyle/>
          <a:p>
            <a:r>
              <a:rPr lang="ru-RU" b="1" cap="small" dirty="0"/>
              <a:t>Методы организации «Встречи с Санкт-Петербургом» для детей дошкольного возраста</a:t>
            </a:r>
            <a:endParaRPr lang="ru-RU" dirty="0"/>
          </a:p>
        </p:txBody>
      </p:sp>
      <p:sp>
        <p:nvSpPr>
          <p:cNvPr id="3" name="Объект 2">
            <a:extLst>
              <a:ext uri="{FF2B5EF4-FFF2-40B4-BE49-F238E27FC236}">
                <a16:creationId xmlns:a16="http://schemas.microsoft.com/office/drawing/2014/main" id="{5711F3F1-974B-4D38-B214-0A2E3F3A5F68}"/>
              </a:ext>
            </a:extLst>
          </p:cNvPr>
          <p:cNvSpPr>
            <a:spLocks noGrp="1"/>
          </p:cNvSpPr>
          <p:nvPr>
            <p:ph idx="1"/>
          </p:nvPr>
        </p:nvSpPr>
        <p:spPr/>
        <p:txBody>
          <a:bodyPr>
            <a:normAutofit fontScale="92500" lnSpcReduction="20000"/>
          </a:bodyPr>
          <a:lstStyle/>
          <a:p>
            <a:r>
              <a:rPr lang="ru-RU" b="1" dirty="0"/>
              <a:t>Третья группа методов – это методы закрепления материала «Встречи с Санкт-Петербургом».</a:t>
            </a:r>
            <a:endParaRPr lang="ru-RU" dirty="0"/>
          </a:p>
          <a:p>
            <a:r>
              <a:rPr lang="ru-RU" b="1" i="1" dirty="0"/>
              <a:t>Формулирование итогового вывода.</a:t>
            </a:r>
            <a:r>
              <a:rPr lang="ru-RU" dirty="0"/>
              <a:t> Итоговый вывод может формулироваться воспитателем. Основное требование к формулированию итога встречи – краткость и обобщенность. Вывод имеет «открытый» конец, что соответствует принципу «развивающейся интриги» и показывает, как могут быть использованы полученные знания в дальнейшем.</a:t>
            </a:r>
          </a:p>
          <a:p>
            <a:pPr marL="0" indent="0">
              <a:buNone/>
            </a:pPr>
            <a:r>
              <a:rPr lang="ru-RU" i="1" dirty="0"/>
              <a:t>Пример:</a:t>
            </a:r>
            <a:endParaRPr lang="ru-RU" dirty="0"/>
          </a:p>
          <a:p>
            <a:pPr lvl="0"/>
            <a:r>
              <a:rPr lang="ru-RU" i="1" dirty="0"/>
              <a:t>Сегодня мы с вами познакомились с первыми триумфальными воротами нашего города. Наша страна одерживала много побед. Поэтому в нашем городе вы увидите еще немало триумфальных ворот. С некоторыми из них мы познакомимся на наших встречах.</a:t>
            </a:r>
          </a:p>
          <a:p>
            <a:endParaRPr lang="ru-RU" dirty="0"/>
          </a:p>
        </p:txBody>
      </p:sp>
    </p:spTree>
    <p:extLst>
      <p:ext uri="{BB962C8B-B14F-4D97-AF65-F5344CB8AC3E}">
        <p14:creationId xmlns:p14="http://schemas.microsoft.com/office/powerpoint/2010/main" val="5912736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2EDAC9-0039-4576-9326-406C5CF2F9D5}"/>
              </a:ext>
            </a:extLst>
          </p:cNvPr>
          <p:cNvSpPr>
            <a:spLocks noGrp="1"/>
          </p:cNvSpPr>
          <p:nvPr>
            <p:ph type="title"/>
          </p:nvPr>
        </p:nvSpPr>
        <p:spPr/>
        <p:txBody>
          <a:bodyPr>
            <a:normAutofit fontScale="90000"/>
          </a:bodyPr>
          <a:lstStyle/>
          <a:p>
            <a:r>
              <a:rPr lang="ru-RU" b="1" cap="small" dirty="0"/>
              <a:t>Методы организации «Встречи с Санкт-Петербургом» для детей дошкольного возраста</a:t>
            </a:r>
            <a:endParaRPr lang="ru-RU" dirty="0"/>
          </a:p>
        </p:txBody>
      </p:sp>
      <p:sp>
        <p:nvSpPr>
          <p:cNvPr id="3" name="Объект 2">
            <a:extLst>
              <a:ext uri="{FF2B5EF4-FFF2-40B4-BE49-F238E27FC236}">
                <a16:creationId xmlns:a16="http://schemas.microsoft.com/office/drawing/2014/main" id="{1D352784-626F-49B9-94FF-D8ADE891A0D1}"/>
              </a:ext>
            </a:extLst>
          </p:cNvPr>
          <p:cNvSpPr>
            <a:spLocks noGrp="1"/>
          </p:cNvSpPr>
          <p:nvPr>
            <p:ph idx="1"/>
          </p:nvPr>
        </p:nvSpPr>
        <p:spPr/>
        <p:txBody>
          <a:bodyPr/>
          <a:lstStyle/>
          <a:p>
            <a:r>
              <a:rPr lang="ru-RU" b="1" i="1" dirty="0"/>
              <a:t>Формулирование эстетического суждения </a:t>
            </a:r>
            <a:r>
              <a:rPr lang="ru-RU" dirty="0"/>
              <a:t>позволяет усилить эмоционально-эстетический отклик на содержание «Встречи…». </a:t>
            </a:r>
          </a:p>
          <a:p>
            <a:r>
              <a:rPr lang="ru-RU" i="1" dirty="0"/>
              <a:t>Например:</a:t>
            </a:r>
            <a:endParaRPr lang="ru-RU" dirty="0"/>
          </a:p>
          <a:p>
            <a:pPr marL="0" lvl="0" indent="0">
              <a:buNone/>
            </a:pPr>
            <a:r>
              <a:rPr lang="ru-RU" i="1" dirty="0"/>
              <a:t>Когда садится солнце, в городе зажигаются тысячи огней. Они освещают дворцы, улицы, мосты нашего города. Фонари спасают от тьмы красоту, и даже ночью мы можем любоваться красотой нашего города.</a:t>
            </a:r>
            <a:endParaRPr lang="ru-RU" dirty="0"/>
          </a:p>
          <a:p>
            <a:endParaRPr lang="ru-RU" dirty="0"/>
          </a:p>
        </p:txBody>
      </p:sp>
    </p:spTree>
    <p:extLst>
      <p:ext uri="{BB962C8B-B14F-4D97-AF65-F5344CB8AC3E}">
        <p14:creationId xmlns:p14="http://schemas.microsoft.com/office/powerpoint/2010/main" val="14152199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9CB84E-D7DD-4928-8B49-080C0563136E}"/>
              </a:ext>
            </a:extLst>
          </p:cNvPr>
          <p:cNvSpPr>
            <a:spLocks noGrp="1"/>
          </p:cNvSpPr>
          <p:nvPr>
            <p:ph type="title"/>
          </p:nvPr>
        </p:nvSpPr>
        <p:spPr/>
        <p:txBody>
          <a:bodyPr/>
          <a:lstStyle/>
          <a:p>
            <a:r>
              <a:rPr lang="ru-RU" b="1" i="1" dirty="0"/>
              <a:t>Пиктографическое аудирование </a:t>
            </a:r>
            <a:endParaRPr lang="ru-RU" dirty="0"/>
          </a:p>
        </p:txBody>
      </p:sp>
      <p:pic>
        <p:nvPicPr>
          <p:cNvPr id="11266" name="Picture 2" descr="https://img03.rl0.ru/afisha/1500x-/daily.afisha.ru/uploads/images/2/17/217a4f3bccf790035ecd1a015e2c8de0.gif">
            <a:extLst>
              <a:ext uri="{FF2B5EF4-FFF2-40B4-BE49-F238E27FC236}">
                <a16:creationId xmlns:a16="http://schemas.microsoft.com/office/drawing/2014/main" id="{246D9BC5-8A19-444C-9409-3305124CE5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9683" y="2072334"/>
            <a:ext cx="4104650" cy="347121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936D63B7-6889-42BE-BE4C-A049CBE7AD1F}"/>
              </a:ext>
            </a:extLst>
          </p:cNvPr>
          <p:cNvSpPr/>
          <p:nvPr/>
        </p:nvSpPr>
        <p:spPr>
          <a:xfrm>
            <a:off x="4483360" y="2243807"/>
            <a:ext cx="3725246" cy="1305550"/>
          </a:xfrm>
          <a:prstGeom prst="rect">
            <a:avLst/>
          </a:prstGeom>
        </p:spPr>
        <p:txBody>
          <a:bodyPr wrap="square">
            <a:spAutoFit/>
          </a:bodyPr>
          <a:lstStyle/>
          <a:p>
            <a:pPr indent="342900" algn="just">
              <a:lnSpc>
                <a:spcPct val="150000"/>
              </a:lnSpc>
              <a:tabLst>
                <a:tab pos="171450" algn="l"/>
              </a:tabLst>
            </a:pPr>
            <a:r>
              <a:rPr lang="ru-RU" sz="1350" i="1" dirty="0">
                <a:latin typeface="Times New Roman" panose="02020603050405020304" pitchFamily="18" charset="0"/>
                <a:ea typeface="Times New Roman" panose="02020603050405020304" pitchFamily="18" charset="0"/>
                <a:cs typeface="Times New Roman" panose="02020603050405020304" pitchFamily="18" charset="0"/>
              </a:rPr>
              <a:t>Например, «это получится, если льва сложить с человеком и надеть ему корону» («сфинкс»); «это такая золотая, острая, вместо крыши» («шпиль»).</a:t>
            </a: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9279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39985C-F95C-4BD6-9FD1-86F201BC15FB}"/>
              </a:ext>
            </a:extLst>
          </p:cNvPr>
          <p:cNvSpPr>
            <a:spLocks noGrp="1"/>
          </p:cNvSpPr>
          <p:nvPr>
            <p:ph type="title"/>
          </p:nvPr>
        </p:nvSpPr>
        <p:spPr/>
        <p:txBody>
          <a:bodyPr>
            <a:normAutofit fontScale="90000"/>
          </a:bodyPr>
          <a:lstStyle/>
          <a:p>
            <a:r>
              <a:rPr lang="ru-RU" b="1" cap="small" dirty="0"/>
              <a:t>Методы организации «Встречи с Санкт-Петербургом» для детей дошкольного возраста</a:t>
            </a:r>
            <a:endParaRPr lang="ru-RU" dirty="0"/>
          </a:p>
        </p:txBody>
      </p:sp>
      <p:sp>
        <p:nvSpPr>
          <p:cNvPr id="3" name="Объект 2">
            <a:extLst>
              <a:ext uri="{FF2B5EF4-FFF2-40B4-BE49-F238E27FC236}">
                <a16:creationId xmlns:a16="http://schemas.microsoft.com/office/drawing/2014/main" id="{CB867044-7579-44B3-8ED1-2B8F2AB477C8}"/>
              </a:ext>
            </a:extLst>
          </p:cNvPr>
          <p:cNvSpPr>
            <a:spLocks noGrp="1"/>
          </p:cNvSpPr>
          <p:nvPr>
            <p:ph idx="1"/>
          </p:nvPr>
        </p:nvSpPr>
        <p:spPr/>
        <p:txBody>
          <a:bodyPr/>
          <a:lstStyle/>
          <a:p>
            <a:r>
              <a:rPr lang="ru-RU" dirty="0"/>
              <a:t>Закрепление в продуктивной деятельности</a:t>
            </a:r>
          </a:p>
          <a:p>
            <a:endParaRPr lang="ru-RU" dirty="0"/>
          </a:p>
        </p:txBody>
      </p:sp>
      <p:pic>
        <p:nvPicPr>
          <p:cNvPr id="5" name="Рисунок 4">
            <a:extLst>
              <a:ext uri="{FF2B5EF4-FFF2-40B4-BE49-F238E27FC236}">
                <a16:creationId xmlns:a16="http://schemas.microsoft.com/office/drawing/2014/main" id="{B0282639-37A0-44CE-8C03-478E6BB20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502" y="2847400"/>
            <a:ext cx="4542923" cy="3035240"/>
          </a:xfrm>
          <a:prstGeom prst="rect">
            <a:avLst/>
          </a:prstGeom>
        </p:spPr>
      </p:pic>
    </p:spTree>
    <p:extLst>
      <p:ext uri="{BB962C8B-B14F-4D97-AF65-F5344CB8AC3E}">
        <p14:creationId xmlns:p14="http://schemas.microsoft.com/office/powerpoint/2010/main" val="3035504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53F447-306B-475A-BAB5-EA113D023846}"/>
              </a:ext>
            </a:extLst>
          </p:cNvPr>
          <p:cNvSpPr>
            <a:spLocks noGrp="1"/>
          </p:cNvSpPr>
          <p:nvPr>
            <p:ph type="title"/>
          </p:nvPr>
        </p:nvSpPr>
        <p:spPr/>
        <p:txBody>
          <a:bodyPr/>
          <a:lstStyle/>
          <a:p>
            <a:r>
              <a:rPr lang="ru-RU" dirty="0"/>
              <a:t>Структура «встречи»</a:t>
            </a:r>
          </a:p>
        </p:txBody>
      </p:sp>
      <p:sp>
        <p:nvSpPr>
          <p:cNvPr id="3" name="Объект 2">
            <a:extLst>
              <a:ext uri="{FF2B5EF4-FFF2-40B4-BE49-F238E27FC236}">
                <a16:creationId xmlns:a16="http://schemas.microsoft.com/office/drawing/2014/main" id="{31306D03-1EB0-4F20-A175-A64F0D5A3A57}"/>
              </a:ext>
            </a:extLst>
          </p:cNvPr>
          <p:cNvSpPr>
            <a:spLocks noGrp="1"/>
          </p:cNvSpPr>
          <p:nvPr>
            <p:ph idx="1"/>
          </p:nvPr>
        </p:nvSpPr>
        <p:spPr/>
        <p:txBody>
          <a:bodyPr>
            <a:normAutofit lnSpcReduction="10000"/>
          </a:bodyPr>
          <a:lstStyle/>
          <a:p>
            <a:r>
              <a:rPr lang="ru-RU" i="1" dirty="0"/>
              <a:t>Начало встречи</a:t>
            </a:r>
            <a:r>
              <a:rPr lang="ru-RU" dirty="0"/>
              <a:t> обеспечивает первоначальную заинтересованность детей в проблеме, вызывает интеллектуальные эмоции (удивление, предвкушение), </a:t>
            </a:r>
          </a:p>
          <a:p>
            <a:r>
              <a:rPr lang="ru-RU" i="1" dirty="0"/>
              <a:t>Основная часть встречи</a:t>
            </a:r>
            <a:r>
              <a:rPr lang="ru-RU" b="1" dirty="0"/>
              <a:t> </a:t>
            </a:r>
            <a:r>
              <a:rPr lang="ru-RU" dirty="0"/>
              <a:t>посвящена</a:t>
            </a:r>
            <a:r>
              <a:rPr lang="ru-RU" i="1" dirty="0"/>
              <a:t> </a:t>
            </a:r>
            <a:r>
              <a:rPr lang="ru-RU" dirty="0"/>
              <a:t>разгадыванию смыслов архитектурных сооружений и городской символики, построению «диалога» с ними. «Диалог» осуществляется через организацию восприятия декоративных элементов, скульптурного убранства зданий, раскрытие их смысла. </a:t>
            </a:r>
          </a:p>
          <a:p>
            <a:r>
              <a:rPr lang="ru-RU" i="1" dirty="0"/>
              <a:t>Завершение встречи</a:t>
            </a:r>
            <a:r>
              <a:rPr lang="ru-RU" dirty="0"/>
              <a:t> направлено на формулирование итогового вывода, создание мотивации к дальнейшему познанию.</a:t>
            </a:r>
          </a:p>
          <a:p>
            <a:endParaRPr lang="ru-RU" dirty="0"/>
          </a:p>
        </p:txBody>
      </p:sp>
    </p:spTree>
    <p:extLst>
      <p:ext uri="{BB962C8B-B14F-4D97-AF65-F5344CB8AC3E}">
        <p14:creationId xmlns:p14="http://schemas.microsoft.com/office/powerpoint/2010/main" val="2945377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97C468-9E3C-42EC-97D7-FD4FAC2B6E5A}"/>
              </a:ext>
            </a:extLst>
          </p:cNvPr>
          <p:cNvSpPr>
            <a:spLocks noGrp="1"/>
          </p:cNvSpPr>
          <p:nvPr>
            <p:ph type="title"/>
          </p:nvPr>
        </p:nvSpPr>
        <p:spPr/>
        <p:txBody>
          <a:bodyPr/>
          <a:lstStyle/>
          <a:p>
            <a:r>
              <a:rPr lang="ru-RU" dirty="0"/>
              <a:t>Сюжетность «встречи»</a:t>
            </a:r>
          </a:p>
        </p:txBody>
      </p:sp>
      <p:sp>
        <p:nvSpPr>
          <p:cNvPr id="3" name="Объект 2">
            <a:extLst>
              <a:ext uri="{FF2B5EF4-FFF2-40B4-BE49-F238E27FC236}">
                <a16:creationId xmlns:a16="http://schemas.microsoft.com/office/drawing/2014/main" id="{1EEDA9DE-CD55-489B-8764-3C0002A09232}"/>
              </a:ext>
            </a:extLst>
          </p:cNvPr>
          <p:cNvSpPr>
            <a:spLocks noGrp="1"/>
          </p:cNvSpPr>
          <p:nvPr>
            <p:ph idx="1"/>
          </p:nvPr>
        </p:nvSpPr>
        <p:spPr/>
        <p:txBody>
          <a:bodyPr>
            <a:normAutofit lnSpcReduction="10000"/>
          </a:bodyPr>
          <a:lstStyle/>
          <a:p>
            <a:r>
              <a:rPr lang="ru-RU" dirty="0"/>
              <a:t>Каждая встреча имеет сюжетную канву, которая постепенно развертывается. Дети переходят от одного маленького открытия к другому. Происходит развитие и активизация интересов детей, творческих способностей, воображения. </a:t>
            </a:r>
          </a:p>
          <a:p>
            <a:r>
              <a:rPr lang="ru-RU" dirty="0"/>
              <a:t>Создание эмоционально-положительного фона познания, организация поисковой деятельности ребенка, позволяет высказывать предположения, догадки и проверять их. </a:t>
            </a:r>
          </a:p>
          <a:p>
            <a:r>
              <a:rPr lang="ru-RU" dirty="0"/>
              <a:t>Особое место в ходе «Встречи…» уделяется поиску ассоциаций и установлению ассоциативных связей между образами. Именно эта особенность мышления позволяет детям запоминать материал встречи, а затем извлекать нужное содержание из памяти.</a:t>
            </a:r>
          </a:p>
          <a:p>
            <a:endParaRPr lang="ru-RU" dirty="0"/>
          </a:p>
        </p:txBody>
      </p:sp>
    </p:spTree>
    <p:extLst>
      <p:ext uri="{BB962C8B-B14F-4D97-AF65-F5344CB8AC3E}">
        <p14:creationId xmlns:p14="http://schemas.microsoft.com/office/powerpoint/2010/main" val="1523471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Картинка 1 из 161">
            <a:hlinkClick r:id="rId3"/>
            <a:extLst>
              <a:ext uri="{FF2B5EF4-FFF2-40B4-BE49-F238E27FC236}">
                <a16:creationId xmlns:a16="http://schemas.microsoft.com/office/drawing/2014/main" id="{7E73CC85-FD46-4BCE-BCE5-E93D5C2E92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157" y="1098948"/>
            <a:ext cx="6750844" cy="490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descr="http://gif-anim.narod.ru/Zhivnost74.gif">
            <a:extLst>
              <a:ext uri="{FF2B5EF4-FFF2-40B4-BE49-F238E27FC236}">
                <a16:creationId xmlns:a16="http://schemas.microsoft.com/office/drawing/2014/main" id="{712FF73C-BF81-466A-9CDB-C09A7E5CC55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43000" y="964406"/>
            <a:ext cx="1768079" cy="120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Рисунок 1" descr="P1050860.JPG">
            <a:extLst>
              <a:ext uri="{FF2B5EF4-FFF2-40B4-BE49-F238E27FC236}">
                <a16:creationId xmlns:a16="http://schemas.microsoft.com/office/drawing/2014/main" id="{91C6E981-1B9B-4412-B6AF-C0B2E2E9F050}"/>
              </a:ext>
            </a:extLst>
          </p:cNvPr>
          <p:cNvPicPr>
            <a:picLocks noChangeAspect="1"/>
          </p:cNvPicPr>
          <p:nvPr/>
        </p:nvPicPr>
        <p:blipFill>
          <a:blip r:embed="rId3">
            <a:extLst>
              <a:ext uri="{28A0092B-C50C-407E-A947-70E740481C1C}">
                <a14:useLocalDpi xmlns:a14="http://schemas.microsoft.com/office/drawing/2010/main" val="0"/>
              </a:ext>
            </a:extLst>
          </a:blip>
          <a:srcRect l="5556" r="33333"/>
          <a:stretch>
            <a:fillRect/>
          </a:stretch>
        </p:blipFill>
        <p:spPr bwMode="auto">
          <a:xfrm>
            <a:off x="1143000" y="857250"/>
            <a:ext cx="23574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descr="Картинка 24 из 631">
            <a:hlinkClick r:id="rId4"/>
            <a:extLst>
              <a:ext uri="{FF2B5EF4-FFF2-40B4-BE49-F238E27FC236}">
                <a16:creationId xmlns:a16="http://schemas.microsoft.com/office/drawing/2014/main" id="{429241AE-5824-40BB-9EFF-3D2DA2396A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6900" y="3321845"/>
            <a:ext cx="2324100" cy="267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Рисунок 4" descr="P1020484.JPG">
            <a:extLst>
              <a:ext uri="{FF2B5EF4-FFF2-40B4-BE49-F238E27FC236}">
                <a16:creationId xmlns:a16="http://schemas.microsoft.com/office/drawing/2014/main" id="{828769C1-6A3D-454A-8321-E07998E6D46D}"/>
              </a:ext>
            </a:extLst>
          </p:cNvPr>
          <p:cNvPicPr>
            <a:picLocks noChangeAspect="1"/>
          </p:cNvPicPr>
          <p:nvPr/>
        </p:nvPicPr>
        <p:blipFill>
          <a:blip r:embed="rId6">
            <a:extLst>
              <a:ext uri="{28A0092B-C50C-407E-A947-70E740481C1C}">
                <a14:useLocalDpi xmlns:a14="http://schemas.microsoft.com/office/drawing/2010/main" val="0"/>
              </a:ext>
            </a:extLst>
          </a:blip>
          <a:srcRect l="22221" r="19444"/>
          <a:stretch>
            <a:fillRect/>
          </a:stretch>
        </p:blipFill>
        <p:spPr bwMode="auto">
          <a:xfrm>
            <a:off x="3500439" y="857250"/>
            <a:ext cx="225028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Рисунок 4" descr="P1040387.JPG">
            <a:extLst>
              <a:ext uri="{FF2B5EF4-FFF2-40B4-BE49-F238E27FC236}">
                <a16:creationId xmlns:a16="http://schemas.microsoft.com/office/drawing/2014/main" id="{39186683-2AE9-4B5F-B7D7-994FFC424D68}"/>
              </a:ext>
            </a:extLst>
          </p:cNvPr>
          <p:cNvPicPr>
            <a:picLocks noChangeAspect="1"/>
          </p:cNvPicPr>
          <p:nvPr/>
        </p:nvPicPr>
        <p:blipFill>
          <a:blip r:embed="rId7">
            <a:extLst>
              <a:ext uri="{28A0092B-C50C-407E-A947-70E740481C1C}">
                <a14:useLocalDpi xmlns:a14="http://schemas.microsoft.com/office/drawing/2010/main" val="0"/>
              </a:ext>
            </a:extLst>
          </a:blip>
          <a:srcRect l="9984" t="6183" r="17023" b="32755"/>
          <a:stretch>
            <a:fillRect/>
          </a:stretch>
        </p:blipFill>
        <p:spPr bwMode="auto">
          <a:xfrm>
            <a:off x="5760245" y="857251"/>
            <a:ext cx="2240756" cy="2499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1692.JPG"/>
          <p:cNvPicPr>
            <a:picLocks noChangeAspect="1"/>
          </p:cNvPicPr>
          <p:nvPr/>
        </p:nvPicPr>
        <p:blipFill>
          <a:blip r:embed="rId2" cstate="print"/>
          <a:srcRect l="22126" t="8549" r="15518" b="13004"/>
          <a:stretch>
            <a:fillRect/>
          </a:stretch>
        </p:blipFill>
        <p:spPr>
          <a:xfrm>
            <a:off x="1143001" y="1052736"/>
            <a:ext cx="1384424" cy="2322258"/>
          </a:xfrm>
          <a:prstGeom prst="rect">
            <a:avLst/>
          </a:prstGeom>
        </p:spPr>
      </p:pic>
      <p:pic>
        <p:nvPicPr>
          <p:cNvPr id="3" name="Рисунок 2" descr="IMG_1700.JPG"/>
          <p:cNvPicPr>
            <a:picLocks noChangeAspect="1"/>
          </p:cNvPicPr>
          <p:nvPr/>
        </p:nvPicPr>
        <p:blipFill>
          <a:blip r:embed="rId3" cstate="print"/>
          <a:srcRect l="13601" t="3801" r="19200"/>
          <a:stretch>
            <a:fillRect/>
          </a:stretch>
        </p:blipFill>
        <p:spPr>
          <a:xfrm>
            <a:off x="1763688" y="3372846"/>
            <a:ext cx="1376772" cy="2627904"/>
          </a:xfrm>
          <a:prstGeom prst="rect">
            <a:avLst/>
          </a:prstGeom>
        </p:spPr>
      </p:pic>
      <p:pic>
        <p:nvPicPr>
          <p:cNvPr id="4" name="Рисунок 3" descr="IMG_1689.JPG"/>
          <p:cNvPicPr>
            <a:picLocks noChangeAspect="1"/>
          </p:cNvPicPr>
          <p:nvPr/>
        </p:nvPicPr>
        <p:blipFill>
          <a:blip r:embed="rId4" cstate="print"/>
          <a:srcRect l="19200" t="9051" r="30400" b="11150"/>
          <a:stretch>
            <a:fillRect/>
          </a:stretch>
        </p:blipFill>
        <p:spPr>
          <a:xfrm>
            <a:off x="2519772" y="1052737"/>
            <a:ext cx="1134126" cy="2394266"/>
          </a:xfrm>
          <a:prstGeom prst="rect">
            <a:avLst/>
          </a:prstGeom>
        </p:spPr>
      </p:pic>
      <p:pic>
        <p:nvPicPr>
          <p:cNvPr id="5" name="Рисунок 4" descr="IMG_1704.JPG"/>
          <p:cNvPicPr>
            <a:picLocks noChangeAspect="1"/>
          </p:cNvPicPr>
          <p:nvPr/>
        </p:nvPicPr>
        <p:blipFill>
          <a:blip r:embed="rId5" cstate="print"/>
          <a:srcRect l="23400" t="17450" r="23400" b="11151"/>
          <a:stretch>
            <a:fillRect/>
          </a:stretch>
        </p:blipFill>
        <p:spPr>
          <a:xfrm>
            <a:off x="3113839" y="3360139"/>
            <a:ext cx="1475635" cy="2640611"/>
          </a:xfrm>
          <a:prstGeom prst="rect">
            <a:avLst/>
          </a:prstGeom>
        </p:spPr>
      </p:pic>
      <p:pic>
        <p:nvPicPr>
          <p:cNvPr id="6" name="Рисунок 5" descr="IMG_1685.JPG"/>
          <p:cNvPicPr>
            <a:picLocks noChangeAspect="1"/>
          </p:cNvPicPr>
          <p:nvPr/>
        </p:nvPicPr>
        <p:blipFill>
          <a:blip r:embed="rId6" cstate="print"/>
          <a:srcRect l="10448" r="12937"/>
          <a:stretch>
            <a:fillRect/>
          </a:stretch>
        </p:blipFill>
        <p:spPr>
          <a:xfrm>
            <a:off x="3653899" y="1052736"/>
            <a:ext cx="1365442" cy="2376264"/>
          </a:xfrm>
          <a:prstGeom prst="rect">
            <a:avLst/>
          </a:prstGeom>
        </p:spPr>
      </p:pic>
      <p:sp>
        <p:nvSpPr>
          <p:cNvPr id="8" name="Прямоугольник 7"/>
          <p:cNvSpPr/>
          <p:nvPr/>
        </p:nvSpPr>
        <p:spPr>
          <a:xfrm>
            <a:off x="5736172" y="2510898"/>
            <a:ext cx="866264" cy="1985159"/>
          </a:xfrm>
          <a:prstGeom prst="rect">
            <a:avLst/>
          </a:prstGeom>
          <a:noFill/>
        </p:spPr>
        <p:txBody>
          <a:bodyPr wrap="none" lIns="68580" tIns="34290" rIns="68580" bIns="34290">
            <a:spAutoFit/>
          </a:bodyPr>
          <a:lstStyle/>
          <a:p>
            <a:pPr algn="ctr"/>
            <a:r>
              <a:rPr lang="ru-RU" sz="12450" b="1" spc="225"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p>
        </p:txBody>
      </p:sp>
    </p:spTree>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448</TotalTime>
  <Words>2827</Words>
  <Application>Microsoft Office PowerPoint</Application>
  <PresentationFormat>Экран (4:3)</PresentationFormat>
  <Paragraphs>144</Paragraphs>
  <Slides>49</Slides>
  <Notes>3</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49</vt:i4>
      </vt:variant>
    </vt:vector>
  </HeadingPairs>
  <TitlesOfParts>
    <vt:vector size="55" baseType="lpstr">
      <vt:lpstr>Arial</vt:lpstr>
      <vt:lpstr>Calibri</vt:lpstr>
      <vt:lpstr>Times New Roman</vt:lpstr>
      <vt:lpstr>Trebuchet MS</vt:lpstr>
      <vt:lpstr>Wingdings 3</vt:lpstr>
      <vt:lpstr>Аспект</vt:lpstr>
      <vt:lpstr>Педагогическая технология краеведческого образования детей дошкольного возраста</vt:lpstr>
      <vt:lpstr>«Встреча с Санкт-Петербургом» как основная форма краеведческого образования детей дошкольного возраста</vt:lpstr>
      <vt:lpstr>Виртуальный формат «встречи»: зачем?</vt:lpstr>
      <vt:lpstr>Презентация PowerPoint</vt:lpstr>
      <vt:lpstr>Структура «встречи»</vt:lpstr>
      <vt:lpstr>Сюжетность «встречи»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Найди в городе другие музыкальные инструменты, на которых играли музы</vt:lpstr>
      <vt:lpstr>Проблемное обсуждение при организации «встречи»</vt:lpstr>
      <vt:lpstr>«Встреча» закончилась, а дальше?</vt:lpstr>
      <vt:lpstr>Виды «Встреч с Санкт-Петербургом» </vt:lpstr>
      <vt:lpstr>Встреча-сказка</vt:lpstr>
      <vt:lpstr>Встреча-путешествие</vt:lpstr>
      <vt:lpstr>Встреча-экскурсия</vt:lpstr>
      <vt:lpstr>Принципы организации краеведческого образования дошкольников</vt:lpstr>
      <vt:lpstr>Методические рекомендации: подготовительный этап</vt:lpstr>
      <vt:lpstr>Образовательные ситуации</vt:lpstr>
      <vt:lpstr>Образовательные ситуации</vt:lpstr>
      <vt:lpstr>Рассматривание репродукций художественных картин (слайдов) </vt:lpstr>
      <vt:lpstr>Чтение и рассказывание </vt:lpstr>
      <vt:lpstr>Методы организации «Встречи с Санкт-Петербургом» для детей дошкольного возраста</vt:lpstr>
      <vt:lpstr>5 головных уборов.  Найди принадлежащий военному.</vt:lpstr>
      <vt:lpstr>Методы организации «Встречи с Санкт-Петербургом» для детей дошкольного возраста</vt:lpstr>
      <vt:lpstr>Методы организации «Встречи с Санкт-Петербургом» для детей дошкольного возраста</vt:lpstr>
      <vt:lpstr>Презентация PowerPoint</vt:lpstr>
      <vt:lpstr>Методы организации «Встречи с Санкт-Петербургом» для детей дошкольного возраста</vt:lpstr>
      <vt:lpstr>Методы организации «Встречи с Санкт-Петербургом» для детей дошкольного возраста</vt:lpstr>
      <vt:lpstr>Методы организации «Встречи с Санкт-Петербургом» для детей дошкольного возраста</vt:lpstr>
      <vt:lpstr>Методы организации «Встречи с Санкт-Петербургом» для детей дошкольного возраста</vt:lpstr>
      <vt:lpstr>Методы организации «Встречи с Санкт-Петербургом» для детей дошкольного возраста</vt:lpstr>
      <vt:lpstr>Методы организации «Встречи с Санкт-Петербургом» для детей дошкольного возраста</vt:lpstr>
      <vt:lpstr>Методы организации «Встречи с Санкт-Петербургом» для детей дошкольного возраста</vt:lpstr>
      <vt:lpstr>Методы организации «Встречи с Санкт-Петербургом» для детей дошкольного возраста</vt:lpstr>
      <vt:lpstr>Методы организации «Встречи с Санкт-Петербургом» для детей дошкольного возраста</vt:lpstr>
      <vt:lpstr>Презентация PowerPoint</vt:lpstr>
      <vt:lpstr>Методы организации «Встречи с Санкт-Петербургом» для детей дошкольного возраста</vt:lpstr>
      <vt:lpstr>Методы организации «Встречи с Санкт-Петербургом» для детей дошкольного возраста</vt:lpstr>
      <vt:lpstr>Пиктографическое аудирование </vt:lpstr>
      <vt:lpstr>Методы организации «Встречи с Санкт-Петербургом» для детей дошкольного возраста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Как разработать календарно-тематическое планирование по краеведческому образованию? </dc:title>
  <dc:creator>ekl</dc:creator>
  <cp:lastModifiedBy>ekl</cp:lastModifiedBy>
  <cp:revision>34</cp:revision>
  <dcterms:created xsi:type="dcterms:W3CDTF">2019-06-10T17:48:28Z</dcterms:created>
  <dcterms:modified xsi:type="dcterms:W3CDTF">2019-06-15T13:13:24Z</dcterms:modified>
</cp:coreProperties>
</file>