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8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1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2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3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2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9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2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95E6-DE8A-4AAB-AA27-C3D4F4A8902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27F3-02E1-447B-A00E-A808FC215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6260"/>
            <a:ext cx="12825351" cy="7214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998" y="2505692"/>
            <a:ext cx="9239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kern="50" dirty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Times New Roman" panose="02020603050405020304" pitchFamily="18" charset="0"/>
              </a:rPr>
              <a:t>Проект по формированию экологической культуры личности у детей старшей группы </a:t>
            </a:r>
            <a:endParaRPr lang="ru-RU" sz="3200" kern="5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WenQuanYi Micro He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kern="50" dirty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Times New Roman" panose="02020603050405020304" pitchFamily="18" charset="0"/>
              </a:rPr>
              <a:t>«Бережем планету»</a:t>
            </a:r>
            <a:endParaRPr lang="ru-RU" sz="3200" kern="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WenQuanYi Micro He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981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kern="50" dirty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Lohit Hindi"/>
              </a:rPr>
              <a:t>Разработала:</a:t>
            </a:r>
            <a:endParaRPr lang="ru-RU" kern="50" dirty="0">
              <a:solidFill>
                <a:schemeClr val="bg1"/>
              </a:solidFill>
              <a:latin typeface="Liberation Serif"/>
              <a:ea typeface="WenQuanYi Micro Hei"/>
              <a:cs typeface="Lohit Hindi"/>
            </a:endParaRPr>
          </a:p>
          <a:p>
            <a:pPr algn="r">
              <a:spcAft>
                <a:spcPts val="0"/>
              </a:spcAft>
            </a:pPr>
            <a:r>
              <a:rPr lang="ru-RU" kern="50" dirty="0" smtClean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Lohit Hindi"/>
              </a:rPr>
              <a:t>Иванова </a:t>
            </a:r>
            <a:r>
              <a:rPr lang="ru-RU" kern="50" dirty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Lohit Hindi"/>
              </a:rPr>
              <a:t>М.В</a:t>
            </a:r>
            <a:r>
              <a:rPr lang="ru-RU" kern="50" dirty="0" smtClean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Lohit Hindi"/>
              </a:rPr>
              <a:t>., воспитатель ГБДОУ №44 </a:t>
            </a:r>
          </a:p>
          <a:p>
            <a:pPr algn="r">
              <a:spcAft>
                <a:spcPts val="0"/>
              </a:spcAft>
            </a:pPr>
            <a:r>
              <a:rPr lang="ru-RU" kern="50" dirty="0" smtClean="0">
                <a:solidFill>
                  <a:schemeClr val="bg1"/>
                </a:solidFill>
                <a:latin typeface="Times New Roman" panose="02020603050405020304" pitchFamily="18" charset="0"/>
                <a:ea typeface="WenQuanYi Micro Hei"/>
                <a:cs typeface="Lohit Hindi"/>
              </a:rPr>
              <a:t>Василеостровского района</a:t>
            </a:r>
            <a:endParaRPr lang="ru-RU" kern="50" dirty="0">
              <a:solidFill>
                <a:schemeClr val="bg1"/>
              </a:solidFill>
              <a:latin typeface="Liberation Serif"/>
              <a:ea typeface="WenQuanYi Micro Hei"/>
              <a:cs typeface="Lohit Hindi"/>
            </a:endParaRPr>
          </a:p>
          <a:p>
            <a:pPr algn="r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 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</p:txBody>
      </p:sp>
    </p:spTree>
    <p:extLst>
      <p:ext uri="{BB962C8B-B14F-4D97-AF65-F5344CB8AC3E}">
        <p14:creationId xmlns:p14="http://schemas.microsoft.com/office/powerpoint/2010/main" val="30634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42505"/>
            <a:ext cx="12326587" cy="8217725"/>
          </a:xfrm>
        </p:spPr>
      </p:pic>
      <p:sp>
        <p:nvSpPr>
          <p:cNvPr id="5" name="Прямоугольник 4"/>
          <p:cNvSpPr/>
          <p:nvPr/>
        </p:nvSpPr>
        <p:spPr>
          <a:xfrm>
            <a:off x="2552322" y="103515"/>
            <a:ext cx="8052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Критерии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</a:t>
            </a:r>
            <a:r>
              <a:rPr lang="ru-RU" sz="2800" b="1" spc="1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показатели</a:t>
            </a:r>
            <a:r>
              <a:rPr lang="ru-RU" sz="2800" b="1" spc="1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эффективности</a:t>
            </a:r>
            <a:r>
              <a:rPr lang="ru-RU" sz="2800" b="1" spc="1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586" y="626735"/>
            <a:ext cx="11895118" cy="38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«Бережём планету» у детей были сформированы: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1. Умение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слушать, понимать, эмоционально откликаться на экологические проблемы;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2. Активизация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использования экологического опыта в процессе творческой деятельности;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3. Получен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навык самостоятельного планирования своей деятельности;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4. Повышен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уровень творческой продуктивной деятельности в рамках проекта.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5. Предметно-развивающая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среда группы пополнилась литературой по теме проекта, авторскими дидактическими пособиями, играми, оборудованием для проведения опытно-экспериментальной деятельности. В течение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6. Были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применены новые формы работы с информацией.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" y="4108496"/>
            <a:ext cx="3373108" cy="2060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45" y="4108495"/>
            <a:ext cx="3416840" cy="20603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599545" y="6168865"/>
            <a:ext cx="6096000" cy="64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знаний детей по тематике проекта на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подготовительном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этапе проекта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9165" y="6155142"/>
            <a:ext cx="6096000" cy="64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знаний детей по тематике проекта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заключительном этапе проекта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421590" cy="8281060"/>
          </a:xfrm>
        </p:spPr>
      </p:pic>
      <p:sp>
        <p:nvSpPr>
          <p:cNvPr id="5" name="Прямоугольник 4"/>
          <p:cNvSpPr/>
          <p:nvPr/>
        </p:nvSpPr>
        <p:spPr>
          <a:xfrm>
            <a:off x="2184372" y="228001"/>
            <a:ext cx="8052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Критерии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</a:t>
            </a:r>
            <a:r>
              <a:rPr lang="ru-RU" sz="2800" b="1" spc="1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показатели</a:t>
            </a:r>
            <a:r>
              <a:rPr lang="ru-RU" sz="2800" b="1" spc="1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эффективности</a:t>
            </a:r>
            <a:r>
              <a:rPr lang="ru-RU" sz="2800" b="1" spc="1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974" y="1383041"/>
            <a:ext cx="11044052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Углубление знаний родителей по теме проекта и внедрение их во взаимодействие с детьми;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Освоены новые способы взаимодействия между родителями и образовательным учреждением.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2" y="2708604"/>
            <a:ext cx="6710053" cy="40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8128001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38061"/>
              </p:ext>
            </p:extLst>
          </p:nvPr>
        </p:nvGraphicFramePr>
        <p:xfrm>
          <a:off x="838200" y="1579417"/>
          <a:ext cx="7250756" cy="4334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472">
                  <a:extLst>
                    <a:ext uri="{9D8B030D-6E8A-4147-A177-3AD203B41FA5}">
                      <a16:colId xmlns:a16="http://schemas.microsoft.com/office/drawing/2014/main" val="1990679155"/>
                    </a:ext>
                  </a:extLst>
                </a:gridCol>
                <a:gridCol w="2298772">
                  <a:extLst>
                    <a:ext uri="{9D8B030D-6E8A-4147-A177-3AD203B41FA5}">
                      <a16:colId xmlns:a16="http://schemas.microsoft.com/office/drawing/2014/main" val="3022917514"/>
                    </a:ext>
                  </a:extLst>
                </a:gridCol>
                <a:gridCol w="4690512">
                  <a:extLst>
                    <a:ext uri="{9D8B030D-6E8A-4147-A177-3AD203B41FA5}">
                      <a16:colId xmlns:a16="http://schemas.microsoft.com/office/drawing/2014/main" val="4054981980"/>
                    </a:ext>
                  </a:extLst>
                </a:gridCol>
              </a:tblGrid>
              <a:tr h="291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Вид проекта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Исследовательский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0090068"/>
                  </a:ext>
                </a:extLst>
              </a:tr>
              <a:tr h="291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2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Продолжительность проекта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Среднесрочный (3 месяца)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700673591"/>
                  </a:ext>
                </a:extLst>
              </a:tr>
              <a:tr h="71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3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Участники проекта</a:t>
                      </a:r>
                      <a:endParaRPr lang="ru-RU" sz="1200" kern="50" dirty="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>
                          <a:effectLst/>
                        </a:rPr>
                        <a:t>Воспитанники старшей группы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>
                          <a:effectLst/>
                        </a:rPr>
                        <a:t>Родители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>
                          <a:effectLst/>
                        </a:rPr>
                        <a:t>Воспитатель</a:t>
                      </a:r>
                      <a:endParaRPr lang="ru-RU" sz="1200" kern="50">
                        <a:effectLst/>
                        <a:latin typeface="Symbol" panose="05050102010706020507" pitchFamily="18" charset="2"/>
                        <a:ea typeface="WenQuanYi Micro Hei"/>
                        <a:cs typeface="OpenSymbo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66913924"/>
                  </a:ext>
                </a:extLst>
              </a:tr>
              <a:tr h="3036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4</a:t>
                      </a:r>
                      <a:endParaRPr lang="ru-RU" sz="1200" kern="5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Общая характеристика проекта</a:t>
                      </a:r>
                      <a:endParaRPr lang="ru-RU" sz="1200" kern="50" dirty="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Реализация данного проекта обеспечит условия для формирования экологической культуры личности воспитанников старшей группы.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Итоговые мероприятия: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передача собранных пластиковых крышечек проекта «Крышечки доброты»;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Выставка творческих работ детей на тему «Вторая жизнь мусора»;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Экологическая викторина «</a:t>
                      </a:r>
                      <a:r>
                        <a:rPr lang="ru-RU" sz="1200" kern="50" dirty="0" err="1">
                          <a:effectLst/>
                        </a:rPr>
                        <a:t>Экологично</a:t>
                      </a:r>
                      <a:r>
                        <a:rPr lang="ru-RU" sz="1200" kern="50" dirty="0">
                          <a:effectLst/>
                        </a:rPr>
                        <a:t> — это логично»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Создание и презентация альбома-гербария «Живая азбука»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effectLst/>
                        </a:rPr>
                        <a:t>Создание </a:t>
                      </a:r>
                      <a:r>
                        <a:rPr lang="ru-RU" sz="1200" kern="50" dirty="0" err="1">
                          <a:effectLst/>
                        </a:rPr>
                        <a:t>pop-up</a:t>
                      </a:r>
                      <a:r>
                        <a:rPr lang="ru-RU" sz="1200" kern="50" dirty="0">
                          <a:effectLst/>
                        </a:rPr>
                        <a:t> книги «Книга друзей природы»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221968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77667" y="1027906"/>
            <a:ext cx="197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50" dirty="0">
                <a:latin typeface="Times New Roman" panose="02020603050405020304" pitchFamily="18" charset="0"/>
                <a:ea typeface="WenQuanYi Micro Hei"/>
              </a:rPr>
              <a:t>Паспорт проекта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5" y="366507"/>
            <a:ext cx="2699656" cy="2024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5" y="2581082"/>
            <a:ext cx="2699656" cy="202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5" y="4848356"/>
            <a:ext cx="2699656" cy="2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3762" y="1263848"/>
            <a:ext cx="11079677" cy="514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3810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уделяет слишком мало внимания общению с природой, этой действенной и совершенно бесплатной психотерапии. И хотя природу нельзя расценивать как лекарство от всех бед, все новые научные изыскания свидетельствуют о том, что нахождение на свежем воздухе – не просто развлечение. Это жизненно необходимый элемент здорового детского развития.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3810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Дошкольный возраст — самоценный этап в развитии и формировании экологической культуры личности. В этом возрасте ребенок начинает выделять себя из окружающей среды, развивается эмоционально-ценностное отношение к окружающему, формируются основы нравственно-экологических позиций личности. Проект «Бережем планету» направлен на создание условий развития у дошкольников природного интеллекта и рассчитан на 2 направления работы: «Друзья природы» и «Вторая жизнь мусора».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3810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нас может проявить заботу о другом человеке и помочь без использования материальных средств, а привычный «мусор» может стать ценным и нужным ресурсом. Например, средства от сдачи пластиковых крышечек в проект «Крышечки доброты» с маркировкой 2HDPE идут на благотворительность.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indent="42164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человек на Земле, который любит нашу планету, наш общий дом, должен стараться быть настоящим хозяином — заботливым, аккуратным, внимательным. И если каждый человек будет стремиться сделать чище свой двор, улицу, город - се люди будут дышать свежим воздухом, пить чистую воду, любоваться красотой природы. Ведь ухоженную землю имеет тот, кто ее ценит и бережет!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4913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Обоснование</a:t>
            </a:r>
            <a:r>
              <a:rPr lang="ru-RU" b="1" spc="10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актуальности </a:t>
            </a:r>
            <a:r>
              <a:rPr lang="ru-RU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проблемы,</a:t>
            </a:r>
            <a:r>
              <a:rPr lang="ru-RU" b="1" spc="1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решаемой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счет</a:t>
            </a:r>
            <a:r>
              <a:rPr lang="ru-RU" b="1" spc="1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5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290961" cy="8193974"/>
          </a:xfrm>
        </p:spPr>
      </p:pic>
      <p:sp>
        <p:nvSpPr>
          <p:cNvPr id="5" name="Прямоугольник 4"/>
          <p:cNvSpPr/>
          <p:nvPr/>
        </p:nvSpPr>
        <p:spPr>
          <a:xfrm>
            <a:off x="5712030" y="807522"/>
            <a:ext cx="59020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50" dirty="0" smtClean="0">
                <a:latin typeface="Times New Roman" panose="02020603050405020304" pitchFamily="18" charset="0"/>
                <a:ea typeface="WenQuanYi Micro Hei"/>
                <a:cs typeface="Lohit Hindi"/>
              </a:rPr>
              <a:t>Цель </a:t>
            </a:r>
            <a:r>
              <a:rPr lang="ru-RU" b="1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и задачи проекта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Цель проекта: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Привлечение воспитанников старшей группы, их родителей и педагогов к совместному решению задач экологического и социального характера.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 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Задачи проекта: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Ознакомление детей с необходимостью раздельного сбора отходов;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Сокращение количества отходов, производимых в повседневной жизни;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Формирование и развитие навыков экологического образа жизни;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Развитие природного интеллекта дошкольников;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Сбор пластиковых крышечек для помощи нуждающимся детям, подопечным Благотворительного фонда «Солнце», Санкт-Петербург;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WenQuanYi Micro Hei"/>
                <a:cs typeface="Lohit Hindi"/>
              </a:rPr>
              <a:t>Стимуляция интереса детей к исследовательской деятельности.</a:t>
            </a:r>
            <a:endParaRPr lang="ru-RU" kern="50" dirty="0">
              <a:latin typeface="Liberation Serif"/>
              <a:ea typeface="WenQuanYi Micro Hei"/>
              <a:cs typeface="Lohit Hind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7" y="1690688"/>
            <a:ext cx="4789715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812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92134" y="365125"/>
            <a:ext cx="4663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Этапы</a:t>
            </a:r>
            <a:r>
              <a:rPr lang="ru-RU" sz="2800" b="1" spc="-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реализации</a:t>
            </a:r>
            <a:r>
              <a:rPr lang="ru-RU" sz="2800" b="1" spc="13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0962" y="1229023"/>
            <a:ext cx="308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Подготовительный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379" y="2055814"/>
            <a:ext cx="113161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</a:pPr>
            <a:r>
              <a:rPr lang="ru-RU" sz="28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Изучение интереса детей для определения целей проекта;</a:t>
            </a:r>
            <a:endParaRPr lang="ru-RU" sz="28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  <a:buSzPts val="1000"/>
            </a:pPr>
            <a:r>
              <a:rPr lang="ru-RU" sz="28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Подбор методического материала, художественной и научно-популярной литературы, демонстрационного материала и оборудования;</a:t>
            </a:r>
            <a:endParaRPr lang="ru-RU" sz="28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  <a:buSzPts val="1000"/>
            </a:pPr>
            <a:r>
              <a:rPr lang="ru-RU" sz="28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Мотивация детей;</a:t>
            </a:r>
            <a:endParaRPr lang="ru-RU" sz="28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  <a:buSzPts val="1000"/>
            </a:pPr>
            <a:r>
              <a:rPr lang="ru-RU" sz="28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Определение целей и задач проекта;</a:t>
            </a:r>
            <a:endParaRPr lang="ru-RU" sz="28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  <a:buSzPts val="1000"/>
            </a:pPr>
            <a:r>
              <a:rPr lang="ru-RU" sz="28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Анализ имеющихся для реализации проекта условий в группе;</a:t>
            </a:r>
            <a:endParaRPr lang="ru-RU" sz="28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  <a:buSzPts val="1000"/>
            </a:pPr>
            <a:r>
              <a:rPr lang="ru-RU" sz="28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Разработка плана проекта;</a:t>
            </a:r>
            <a:endParaRPr lang="ru-RU" sz="28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r>
              <a:rPr lang="ru-RU" sz="2800" kern="50" dirty="0">
                <a:latin typeface="Times New Roman" panose="02020603050405020304" pitchFamily="18" charset="0"/>
                <a:ea typeface="WenQuanYi Micro Hei"/>
              </a:rPr>
              <a:t>Создание условий для самостоятельной и продуктивной деятельности детей.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30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30"/>
            <a:ext cx="12192000" cy="8128000"/>
          </a:xfrm>
        </p:spPr>
      </p:pic>
      <p:sp>
        <p:nvSpPr>
          <p:cNvPr id="6" name="Прямоугольник 5"/>
          <p:cNvSpPr/>
          <p:nvPr/>
        </p:nvSpPr>
        <p:spPr>
          <a:xfrm>
            <a:off x="3764239" y="103515"/>
            <a:ext cx="4663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Этапы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реализации</a:t>
            </a:r>
            <a:r>
              <a:rPr lang="ru-RU" sz="2800" b="1" spc="13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6929" y="539833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838" y="1281576"/>
            <a:ext cx="117803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Проведение НОД по тематике проекта;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Продуктивная творческая деятельность по проекту с использованием различных техник;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Чтение художественной и научно-популярной литературы по тематике проекта;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Работа с интерактивными электронными презентациями;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Игры с авторскими методическими пособиями «</a:t>
            </a:r>
            <a:r>
              <a:rPr lang="ru-RU" sz="2400" kern="50" dirty="0" err="1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ЭкоКубики</a:t>
            </a: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. Бережем планету»;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Спортивно-игровое развлечение «Мы идём в поход»;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Создание альбома-гербария «Живая азбука»;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 err="1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Лэндарт</a:t>
            </a: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Создание книги в технике </a:t>
            </a:r>
            <a:r>
              <a:rPr lang="en-US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Pop</a:t>
            </a: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-</a:t>
            </a:r>
            <a:r>
              <a:rPr lang="en-US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up</a:t>
            </a: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 «Книга друзей природы»;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Создание конструктора из крышечек от детского питания в рамках направления «Вторая жизнь мусора»;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r>
              <a:rPr lang="ru-RU" sz="2400" kern="50" dirty="0">
                <a:latin typeface="Times New Roman" panose="02020603050405020304" pitchFamily="18" charset="0"/>
                <a:ea typeface="WenQuanYi Micro Hei"/>
              </a:rPr>
              <a:t>Сбор пластиковых крышечек для социально-экологической акции «Крышечки доброты».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07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8128000"/>
          </a:xfrm>
        </p:spPr>
      </p:pic>
      <p:sp>
        <p:nvSpPr>
          <p:cNvPr id="5" name="Прямоугольник 4"/>
          <p:cNvSpPr/>
          <p:nvPr/>
        </p:nvSpPr>
        <p:spPr>
          <a:xfrm>
            <a:off x="3764237" y="251752"/>
            <a:ext cx="4663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Этапы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реализации</a:t>
            </a:r>
            <a:r>
              <a:rPr lang="ru-RU" sz="2800" b="1" spc="1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0839" y="878488"/>
            <a:ext cx="279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532" y="1505224"/>
            <a:ext cx="11150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Анализ и обобщение результатов, полученных в процессе </a:t>
            </a:r>
            <a:endParaRPr lang="ru-RU" sz="2400" kern="50" dirty="0" smtClean="0">
              <a:latin typeface="Times New Roman" panose="02020603050405020304" pitchFamily="18" charset="0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 smtClean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познавательно-исследовательской </a:t>
            </a: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деятельности детей;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pPr lvl="0"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WenQuanYi Micro Hei"/>
                <a:cs typeface="Symbol" panose="05050102010706020507" pitchFamily="18" charset="2"/>
              </a:rPr>
              <a:t>Оформление паспорта проекта;</a:t>
            </a:r>
            <a:endParaRPr lang="ru-RU" sz="2400" kern="50" dirty="0">
              <a:latin typeface="Symbol" panose="05050102010706020507" pitchFamily="18" charset="2"/>
              <a:ea typeface="WenQuanYi Micro Hei"/>
              <a:cs typeface="Symbol" panose="05050102010706020507" pitchFamily="18" charset="2"/>
            </a:endParaRPr>
          </a:p>
          <a:p>
            <a:r>
              <a:rPr lang="ru-RU" sz="2400" kern="50" dirty="0">
                <a:latin typeface="Times New Roman" panose="02020603050405020304" pitchFamily="18" charset="0"/>
                <a:ea typeface="WenQuanYi Micro Hei"/>
              </a:rPr>
              <a:t>Фотоотчет проекта.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6253" y="3405046"/>
            <a:ext cx="6164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результатов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3" y="4020589"/>
            <a:ext cx="11327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Проведение итоговых мероприятий:</a:t>
            </a:r>
            <a:endParaRPr lang="ru-RU" sz="2400" kern="50" dirty="0" smtClean="0">
              <a:effectLst/>
              <a:latin typeface="Liberation Serif"/>
              <a:ea typeface="WenQuanYi Micro Hei"/>
              <a:cs typeface="Lohit Hindi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Передача собранных крышечек проекту «Крышечки доброты»;</a:t>
            </a:r>
            <a:endParaRPr lang="ru-RU" sz="2400" kern="50" dirty="0" smtClean="0">
              <a:effectLst/>
              <a:latin typeface="Liberation Serif"/>
              <a:ea typeface="WenQuanYi Micro Hei"/>
              <a:cs typeface="Lohit Hindi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Экологическая викторина «</a:t>
            </a:r>
            <a:r>
              <a:rPr lang="ru-RU" sz="2400" kern="50" dirty="0" err="1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Экологично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 – это логично»;</a:t>
            </a:r>
            <a:endParaRPr lang="ru-RU" sz="2400" kern="50" dirty="0" smtClean="0">
              <a:effectLst/>
              <a:latin typeface="Liberation Serif"/>
              <a:ea typeface="WenQuanYi Micro Hei"/>
              <a:cs typeface="Lohit Hindi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Презентация альбома-гербария «Живая азбука»;</a:t>
            </a:r>
            <a:endParaRPr lang="ru-RU" sz="2400" kern="50" dirty="0" smtClean="0">
              <a:effectLst/>
              <a:latin typeface="Liberation Serif"/>
              <a:ea typeface="WenQuanYi Micro Hei"/>
              <a:cs typeface="Lohit Hindi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Презентация </a:t>
            </a:r>
            <a:r>
              <a:rPr lang="en-US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Pop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-</a:t>
            </a:r>
            <a:r>
              <a:rPr lang="en-US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up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  <a:cs typeface="Lohit Hindi"/>
              </a:rPr>
              <a:t> книги «Книга друзей природы»;</a:t>
            </a:r>
            <a:endParaRPr lang="ru-RU" sz="2400" kern="50" dirty="0" smtClean="0">
              <a:effectLst/>
              <a:latin typeface="Liberation Serif"/>
              <a:ea typeface="WenQuanYi Micro Hei"/>
              <a:cs typeface="Lohit Hindi"/>
            </a:endParaRPr>
          </a:p>
          <a:p>
            <a:r>
              <a:rPr lang="ru-RU" sz="2400" kern="50" dirty="0" smtClean="0">
                <a:effectLst/>
                <a:latin typeface="Times New Roman" panose="02020603050405020304" pitchFamily="18" charset="0"/>
                <a:ea typeface="WenQuanYi Micro Hei"/>
              </a:rPr>
              <a:t>      5. Празднование экологического праздника «День синички»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84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61" y="0"/>
            <a:ext cx="12290961" cy="8193974"/>
          </a:xfrm>
        </p:spPr>
      </p:pic>
      <p:sp>
        <p:nvSpPr>
          <p:cNvPr id="5" name="Прямоугольник 4"/>
          <p:cNvSpPr/>
          <p:nvPr/>
        </p:nvSpPr>
        <p:spPr>
          <a:xfrm>
            <a:off x="162296" y="1320321"/>
            <a:ext cx="10929257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Пункт сбора крышечек для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социально-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кологического проекта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«Крышечки доброты»;</a:t>
            </a:r>
            <a:endParaRPr lang="ru-RU" sz="1400" dirty="0" smtClean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1026" y="284020"/>
            <a:ext cx="3253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Продукты</a:t>
            </a:r>
            <a:r>
              <a:rPr lang="ru-RU" sz="2800" b="1" spc="-1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91" y="929069"/>
            <a:ext cx="1499316" cy="1826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1855" y="747759"/>
            <a:ext cx="1641470" cy="2188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08097" y="3067847"/>
            <a:ext cx="3598806" cy="367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Альбом-гербарий «Живая азбука»;</a:t>
            </a:r>
            <a:endParaRPr lang="ru-RU" sz="14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" y="2338191"/>
            <a:ext cx="2272541" cy="1704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09" y="2436621"/>
            <a:ext cx="2098465" cy="1573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6600" y="4495752"/>
            <a:ext cx="5090624" cy="367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Книга в технике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Pop-up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«Книга друзей природы»;</a:t>
            </a:r>
            <a:endParaRPr lang="ru-RU" sz="14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21" y="3758959"/>
            <a:ext cx="2309868" cy="17324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86" y="3769214"/>
            <a:ext cx="2299459" cy="17245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26924" y="5955735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Конструктор из бросового материала (пластиковых крышечек).</a:t>
            </a:r>
            <a:endParaRPr lang="ru-RU" sz="1400" dirty="0">
              <a:solidFill>
                <a:schemeClr val="bg1"/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5" y="5116139"/>
            <a:ext cx="2272541" cy="17044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7" y="5093295"/>
            <a:ext cx="2302999" cy="17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33465" cy="8288977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396547"/>
            <a:ext cx="9410205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того, как у детей появятся знания о правильной переработке отходов, они поймут, что нельзя мусорить бездумно.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узнают, что бумагу, пластик и стекло необходимо сдавать для вторичной переработки, батарейки — в специальные пункты приема.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поймут, что к вещам необходимо относиться бережно.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Сформируется активная социальная позиция и желание помогать ближним.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3428" y="365125"/>
            <a:ext cx="718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Ожидаемые</a:t>
            </a:r>
            <a:r>
              <a:rPr lang="ru-RU" sz="2800" b="1" spc="1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социальные</a:t>
            </a:r>
            <a:r>
              <a:rPr lang="ru-RU" sz="2800" b="1" spc="1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эффекты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проекта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80" y="3752602"/>
            <a:ext cx="3606140" cy="2704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36" y="3752602"/>
            <a:ext cx="3606140" cy="27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620</Words>
  <Application>Microsoft Office PowerPoint</Application>
  <PresentationFormat>Широкоэкранный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Liberation Serif</vt:lpstr>
      <vt:lpstr>Lohit Hindi</vt:lpstr>
      <vt:lpstr>OpenSymbol</vt:lpstr>
      <vt:lpstr>Symbol</vt:lpstr>
      <vt:lpstr>Times New Roman</vt:lpstr>
      <vt:lpstr>WenQuanYi Micro Hei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иванов</dc:creator>
  <cp:lastModifiedBy>петр иванов</cp:lastModifiedBy>
  <cp:revision>9</cp:revision>
  <dcterms:created xsi:type="dcterms:W3CDTF">2023-01-10T08:58:32Z</dcterms:created>
  <dcterms:modified xsi:type="dcterms:W3CDTF">2023-01-10T09:50:55Z</dcterms:modified>
</cp:coreProperties>
</file>