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sldIdLst>
    <p:sldId id="258" r:id="rId2"/>
    <p:sldId id="267" r:id="rId3"/>
    <p:sldId id="261" r:id="rId4"/>
    <p:sldId id="262" r:id="rId5"/>
    <p:sldId id="265" r:id="rId6"/>
    <p:sldId id="263" r:id="rId7"/>
    <p:sldId id="269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4" autoAdjust="0"/>
  </p:normalViewPr>
  <p:slideViewPr>
    <p:cSldViewPr>
      <p:cViewPr>
        <p:scale>
          <a:sx n="107" d="100"/>
          <a:sy n="107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29EB-2E7B-4D16-AEF5-664E2EC003F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BD349-6B56-479A-9D84-270AD335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1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BD349-6B56-479A-9D84-270AD33511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 bwMode="auto"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 bwMode="auto"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 bwMode="auto"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7"/>
          <p:cNvSpPr>
            <a:spLocks noGrp="1"/>
          </p:cNvSpPr>
          <p:nvPr>
            <p:ph type="body"/>
          </p:nvPr>
        </p:nvSpPr>
        <p:spPr bwMode="auto"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423"/>
              </a:spcBef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2520"/>
            <a:ext cx="822816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423"/>
              </a:spcBef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69120" rIns="0" bIns="0">
            <a:normAutofit/>
          </a:bodyPr>
          <a:lstStyle/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8160" cy="11412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defRPr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534680"/>
            <a:ext cx="4038480" cy="638280"/>
          </a:xfrm>
          <a:prstGeom prst="rect">
            <a:avLst/>
          </a:prstGeom>
        </p:spPr>
        <p:txBody>
          <a:bodyPr lIns="90000" tIns="46800" rIns="90000" bIns="46800" anchor="b">
            <a:normAutofit fontScale="1000"/>
          </a:bodyPr>
          <a:lstStyle/>
          <a:p>
            <a:pPr marL="342720" indent="-342720">
              <a:spcBef>
                <a:spcPts val="1423"/>
              </a:spcBef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6" name="PlaceHolder 3"/>
          <p:cNvSpPr>
            <a:spLocks noGrp="1"/>
          </p:cNvSpPr>
          <p:nvPr>
            <p:ph type="dt"/>
          </p:nvPr>
        </p:nvSpPr>
        <p:spPr bwMode="auto">
          <a:xfrm>
            <a:off x="457200" y="6356160"/>
            <a:ext cx="2131920" cy="3632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defRPr/>
            </a:pPr>
            <a:fld id="{322CFC3E-E379-43C6-B9FD-143514E5B589}" type="datetime">
              <a:rPr lang="en-US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3/14/2023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 bwMode="auto">
          <a:xfrm>
            <a:off x="3124080" y="635652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sldNum"/>
          </p:nvPr>
        </p:nvSpPr>
        <p:spPr bwMode="auto">
          <a:xfrm>
            <a:off x="6552720" y="6356160"/>
            <a:ext cx="2132280" cy="3632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83D16BAF-DFF8-4470-B598-8454CB5C673E}" type="slidenum">
              <a:rPr lang="en-US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 bwMode="auto">
          <a:xfrm>
            <a:off x="457920" y="274680"/>
            <a:ext cx="8228160" cy="164215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3000"/>
              </a:lnSpc>
              <a:defRPr/>
            </a:pPr>
            <a:endParaRPr lang="ru-RU" sz="1200" spc="-1" dirty="0" smtClean="0">
              <a:solidFill>
                <a:srgbClr val="7030A0"/>
              </a:solidFill>
              <a:latin typeface="Arial"/>
            </a:endParaRPr>
          </a:p>
          <a:p>
            <a:pPr algn="ctr">
              <a:lnSpc>
                <a:spcPct val="93000"/>
              </a:lnSpc>
              <a:defRPr/>
            </a:pPr>
            <a:r>
              <a:rPr lang="ru-RU" sz="1200" b="1" spc="-1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ГБДОУ № 42 Василеостровского района Санкт-Петербурга</a:t>
            </a:r>
          </a:p>
          <a:p>
            <a:pPr algn="ctr">
              <a:lnSpc>
                <a:spcPct val="93000"/>
              </a:lnSpc>
              <a:defRPr/>
            </a:pPr>
            <a:r>
              <a:rPr lang="ru-RU" sz="1200" b="1" spc="-1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Воспитатель </a:t>
            </a:r>
            <a:r>
              <a:rPr lang="ru-RU" sz="1200" b="1" spc="-1" dirty="0" err="1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Трубайчук</a:t>
            </a:r>
            <a:r>
              <a:rPr lang="ru-RU" sz="1200" b="1" spc="-1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 М.С.</a:t>
            </a:r>
          </a:p>
          <a:p>
            <a:pPr algn="ctr">
              <a:lnSpc>
                <a:spcPct val="93000"/>
              </a:lnSpc>
              <a:defRPr/>
            </a:pPr>
            <a:endParaRPr lang="ru-RU" sz="1200" spc="-1" dirty="0" smtClean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93000"/>
              </a:lnSpc>
              <a:defRPr/>
            </a:pPr>
            <a:endParaRPr lang="ru-RU" sz="1400" b="1" spc="-1" dirty="0" smtClean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93000"/>
              </a:lnSpc>
              <a:defRPr/>
            </a:pPr>
            <a:r>
              <a:rPr lang="ru-RU" sz="1400" b="1" spc="-1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«КТО ЖИВЕТ В ВОДОЕМАХ САНКТ-ПЕТЕРБУРГА. ВЬЮН»</a:t>
            </a:r>
            <a:endParaRPr lang="ru-RU" sz="1400" b="1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93000"/>
              </a:lnSpc>
              <a:defRPr/>
            </a:pPr>
            <a:endParaRPr lang="ru-RU" sz="1200" spc="-1" dirty="0">
              <a:solidFill>
                <a:srgbClr val="7030A0"/>
              </a:solidFill>
              <a:latin typeface="Arial"/>
            </a:endParaRPr>
          </a:p>
          <a:p>
            <a:pPr algn="ctr">
              <a:lnSpc>
                <a:spcPct val="93000"/>
              </a:lnSpc>
              <a:defRPr/>
            </a:pPr>
            <a:endParaRPr lang="en-US" sz="1200" b="0" strike="noStrike" spc="-1" dirty="0">
              <a:solidFill>
                <a:srgbClr val="7030A0"/>
              </a:solidFill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240000" cy="46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28"/>
            <a:ext cx="8228160" cy="1661993"/>
          </a:xfrm>
        </p:spPr>
        <p:txBody>
          <a:bodyPr/>
          <a:lstStyle/>
          <a:p>
            <a:pPr algn="ctr" fontAlgn="base"/>
            <a:r>
              <a:rPr lang="ru-RU" sz="1200" b="1" dirty="0" smtClean="0">
                <a:solidFill>
                  <a:srgbClr val="00B050"/>
                </a:solidFill>
              </a:rPr>
              <a:t/>
            </a:r>
            <a:br>
              <a:rPr lang="ru-RU" sz="1200" b="1" dirty="0" smtClean="0">
                <a:solidFill>
                  <a:srgbClr val="00B050"/>
                </a:solidFill>
              </a:rPr>
            </a:br>
            <a:r>
              <a:rPr lang="ru-RU" sz="1200" b="1" dirty="0" smtClean="0">
                <a:solidFill>
                  <a:srgbClr val="00B050"/>
                </a:solidFill>
              </a:rPr>
              <a:t/>
            </a:r>
            <a:br>
              <a:rPr lang="ru-RU" sz="1200" b="1" dirty="0" smtClean="0">
                <a:solidFill>
                  <a:srgbClr val="00B050"/>
                </a:solidFill>
              </a:rPr>
            </a:b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В водоёмах Ленинградской области около 60 видов рыб, в их числе и осетровые, и лососевые, и угри и  многие другие. Но </a:t>
            </a:r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бОльшей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популярностью у рыбаков пользуются: судак, окунь, щука, плотва, лещ, карась, </a:t>
            </a:r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густера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, голавль, ёрш, карп, пескарь, елец, краснопёрка, язь, корюшка, жерех и налим. А вот вьюн совсем непопулярен среди рыбаков. И на это есть причины: им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неприятен внешний вид рыбы, ее беспокойные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движения и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писк, который она издает, оказавшись в руках человека.</a:t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В некоторых регионах из-за этих звуков вьюна называют пискуном.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3" y="1772816"/>
            <a:ext cx="73152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3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642"/>
            <a:ext cx="8228160" cy="2031325"/>
          </a:xfrm>
        </p:spPr>
        <p:txBody>
          <a:bodyPr/>
          <a:lstStyle/>
          <a:p>
            <a:pPr algn="ctr"/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Обыкновенный вьюн имеет вытянутое цилиндрическое тело с очень мелкой чешуей. Средний размер рыбок – 20 см, но в природе нередко встречаются особи длиной до 30 см.</a:t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Рот у вьюна нижний и окружен пятью парами усиков. Глаза небольшие, окрашены в желтый или коричневый цвет. Характерный признак вьюновых – подглазничный шип – находится глубоко под кожей и не используется для самозащиты. Ноздри в форме трубочек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 Голова обыкновенного вьюна. Хорошо заметны усики возле </a:t>
            </a:r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рта</a:t>
            </a:r>
            <a:r>
              <a:rPr lang="ru-RU" sz="1200" b="1" dirty="0" err="1">
                <a:solidFill>
                  <a:schemeClr val="accent6">
                    <a:lumMod val="75000"/>
                  </a:schemeClr>
                </a:solidFill>
              </a:rPr>
              <a:t>Плавники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 у вьюна развиты плохо. Самый крупный из них – хвостовой. Он однолопастный и закруглен на конце. Спинной и анальный плавники смещены к задней части тела.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6" y="2348880"/>
            <a:ext cx="714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688"/>
            <a:ext cx="8228160" cy="1292662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Если в местах, где водится вьюн, водоем пересыхает, то он способен зарываться в ил на глубину до двух метров. Здесь рыбка впадает в спячку и просыпается, лишь когда вода снова появится.</a:t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Еще одна удивительная особенность вьюна – способность предсказывать погоду. Рыбка чутко реагирует на изменение атмосферного давления и перед непогодой начинает вести себя «нервно»: всплывает на поверхность по 10-15 раз в минуту. За это люди называют вьюна рыбой-синоптиком. Также в сейсмоопасных районах нашей планеты вьюны специально содержатся в аквариумах, чтобы предупреждать людей о надвигающихся стихиях, например, землетрясениях или цунами.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524082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1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9309"/>
            <a:ext cx="8228160" cy="1846659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Вьюны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– важная часть пищевой цепи во многих водоемах. Они часто становятся жертвами хищных рыб – окуней, щук, налимов. Серьезного промыслового значения рыбки не имеют, чаще всего считаются «сорными». Некоторые рыболовы используют их в качестве наживки.</a:t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Вьюны практически не проявляют активности в светлое время суток и лишь с наступлением темноты отправляются на поиски пищи – мелких ракообразных, личинок насекомых и бентосных моллюсков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Кроме того, вьюн известен как активный пожиратель чужой икры. Едва ли какой-либо обитатель рек и озер может конкурировать с ним по способности разыскивать ее на дне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524082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41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8160" cy="2400657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Занимается этим он так активно, что в небольших водоемах нередко полностью исчезают другие рыбы. Больше всего от вьюнов страдают караси, карпы, лини. Потому и считают его сорной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рыбой. В нем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поражает необычайная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живучесть..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Случается, что небольшие озерца в сильно засушливые годы полностью пересыхают. Обитатели этих водоемов большей частью или погибают, или становятся легкой добычей птиц и человека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 А вьюн имеет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редкую способность зарываться в ил на глубину одного-двух метров и погружаться в спячку, которая продолжается до тех пор, пока вновь не появится вода. Вообще вьюн может жить почти в любой стоячей воде, и даже в болотной.</a:t>
            </a:r>
            <a:b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Редкая способность вьюна оставаться долгое время живым без воды объясняется тем, что в отличие от большинства рыб он может дышать не только жабрами, но и с помощью кожи и кишечника. Стенки кишечника у него богаты кровеносными сосудами и выполняют дыхательные функции в том случае, когда организму не хватает кислорода. Заглатывая воздух, вьюн пропускает его через пищеварительный канал, а затем выпускает через дыхательное отверстие (как раз этим и объясняется писк вьюнов, когда их вытаскивают из воды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924944"/>
            <a:ext cx="4725487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2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300"/>
            <a:ext cx="8228160" cy="1323439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Вьюн редко вырастает больше 30-35 см. Он довольно плодовит, икру мечет в период с апреля по июль на водной растительности. Число икринок, которые выметает одна самка, доходит порой до 15 тысяч.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ВНИМАНИЕ!!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1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326</TotalTime>
  <Words>169</Words>
  <Application>Microsoft Office PowerPoint</Application>
  <DocSecurity>0</DocSecurity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  В водоёмах Ленинградской области около 60 видов рыб, в их числе и осетровые, и лососевые, и угри и  многие другие. Но бОльшей популярностью у рыбаков пользуются: судак, окунь, щука, плотва, лещ, карась, густера, голавль, ёрш, карп, пескарь, елец, краснопёрка, язь, корюшка, жерех и налим. А вот вьюн совсем непопулярен среди рыбаков. И на это есть причины: им неприятен внешний вид рыбы, ее беспокойные движения и писк, который она издает, оказавшись в руках человека. В некоторых регионах из-за этих звуков вьюна называют пискуном. </vt:lpstr>
      <vt:lpstr>   Обыкновенный вьюн имеет вытянутое цилиндрическое тело с очень мелкой чешуей. Средний размер рыбок – 20 см, но в природе нередко встречаются особи длиной до 30 см. Рот у вьюна нижний и окружен пятью парами усиков. Глаза небольшие, окрашены в желтый или коричневый цвет. Характерный признак вьюновых – подглазничный шип – находится глубоко под кожей и не используется для самозащиты. Ноздри в форме трубочек. Голова обыкновенного вьюна. Хорошо заметны усики возле ртаПлавники у вьюна развиты плохо. Самый крупный из них – хвостовой. Он однолопастный и закруглен на конце. Спинной и анальный плавники смещены к задней части тела. </vt:lpstr>
      <vt:lpstr>Если в местах, где водится вьюн, водоем пересыхает, то он способен зарываться в ил на глубину до двух метров. Здесь рыбка впадает в спячку и просыпается, лишь когда вода снова появится. Еще одна удивительная особенность вьюна – способность предсказывать погоду. Рыбка чутко реагирует на изменение атмосферного давления и перед непогодой начинает вести себя «нервно»: всплывает на поверхность по 10-15 раз в минуту. За это люди называют вьюна рыбой-синоптиком. Также в сейсмоопасных районах нашей планеты вьюны специально содержатся в аквариумах, чтобы предупреждать людей о надвигающихся стихиях, например, землетрясениях или цунами.</vt:lpstr>
      <vt:lpstr>  Вьюны – важная часть пищевой цепи во многих водоемах. Они часто становятся жертвами хищных рыб – окуней, щук, налимов. Серьезного промыслового значения рыбки не имеют, чаще всего считаются «сорными». Некоторые рыболовы используют их в качестве наживки. Вьюны практически не проявляют активности в светлое время суток и лишь с наступлением темноты отправляются на поиски пищи – мелких ракообразных, личинок насекомых и бентосных моллюсков. Кроме того, вьюн известен как активный пожиратель чужой икры. Едва ли какой-либо обитатель рек и озер может конкурировать с ним по способности разыскивать ее на дне. . </vt:lpstr>
      <vt:lpstr>Занимается этим он так активно, что в небольших водоемах нередко полностью исчезают другие рыбы. Больше всего от вьюнов страдают караси, карпы, лини. Потому и считают его сорной рыбой. В нем поражает необычайная живучесть.. Случается, что небольшие озерца в сильно засушливые годы полностью пересыхают. Обитатели этих водоемов большей частью или погибают, или становятся легкой добычей птиц и человека. А вьюн имеет редкую способность зарываться в ил на глубину одного-двух метров и погружаться в спячку, которая продолжается до тех пор, пока вновь не появится вода. Вообще вьюн может жить почти в любой стоячей воде, и даже в болотной. Редкая способность вьюна оставаться долгое время живым без воды объясняется тем, что в отличие от большинства рыб он может дышать не только жабрами, но и с помощью кожи и кишечника. Стенки кишечника у него богаты кровеносными сосудами и выполняют дыхательные функции в том случае, когда организму не хватает кислорода. Заглатывая воздух, вьюн пропускает его через пищеварительный канал, а затем выпускает через дыхательное отверстие (как раз этим и объясняется писк вьюнов, когда их вытаскивают из воды).</vt:lpstr>
      <vt:lpstr> Вьюн редко вырастает больше 30-35 см. Он довольно плодовит, икру мечет в период с апреля по июль на водной растительности. Число икринок, которые выметает одна самка, доходит порой до 15 тысяч.  СПАСИБО ЗА ВНИМАНИЕ!!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Marina</cp:lastModifiedBy>
  <cp:revision>39</cp:revision>
  <dcterms:created xsi:type="dcterms:W3CDTF">2022-01-20T08:37:10Z</dcterms:created>
  <dcterms:modified xsi:type="dcterms:W3CDTF">2023-03-14T20:08:16Z</dcterms:modified>
  <dc:identifier/>
  <dc:language>en-US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31</vt:i4>
  </property>
</Properties>
</file>