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74" r:id="rId7"/>
    <p:sldId id="263" r:id="rId8"/>
    <p:sldId id="275"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AB7DCDA-617F-4F79-A86D-9305F2F557C8}" type="datetimeFigureOut">
              <a:rPr lang="ru-RU" smtClean="0"/>
              <a:t>05.03.2024</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AEEE20C-F2D8-4698-98D7-404FB36EF46E}"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AB7DCDA-617F-4F79-A86D-9305F2F557C8}" type="datetimeFigureOut">
              <a:rPr lang="ru-RU" smtClean="0"/>
              <a:t>05.03.2024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EEE20C-F2D8-4698-98D7-404FB36EF46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AB7DCDA-617F-4F79-A86D-9305F2F557C8}" type="datetimeFigureOut">
              <a:rPr lang="ru-RU" smtClean="0"/>
              <a:t>05.03.2024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EEE20C-F2D8-4698-98D7-404FB36EF46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B7DCDA-617F-4F79-A86D-9305F2F557C8}" type="datetimeFigureOut">
              <a:rPr lang="ru-RU" smtClean="0"/>
              <a:t>05.03.2024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EEE20C-F2D8-4698-98D7-404FB36EF46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B7DCDA-617F-4F79-A86D-9305F2F557C8}" type="datetimeFigureOut">
              <a:rPr lang="ru-RU" smtClean="0"/>
              <a:t>05.03.2024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EEE20C-F2D8-4698-98D7-404FB36EF46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AB7DCDA-617F-4F79-A86D-9305F2F557C8}" type="datetimeFigureOut">
              <a:rPr lang="ru-RU" smtClean="0"/>
              <a:t>05.03.2024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EEE20C-F2D8-4698-98D7-404FB36EF46E}"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AB7DCDA-617F-4F79-A86D-9305F2F557C8}" type="datetimeFigureOut">
              <a:rPr lang="ru-RU" smtClean="0"/>
              <a:t>05.03.2024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AEEE20C-F2D8-4698-98D7-404FB36EF46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AB7DCDA-617F-4F79-A86D-9305F2F557C8}" type="datetimeFigureOut">
              <a:rPr lang="ru-RU" smtClean="0"/>
              <a:t>05.03.2024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AEEE20C-F2D8-4698-98D7-404FB36EF46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7DCDA-617F-4F79-A86D-9305F2F557C8}" type="datetimeFigureOut">
              <a:rPr lang="ru-RU" smtClean="0"/>
              <a:t>05.03.2024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AEEE20C-F2D8-4698-98D7-404FB36EF46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AB7DCDA-617F-4F79-A86D-9305F2F557C8}" type="datetimeFigureOut">
              <a:rPr lang="ru-RU" smtClean="0"/>
              <a:t>05.03.2024</a:t>
            </a:fld>
            <a:endParaRPr lang="ru-RU"/>
          </a:p>
        </p:txBody>
      </p:sp>
      <p:sp>
        <p:nvSpPr>
          <p:cNvPr id="7" name="Slide Number Placeholder 6"/>
          <p:cNvSpPr>
            <a:spLocks noGrp="1"/>
          </p:cNvSpPr>
          <p:nvPr>
            <p:ph type="sldNum" sz="quarter" idx="12"/>
          </p:nvPr>
        </p:nvSpPr>
        <p:spPr/>
        <p:txBody>
          <a:bodyPr/>
          <a:lstStyle/>
          <a:p>
            <a:fld id="{5AEEE20C-F2D8-4698-98D7-404FB36EF46E}"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AB7DCDA-617F-4F79-A86D-9305F2F557C8}" type="datetimeFigureOut">
              <a:rPr lang="ru-RU" smtClean="0"/>
              <a:t>05.03.2024</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5AEEE20C-F2D8-4698-98D7-404FB36EF46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AB7DCDA-617F-4F79-A86D-9305F2F557C8}" type="datetimeFigureOut">
              <a:rPr lang="ru-RU" smtClean="0"/>
              <a:t>05.03.2024</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AEEE20C-F2D8-4698-98D7-404FB36EF46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9" y="1556792"/>
            <a:ext cx="6408712" cy="2016224"/>
          </a:xfrm>
        </p:spPr>
        <p:txBody>
          <a:bodyPr>
            <a:noAutofit/>
          </a:bodyPr>
          <a:lstStyle/>
          <a:p>
            <a:r>
              <a:rPr lang="ru-RU" sz="4400" b="1" dirty="0" smtClean="0">
                <a:solidFill>
                  <a:srgbClr val="00B050"/>
                </a:solidFill>
              </a:rPr>
              <a:t>Виртуальная экскурсия по Пушкинским местам </a:t>
            </a:r>
            <a:r>
              <a:rPr lang="ru-RU" sz="4400" b="1" dirty="0">
                <a:solidFill>
                  <a:srgbClr val="00B050"/>
                </a:solidFill>
              </a:rPr>
              <a:t>П</a:t>
            </a:r>
            <a:r>
              <a:rPr lang="ru-RU" sz="4400" b="1" dirty="0" smtClean="0">
                <a:solidFill>
                  <a:srgbClr val="00B050"/>
                </a:solidFill>
              </a:rPr>
              <a:t>етербурга.</a:t>
            </a:r>
            <a:endParaRPr lang="ru-RU" sz="4400" b="1" dirty="0">
              <a:solidFill>
                <a:srgbClr val="00B050"/>
              </a:solidFill>
            </a:endParaRPr>
          </a:p>
        </p:txBody>
      </p:sp>
      <p:sp>
        <p:nvSpPr>
          <p:cNvPr id="3" name="Подзаголовок 2"/>
          <p:cNvSpPr>
            <a:spLocks noGrp="1"/>
          </p:cNvSpPr>
          <p:nvPr>
            <p:ph type="subTitle" idx="1"/>
          </p:nvPr>
        </p:nvSpPr>
        <p:spPr>
          <a:xfrm>
            <a:off x="4716016" y="4293096"/>
            <a:ext cx="3456384" cy="1728192"/>
          </a:xfrm>
        </p:spPr>
        <p:txBody>
          <a:bodyPr>
            <a:normAutofit lnSpcReduction="10000"/>
          </a:bodyPr>
          <a:lstStyle/>
          <a:p>
            <a:endParaRPr lang="ru-RU" sz="1800" dirty="0" smtClean="0">
              <a:solidFill>
                <a:schemeClr val="tx1"/>
              </a:solidFill>
            </a:endParaRPr>
          </a:p>
          <a:p>
            <a:endParaRPr lang="ru-RU" sz="1800" dirty="0">
              <a:solidFill>
                <a:schemeClr val="tx1"/>
              </a:solidFill>
            </a:endParaRPr>
          </a:p>
          <a:p>
            <a:endParaRPr lang="ru-RU" sz="1800" dirty="0" smtClean="0">
              <a:solidFill>
                <a:schemeClr val="tx1"/>
              </a:solidFill>
            </a:endParaRPr>
          </a:p>
          <a:p>
            <a:pPr algn="ctr"/>
            <a:r>
              <a:rPr lang="ru-RU" sz="1500" b="1" i="1" dirty="0" smtClean="0">
                <a:solidFill>
                  <a:srgbClr val="00B050"/>
                </a:solidFill>
                <a:latin typeface="Arial" panose="020B0604020202020204" pitchFamily="34" charset="0"/>
                <a:cs typeface="Arial" panose="020B0604020202020204" pitchFamily="34" charset="0"/>
              </a:rPr>
              <a:t>Воспитатель ГБДОУ№73 «Василёк»</a:t>
            </a:r>
          </a:p>
          <a:p>
            <a:r>
              <a:rPr lang="ru-RU" sz="1500" b="1" i="1" dirty="0" smtClean="0">
                <a:solidFill>
                  <a:srgbClr val="00B050"/>
                </a:solidFill>
                <a:latin typeface="Arial" panose="020B0604020202020204" pitchFamily="34" charset="0"/>
                <a:cs typeface="Arial" panose="020B0604020202020204" pitchFamily="34" charset="0"/>
              </a:rPr>
              <a:t>Гарипова Екатерина Викторовна</a:t>
            </a:r>
            <a:endParaRPr lang="ru-RU" sz="1500" b="1" i="1" dirty="0">
              <a:solidFill>
                <a:srgbClr val="00B050"/>
              </a:solidFill>
              <a:latin typeface="Arial" panose="020B0604020202020204" pitchFamily="34" charset="0"/>
              <a:cs typeface="Arial" panose="020B0604020202020204" pitchFamily="34" charset="0"/>
            </a:endParaRPr>
          </a:p>
        </p:txBody>
      </p:sp>
      <p:pic>
        <p:nvPicPr>
          <p:cNvPr id="1026" name="Picture 2" descr="E:\1696498092_gas-kvas-com-p-kartinki-pushkin-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47784"/>
            <a:ext cx="4032448" cy="282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896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653136"/>
            <a:ext cx="8352928" cy="2043608"/>
          </a:xfrm>
        </p:spPr>
        <p:txBody>
          <a:bodyPr>
            <a:noAutofit/>
          </a:bodyPr>
          <a:lstStyle/>
          <a:p>
            <a:r>
              <a:rPr lang="ru-RU" sz="1400" b="1" dirty="0">
                <a:solidFill>
                  <a:schemeClr val="tx1"/>
                </a:solidFill>
              </a:rPr>
              <a:t>1 мая 1828 года в доме </a:t>
            </a:r>
            <a:r>
              <a:rPr lang="ru-RU" sz="1400" b="1" dirty="0" err="1">
                <a:solidFill>
                  <a:schemeClr val="tx1"/>
                </a:solidFill>
              </a:rPr>
              <a:t>Лавалей</a:t>
            </a:r>
            <a:r>
              <a:rPr lang="ru-RU" sz="1400" b="1" dirty="0">
                <a:solidFill>
                  <a:schemeClr val="tx1"/>
                </a:solidFill>
              </a:rPr>
              <a:t> А. С. Пушкин читал трагедию "Борис Годунов". В числе слушателей были П. А. Вяземский, А. С. Грибоедов, И. А. Крылов, Адам Мицкевич, сыновья Карамзина. Грибоедов читал гостям отрывки из своей трагедии "Грузинская ночь". Литературный салон стал также и местом связи ссыльных декабристов и их родственников и близких в Петербурге. Здесь читали письма из Сибири. В 1832 году П. А. Вяземский читал гостям дома неопубликованную 8-ю главу "Евгения Онегина". 16 февраля 1840 года на балу в доме </a:t>
            </a:r>
            <a:r>
              <a:rPr lang="ru-RU" sz="1400" b="1" dirty="0" err="1">
                <a:solidFill>
                  <a:schemeClr val="tx1"/>
                </a:solidFill>
              </a:rPr>
              <a:t>Лавалей</a:t>
            </a:r>
            <a:r>
              <a:rPr lang="ru-RU" sz="1400" b="1" dirty="0">
                <a:solidFill>
                  <a:schemeClr val="tx1"/>
                </a:solidFill>
              </a:rPr>
              <a:t> состоялся знаменитый разговор между Михаилом Юрьевичем Лермонтовым и сыном французского посла Эрнестом де </a:t>
            </a:r>
            <a:r>
              <a:rPr lang="ru-RU" sz="1400" b="1" dirty="0" err="1">
                <a:solidFill>
                  <a:schemeClr val="tx1"/>
                </a:solidFill>
              </a:rPr>
              <a:t>Барантом</a:t>
            </a:r>
            <a:r>
              <a:rPr lang="ru-RU" sz="1400" b="1" dirty="0">
                <a:solidFill>
                  <a:schemeClr val="tx1"/>
                </a:solidFill>
              </a:rPr>
              <a:t>. Здесь де </a:t>
            </a:r>
            <a:r>
              <a:rPr lang="ru-RU" sz="1400" b="1" dirty="0" err="1">
                <a:solidFill>
                  <a:schemeClr val="tx1"/>
                </a:solidFill>
              </a:rPr>
              <a:t>Барант</a:t>
            </a:r>
            <a:r>
              <a:rPr lang="ru-RU" sz="1400" b="1" dirty="0">
                <a:solidFill>
                  <a:schemeClr val="tx1"/>
                </a:solidFill>
              </a:rPr>
              <a:t> вызвал поэта на дуэль, из-за которой Лермонтов был выслан из Петербурга на Кавказ.</a:t>
            </a:r>
            <a:r>
              <a:rPr lang="ru-RU" sz="1400" dirty="0">
                <a:solidFill>
                  <a:schemeClr val="tx1"/>
                </a:solidFill>
              </a:rPr>
              <a:t/>
            </a:r>
            <a:br>
              <a:rPr lang="ru-RU" sz="1400" dirty="0">
                <a:solidFill>
                  <a:schemeClr val="tx1"/>
                </a:solidFill>
              </a:rPr>
            </a:br>
            <a:endParaRPr lang="ru-RU" sz="1400" dirty="0">
              <a:solidFill>
                <a:schemeClr val="tx1"/>
              </a:solidFill>
            </a:endParaRPr>
          </a:p>
        </p:txBody>
      </p:sp>
      <p:pic>
        <p:nvPicPr>
          <p:cNvPr id="4" name="Объект 3" descr="https://xn--j1ahfl.xn--p1ai/data/ppt_to_html/u253338/p121617/img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0"/>
            <a:ext cx="8352928" cy="4221088"/>
          </a:xfrm>
          <a:prstGeom prst="rect">
            <a:avLst/>
          </a:prstGeom>
          <a:noFill/>
          <a:ln>
            <a:noFill/>
          </a:ln>
        </p:spPr>
      </p:pic>
    </p:spTree>
    <p:extLst>
      <p:ext uri="{BB962C8B-B14F-4D97-AF65-F5344CB8AC3E}">
        <p14:creationId xmlns:p14="http://schemas.microsoft.com/office/powerpoint/2010/main" val="809179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395536" y="4797152"/>
            <a:ext cx="8352928" cy="1800200"/>
          </a:xfrm>
        </p:spPr>
        <p:txBody>
          <a:bodyPr>
            <a:normAutofit/>
          </a:bodyPr>
          <a:lstStyle/>
          <a:p>
            <a:r>
              <a:rPr lang="ru-RU" sz="1600" b="1" dirty="0">
                <a:solidFill>
                  <a:schemeClr val="tx1"/>
                </a:solidFill>
              </a:rPr>
              <a:t>Литературный салон Авдотьи Голицыной (Миллионная улица, 30) Одна из красивейших женщин своего времени, Авдотья Голицына не принимала в своем салоне раньше 10 вечера, за что ее  и прозвали «Княгиня ночи». Молодой Пушкин часто бывал в ее доме и, говорят,  был в нее пылко влюблен. Известны 3 стихотворения поэта, обращенные к  знаменитой красавице.</a:t>
            </a:r>
          </a:p>
          <a:p>
            <a:endParaRPr lang="ru-RU" b="1" dirty="0">
              <a:solidFill>
                <a:schemeClr val="tx1"/>
              </a:solidFill>
            </a:endParaRPr>
          </a:p>
        </p:txBody>
      </p:sp>
      <p:pic>
        <p:nvPicPr>
          <p:cNvPr id="4" name="Рисунок 3" descr="https://xn--j1ahfl.xn--p1ai/data/ppt_to_html/u253338/p121617/img10.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
            <a:ext cx="8856984" cy="4509119"/>
          </a:xfrm>
          <a:prstGeom prst="rect">
            <a:avLst/>
          </a:prstGeom>
          <a:noFill/>
          <a:ln>
            <a:noFill/>
          </a:ln>
        </p:spPr>
      </p:pic>
    </p:spTree>
    <p:extLst>
      <p:ext uri="{BB962C8B-B14F-4D97-AF65-F5344CB8AC3E}">
        <p14:creationId xmlns:p14="http://schemas.microsoft.com/office/powerpoint/2010/main" val="774666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descr="https://xn--j1ahfl.xn--p1ai/data/ppt_to_html/u253338/p121617/img1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079151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descr="https://xn--j1ahfl.xn--p1ai/data/ppt_to_html/u253338/p121617/img12.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741367"/>
          </a:xfrm>
          <a:prstGeom prst="rect">
            <a:avLst/>
          </a:prstGeom>
          <a:noFill/>
          <a:ln>
            <a:noFill/>
          </a:ln>
        </p:spPr>
      </p:pic>
    </p:spTree>
    <p:extLst>
      <p:ext uri="{BB962C8B-B14F-4D97-AF65-F5344CB8AC3E}">
        <p14:creationId xmlns:p14="http://schemas.microsoft.com/office/powerpoint/2010/main" val="4188330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xn--j1ahfl.xn--p1ai/data/ppt_to_html/u253338/p121617/img13.jpg"/>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ln>
            <a:noFill/>
          </a:ln>
        </p:spPr>
      </p:pic>
    </p:spTree>
    <p:extLst>
      <p:ext uri="{BB962C8B-B14F-4D97-AF65-F5344CB8AC3E}">
        <p14:creationId xmlns:p14="http://schemas.microsoft.com/office/powerpoint/2010/main" val="2227972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xn--j1ahfl.xn--p1ai/data/ppt_to_html/u253338/p121617/img14.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637220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467544" y="4509120"/>
            <a:ext cx="8280920" cy="2114128"/>
          </a:xfrm>
        </p:spPr>
        <p:txBody>
          <a:bodyPr>
            <a:normAutofit fontScale="92500" lnSpcReduction="10000"/>
          </a:bodyPr>
          <a:lstStyle/>
          <a:p>
            <a:r>
              <a:rPr lang="ru-RU" b="1" dirty="0">
                <a:solidFill>
                  <a:schemeClr val="tx1"/>
                </a:solidFill>
              </a:rPr>
              <a:t>Церковь Спаса Нерукотворного образа (Конюшенная пл., 1) В этой небольшой придворной церкви отпевали  Пушкина. Гроб с телом поэта ночью тайно увезли к месту упокоения, в </a:t>
            </a:r>
            <a:r>
              <a:rPr lang="ru-RU" b="1" dirty="0" err="1">
                <a:solidFill>
                  <a:schemeClr val="tx1"/>
                </a:solidFill>
              </a:rPr>
              <a:t>Святогорский</a:t>
            </a:r>
            <a:r>
              <a:rPr lang="ru-RU" b="1" dirty="0">
                <a:solidFill>
                  <a:schemeClr val="tx1"/>
                </a:solidFill>
              </a:rPr>
              <a:t> монастырь Псковской губернии  – во избежание народных прощаний. Сопровождал тело А.И. Тургенев, и всю дорогу стоял на погребальной повозке старый слуга Александра Сергеевича –  Никита Тимофеевич Козлов.</a:t>
            </a:r>
          </a:p>
          <a:p>
            <a:endParaRPr lang="ru-RU" dirty="0"/>
          </a:p>
        </p:txBody>
      </p:sp>
      <p:pic>
        <p:nvPicPr>
          <p:cNvPr id="4" name="Рисунок 3" descr="https://xn--j1ahfl.xn--p1ai/data/ppt_to_html/u253338/p121617/img15.jpg"/>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4392489"/>
          </a:xfrm>
          <a:prstGeom prst="rect">
            <a:avLst/>
          </a:prstGeom>
          <a:noFill/>
          <a:ln>
            <a:noFill/>
          </a:ln>
        </p:spPr>
      </p:pic>
      <p:pic>
        <p:nvPicPr>
          <p:cNvPr id="6146" name="Picture 2" descr="E:\Пушкин\4exLjx9wo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298663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40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467544" y="4509120"/>
            <a:ext cx="8208912" cy="2160240"/>
          </a:xfrm>
        </p:spPr>
        <p:txBody>
          <a:bodyPr>
            <a:normAutofit/>
          </a:bodyPr>
          <a:lstStyle/>
          <a:p>
            <a:r>
              <a:rPr lang="ru-RU" sz="1800" b="1" dirty="0">
                <a:solidFill>
                  <a:schemeClr val="tx1"/>
                </a:solidFill>
              </a:rPr>
              <a:t>Место дуэли В небольшом сквере напротив дома № 10 по </a:t>
            </a:r>
            <a:r>
              <a:rPr lang="ru-RU" sz="1800" b="1" dirty="0" err="1">
                <a:solidFill>
                  <a:schemeClr val="tx1"/>
                </a:solidFill>
              </a:rPr>
              <a:t>Коломяжскому</a:t>
            </a:r>
            <a:r>
              <a:rPr lang="ru-RU" sz="1800" b="1" dirty="0">
                <a:solidFill>
                  <a:schemeClr val="tx1"/>
                </a:solidFill>
              </a:rPr>
              <a:t> проспекту  в 1937 году на предполагаемом месте дуэли Пушкина с Дантесом был установлен монумент. К нему ведет небольшая аллея, в начале которой две гранитные стелы –  одна с памятной надписью о дуэли, другая со строчками из стихотворения Лермонтова «Смерть поэта».</a:t>
            </a:r>
          </a:p>
          <a:p>
            <a:endParaRPr lang="ru-RU" dirty="0"/>
          </a:p>
        </p:txBody>
      </p:sp>
      <p:pic>
        <p:nvPicPr>
          <p:cNvPr id="4" name="Рисунок 3" descr="https://xn--j1ahfl.xn--p1ai/data/ppt_to_html/u253338/p121617/img16.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640960" cy="4365105"/>
          </a:xfrm>
          <a:prstGeom prst="rect">
            <a:avLst/>
          </a:prstGeom>
          <a:noFill/>
          <a:ln>
            <a:noFill/>
          </a:ln>
        </p:spPr>
      </p:pic>
    </p:spTree>
    <p:extLst>
      <p:ext uri="{BB962C8B-B14F-4D97-AF65-F5344CB8AC3E}">
        <p14:creationId xmlns:p14="http://schemas.microsoft.com/office/powerpoint/2010/main" val="1899655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 name="Рисунок 3" descr="https://xn--j1ahfl.xn--p1ai/data/ppt_to_html/u253338/p121617/img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498671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xn--j1ahfl.xn--p1ai/data/ppt_to_html/u253338/p121617/img2.jpg"/>
          <p:cNvPicPr/>
          <p:nvPr/>
        </p:nvPicPr>
        <p:blipFill>
          <a:blip r:embed="rId2">
            <a:extLst>
              <a:ext uri="{28A0092B-C50C-407E-A947-70E740481C1C}">
                <a14:useLocalDpi xmlns:a14="http://schemas.microsoft.com/office/drawing/2010/main" val="0"/>
              </a:ext>
            </a:extLst>
          </a:blip>
          <a:srcRect/>
          <a:stretch>
            <a:fillRect/>
          </a:stretch>
        </p:blipFill>
        <p:spPr bwMode="auto">
          <a:xfrm>
            <a:off x="36512" y="-99392"/>
            <a:ext cx="9144000" cy="6957392"/>
          </a:xfrm>
          <a:prstGeom prst="rect">
            <a:avLst/>
          </a:prstGeom>
          <a:noFill/>
          <a:ln>
            <a:noFill/>
          </a:ln>
        </p:spPr>
      </p:pic>
    </p:spTree>
    <p:extLst>
      <p:ext uri="{BB962C8B-B14F-4D97-AF65-F5344CB8AC3E}">
        <p14:creationId xmlns:p14="http://schemas.microsoft.com/office/powerpoint/2010/main" val="4288799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xn--j1ahfl.xn--p1ai/data/ppt_to_html/u253338/p121617/img3.jpg"/>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ln>
            <a:noFill/>
          </a:ln>
        </p:spPr>
      </p:pic>
    </p:spTree>
    <p:extLst>
      <p:ext uri="{BB962C8B-B14F-4D97-AF65-F5344CB8AC3E}">
        <p14:creationId xmlns:p14="http://schemas.microsoft.com/office/powerpoint/2010/main" val="3857993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xn--j1ahfl.xn--p1ai/data/ppt_to_html/u253338/p121617/img4.jpg"/>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ln>
            <a:noFill/>
          </a:ln>
        </p:spPr>
      </p:pic>
    </p:spTree>
    <p:extLst>
      <p:ext uri="{BB962C8B-B14F-4D97-AF65-F5344CB8AC3E}">
        <p14:creationId xmlns:p14="http://schemas.microsoft.com/office/powerpoint/2010/main" val="3448079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dirty="0"/>
          </a:p>
        </p:txBody>
      </p:sp>
      <p:pic>
        <p:nvPicPr>
          <p:cNvPr id="4" name="Рисунок 3" descr="https://xn--j1ahfl.xn--p1ai/data/ppt_to_html/u253338/p121617/img5.jpg"/>
          <p:cNvPicPr/>
          <p:nvPr/>
        </p:nvPicPr>
        <p:blipFill>
          <a:blip r:embed="rId2">
            <a:extLst>
              <a:ext uri="{28A0092B-C50C-407E-A947-70E740481C1C}">
                <a14:useLocalDpi xmlns:a14="http://schemas.microsoft.com/office/drawing/2010/main" val="0"/>
              </a:ext>
            </a:extLst>
          </a:blip>
          <a:srcRect/>
          <a:stretch>
            <a:fillRect/>
          </a:stretch>
        </p:blipFill>
        <p:spPr bwMode="auto">
          <a:xfrm>
            <a:off x="0" y="-99391"/>
            <a:ext cx="9144000" cy="4752528"/>
          </a:xfrm>
          <a:prstGeom prst="rect">
            <a:avLst/>
          </a:prstGeom>
          <a:noFill/>
          <a:ln>
            <a:noFill/>
          </a:ln>
        </p:spPr>
      </p:pic>
      <p:sp>
        <p:nvSpPr>
          <p:cNvPr id="5" name="Прямоугольник 4"/>
          <p:cNvSpPr/>
          <p:nvPr/>
        </p:nvSpPr>
        <p:spPr>
          <a:xfrm>
            <a:off x="395536" y="4653136"/>
            <a:ext cx="8352928" cy="1415772"/>
          </a:xfrm>
          <a:prstGeom prst="rect">
            <a:avLst/>
          </a:prstGeom>
        </p:spPr>
        <p:txBody>
          <a:bodyPr wrap="square">
            <a:spAutoFit/>
          </a:bodyPr>
          <a:lstStyle/>
          <a:p>
            <a:r>
              <a:rPr lang="ru-RU" sz="1400" b="1" dirty="0"/>
              <a:t>Коллегия иностранных дел (Английская набережная, 32) После окончания лицея молодого Пушкина вместе с Горчаковым и  Кюхельбекером (его товарищами по учебе) </a:t>
            </a:r>
            <a:r>
              <a:rPr lang="ru-RU" sz="1400" b="1" dirty="0" smtClean="0"/>
              <a:t>определили </a:t>
            </a:r>
            <a:r>
              <a:rPr lang="ru-RU" sz="1400" b="1" dirty="0"/>
              <a:t>на службу в здание на Английской набережной. Дипломатическая </a:t>
            </a:r>
            <a:r>
              <a:rPr lang="ru-RU" sz="1400" b="1" dirty="0" smtClean="0"/>
              <a:t>деятельность </a:t>
            </a:r>
            <a:r>
              <a:rPr lang="ru-RU" sz="1400" b="1" dirty="0"/>
              <a:t>не привлекала будущего поэта,  вследствие чего в учреждении Пушкин появлялся нечасто, облаченный  в несоответствующие случаю фрак  и широкополую шляпу. Жизнь А. С. Пушкина соприкоснулась с районом Благовещенской площади</a:t>
            </a:r>
            <a:r>
              <a:rPr lang="ru-RU" sz="1600" b="1" dirty="0"/>
              <a:t>.</a:t>
            </a:r>
          </a:p>
        </p:txBody>
      </p:sp>
      <p:pic>
        <p:nvPicPr>
          <p:cNvPr id="2051" name="Picture 3" descr="E:\img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3460368" cy="259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670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509120"/>
            <a:ext cx="8280920" cy="2016224"/>
          </a:xfrm>
        </p:spPr>
        <p:txBody>
          <a:bodyPr>
            <a:noAutofit/>
          </a:bodyPr>
          <a:lstStyle/>
          <a:p>
            <a:r>
              <a:rPr lang="ru-RU" sz="1400" b="1" dirty="0">
                <a:solidFill>
                  <a:schemeClr val="tx1"/>
                </a:solidFill>
              </a:rPr>
              <a:t>Квартира  А.И. Тургенева (Набережная Фонтанки, 20) В этом доме А. И. Тургенев занимал квартиру на третьем этаже. Здесь часто проходили собрания литературного общества «Арзамас», членами которого  были  Карамзин, Жуковский, Батюшков, Вяземский, братья Тургеневы. Частым гостем этого дома бывал    молодой Пушкин. Из окон кабинета, в котором собирались гости, открывается вид на Михайловский замок.</a:t>
            </a:r>
            <a:br>
              <a:rPr lang="ru-RU" sz="1400" b="1" dirty="0">
                <a:solidFill>
                  <a:schemeClr val="tx1"/>
                </a:solidFill>
              </a:rPr>
            </a:br>
            <a:endParaRPr lang="ru-RU" sz="1400" b="1" dirty="0">
              <a:solidFill>
                <a:schemeClr val="tx1"/>
              </a:solidFill>
            </a:endParaRPr>
          </a:p>
        </p:txBody>
      </p:sp>
      <p:pic>
        <p:nvPicPr>
          <p:cNvPr id="3" name="Рисунок 2" descr="https://xn--j1ahfl.xn--p1ai/data/ppt_to_html/u253338/p121617/img6.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
            <a:ext cx="8712968" cy="4509120"/>
          </a:xfrm>
          <a:prstGeom prst="rect">
            <a:avLst/>
          </a:prstGeom>
          <a:noFill/>
          <a:ln>
            <a:noFill/>
          </a:ln>
        </p:spPr>
      </p:pic>
      <p:pic>
        <p:nvPicPr>
          <p:cNvPr id="3074" name="Picture 2" descr="E:\pushking-and-friends-listen-toadam-mickiewicz-photo-fine-art-images-gettyimages-1155633228-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0014"/>
            <a:ext cx="3254985" cy="212886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10_zal_kabin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387728"/>
            <a:ext cx="3254985" cy="214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63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descr="https://xn--j1ahfl.xn--p1ai/data/ppt_to_html/u253338/p121617/img7.jpg"/>
          <p:cNvPicPr/>
          <p:nvPr/>
        </p:nvPicPr>
        <p:blipFill>
          <a:blip r:embed="rId2">
            <a:extLst>
              <a:ext uri="{28A0092B-C50C-407E-A947-70E740481C1C}">
                <a14:useLocalDpi xmlns:a14="http://schemas.microsoft.com/office/drawing/2010/main" val="0"/>
              </a:ext>
            </a:extLst>
          </a:blip>
          <a:srcRect/>
          <a:stretch>
            <a:fillRect/>
          </a:stretch>
        </p:blipFill>
        <p:spPr bwMode="auto">
          <a:xfrm>
            <a:off x="0" y="-1100"/>
            <a:ext cx="9144000" cy="4653136"/>
          </a:xfrm>
          <a:prstGeom prst="rect">
            <a:avLst/>
          </a:prstGeom>
          <a:noFill/>
          <a:ln>
            <a:noFill/>
          </a:ln>
        </p:spPr>
      </p:pic>
      <p:sp>
        <p:nvSpPr>
          <p:cNvPr id="5" name="Прямоугольник 4"/>
          <p:cNvSpPr/>
          <p:nvPr/>
        </p:nvSpPr>
        <p:spPr>
          <a:xfrm>
            <a:off x="467544" y="4653137"/>
            <a:ext cx="8208912" cy="1815882"/>
          </a:xfrm>
          <a:prstGeom prst="rect">
            <a:avLst/>
          </a:prstGeom>
        </p:spPr>
        <p:txBody>
          <a:bodyPr wrap="square">
            <a:spAutoFit/>
          </a:bodyPr>
          <a:lstStyle/>
          <a:p>
            <a:r>
              <a:rPr lang="ru-RU" sz="1600" b="1" dirty="0"/>
              <a:t>«Зеленая лампа» Театральная пл., 8/</a:t>
            </a:r>
            <a:r>
              <a:rPr lang="ru-RU" sz="1600" b="1" dirty="0" err="1"/>
              <a:t>наб.кан</a:t>
            </a:r>
            <a:r>
              <a:rPr lang="ru-RU" sz="1600" b="1" dirty="0"/>
              <a:t>. Грибоедова 109. Квартира </a:t>
            </a:r>
            <a:r>
              <a:rPr lang="ru-RU" sz="1600" b="1" dirty="0" err="1"/>
              <a:t>Н.В.Всеволожского</a:t>
            </a:r>
            <a:r>
              <a:rPr lang="ru-RU" sz="1600" b="1" dirty="0"/>
              <a:t>. В этом доме зимой 1818/19 гг. собиралось литературно-политическое общество, в которое был вхож и Александр Пушкин. Его участники сидели вокруг стола, над которым висела лампа с темно-зеленым абажуром. Каждый член общества, девизом которого были слова «Свет и надежда», давал клятву хранить в тайне все, что происходило на собраниях.</a:t>
            </a:r>
          </a:p>
        </p:txBody>
      </p:sp>
      <p:pic>
        <p:nvPicPr>
          <p:cNvPr id="4099" name="Picture 3" descr="E:\Пушкин\1fa28cf4f49b278675cee3d89f564c27-800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46804"/>
            <a:ext cx="2303240" cy="17274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Пушкин\literaturnye_obschestv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40600"/>
            <a:ext cx="2893864" cy="216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846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xn--j1ahfl.xn--p1ai/data/ppt_to_html/u253338/p121617/img8.jpg"/>
          <p:cNvPicPr/>
          <p:nvPr/>
        </p:nvPicPr>
        <p:blipFill>
          <a:blip r:embed="rId2">
            <a:extLst>
              <a:ext uri="{28A0092B-C50C-407E-A947-70E740481C1C}">
                <a14:useLocalDpi xmlns:a14="http://schemas.microsoft.com/office/drawing/2010/main" val="0"/>
              </a:ext>
            </a:extLst>
          </a:blip>
          <a:srcRect/>
          <a:stretch>
            <a:fillRect/>
          </a:stretch>
        </p:blipFill>
        <p:spPr bwMode="auto">
          <a:xfrm>
            <a:off x="0" y="-315416"/>
            <a:ext cx="9144000" cy="7173416"/>
          </a:xfrm>
          <a:prstGeom prst="rect">
            <a:avLst/>
          </a:prstGeom>
          <a:noFill/>
          <a:ln>
            <a:noFill/>
          </a:ln>
        </p:spPr>
      </p:pic>
      <p:pic>
        <p:nvPicPr>
          <p:cNvPr id="5122" name="Picture 2" descr="E:\Пушкин\scale_1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77072"/>
            <a:ext cx="324036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513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767</TotalTime>
  <Words>304</Words>
  <Application>Microsoft Office PowerPoint</Application>
  <PresentationFormat>Экран (4:3)</PresentationFormat>
  <Paragraphs>13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Остин</vt:lpstr>
      <vt:lpstr>Виртуальная экскурсия по Пушкинским местам Петербурга.</vt:lpstr>
      <vt:lpstr>Презентация PowerPoint</vt:lpstr>
      <vt:lpstr>Презентация PowerPoint</vt:lpstr>
      <vt:lpstr>Презентация PowerPoint</vt:lpstr>
      <vt:lpstr>Презентация PowerPoint</vt:lpstr>
      <vt:lpstr>Презентация PowerPoint</vt:lpstr>
      <vt:lpstr>Квартира  А.И. Тургенева (Набережная Фонтанки, 20) В этом доме А. И. Тургенев занимал квартиру на третьем этаже. Здесь часто проходили собрания литературного общества «Арзамас», членами которого  были  Карамзин, Жуковский, Батюшков, Вяземский, братья Тургеневы. Частым гостем этого дома бывал    молодой Пушкин. Из окон кабинета, в котором собирались гости, открывается вид на Михайловский замок. </vt:lpstr>
      <vt:lpstr>Презентация PowerPoint</vt:lpstr>
      <vt:lpstr>Презентация PowerPoint</vt:lpstr>
      <vt:lpstr>1 мая 1828 года в доме Лавалей А. С. Пушкин читал трагедию "Борис Годунов". В числе слушателей были П. А. Вяземский, А. С. Грибоедов, И. А. Крылов, Адам Мицкевич, сыновья Карамзина. Грибоедов читал гостям отрывки из своей трагедии "Грузинская ночь". Литературный салон стал также и местом связи ссыльных декабристов и их родственников и близких в Петербурге. Здесь читали письма из Сибири. В 1832 году П. А. Вяземский читал гостям дома неопубликованную 8-ю главу "Евгения Онегина". 16 февраля 1840 года на балу в доме Лавалей состоялся знаменитый разговор между Михаилом Юрьевичем Лермонтовым и сыном французского посла Эрнестом де Барантом. Здесь де Барант вызвал поэта на дуэль, из-за которой Лермонтов был выслан из Петербурга на Кавказ.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Виртуальная экскурсия по Пушкинским местам Петербурга.</dc:title>
  <dc:creator>user</dc:creator>
  <cp:lastModifiedBy>user</cp:lastModifiedBy>
  <cp:revision>28</cp:revision>
  <dcterms:created xsi:type="dcterms:W3CDTF">2024-03-04T07:31:59Z</dcterms:created>
  <dcterms:modified xsi:type="dcterms:W3CDTF">2024-03-05T19:09:33Z</dcterms:modified>
</cp:coreProperties>
</file>