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5" r:id="rId7"/>
    <p:sldId id="322" r:id="rId8"/>
    <p:sldId id="314" r:id="rId9"/>
    <p:sldId id="266" r:id="rId10"/>
    <p:sldId id="273" r:id="rId11"/>
    <p:sldId id="275" r:id="rId12"/>
    <p:sldId id="323" r:id="rId13"/>
    <p:sldId id="315" r:id="rId14"/>
    <p:sldId id="316" r:id="rId15"/>
    <p:sldId id="325" r:id="rId16"/>
    <p:sldId id="317" r:id="rId17"/>
    <p:sldId id="319" r:id="rId18"/>
    <p:sldId id="321" r:id="rId19"/>
    <p:sldId id="326" r:id="rId20"/>
    <p:sldId id="334" r:id="rId21"/>
    <p:sldId id="335" r:id="rId22"/>
    <p:sldId id="338" r:id="rId23"/>
    <p:sldId id="339" r:id="rId24"/>
    <p:sldId id="327" r:id="rId25"/>
    <p:sldId id="337" r:id="rId26"/>
    <p:sldId id="336" r:id="rId27"/>
    <p:sldId id="333" r:id="rId28"/>
    <p:sldId id="340" r:id="rId29"/>
    <p:sldId id="349" r:id="rId30"/>
    <p:sldId id="350" r:id="rId31"/>
    <p:sldId id="351" r:id="rId32"/>
    <p:sldId id="343" r:id="rId33"/>
    <p:sldId id="341" r:id="rId34"/>
    <p:sldId id="342" r:id="rId35"/>
    <p:sldId id="344" r:id="rId36"/>
    <p:sldId id="345" r:id="rId37"/>
    <p:sldId id="346" r:id="rId38"/>
    <p:sldId id="347" r:id="rId39"/>
    <p:sldId id="352" r:id="rId40"/>
    <p:sldId id="357" r:id="rId41"/>
    <p:sldId id="362" r:id="rId42"/>
    <p:sldId id="354" r:id="rId43"/>
    <p:sldId id="355" r:id="rId44"/>
    <p:sldId id="365" r:id="rId45"/>
    <p:sldId id="356" r:id="rId46"/>
    <p:sldId id="358" r:id="rId47"/>
    <p:sldId id="359" r:id="rId48"/>
    <p:sldId id="360" r:id="rId49"/>
    <p:sldId id="328" r:id="rId50"/>
    <p:sldId id="329" r:id="rId51"/>
    <p:sldId id="330" r:id="rId52"/>
    <p:sldId id="366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9" autoAdjust="0"/>
    <p:restoredTop sz="93651" autoAdjust="0"/>
  </p:normalViewPr>
  <p:slideViewPr>
    <p:cSldViewPr>
      <p:cViewPr>
        <p:scale>
          <a:sx n="66" d="100"/>
          <a:sy n="66" d="100"/>
        </p:scale>
        <p:origin x="-1206" y="-8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1018B-384F-445A-B057-2BFB555E7EEC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06F0-D0E5-46F6-906D-BB6F2616C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1018B-384F-445A-B057-2BFB555E7EEC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06F0-D0E5-46F6-906D-BB6F2616C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1018B-384F-445A-B057-2BFB555E7EEC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06F0-D0E5-46F6-906D-BB6F2616C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1018B-384F-445A-B057-2BFB555E7EEC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06F0-D0E5-46F6-906D-BB6F2616C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1018B-384F-445A-B057-2BFB555E7EEC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06F0-D0E5-46F6-906D-BB6F2616C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1018B-384F-445A-B057-2BFB555E7EEC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06F0-D0E5-46F6-906D-BB6F2616C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1018B-384F-445A-B057-2BFB555E7EEC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06F0-D0E5-46F6-906D-BB6F2616C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1018B-384F-445A-B057-2BFB555E7EEC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06F0-D0E5-46F6-906D-BB6F2616C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1018B-384F-445A-B057-2BFB555E7EEC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06F0-D0E5-46F6-906D-BB6F2616C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1018B-384F-445A-B057-2BFB555E7EEC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06F0-D0E5-46F6-906D-BB6F2616C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1018B-384F-445A-B057-2BFB555E7EEC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06F0-D0E5-46F6-906D-BB6F2616C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1018B-384F-445A-B057-2BFB555E7EEC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B06F0-D0E5-46F6-906D-BB6F2616C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420888"/>
            <a:ext cx="86409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Bookman Old Style" pitchFamily="18" charset="0"/>
              </a:rPr>
              <a:t>«Опалённое детство»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 (</a:t>
            </a:r>
            <a:r>
              <a:rPr lang="ru-RU" b="1" dirty="0" err="1" smtClean="0">
                <a:latin typeface="Bookman Old Style" pitchFamily="18" charset="0"/>
              </a:rPr>
              <a:t>детско</a:t>
            </a:r>
            <a:r>
              <a:rPr lang="ru-RU" b="1" dirty="0" smtClean="0">
                <a:latin typeface="Bookman Old Style" pitchFamily="18" charset="0"/>
              </a:rPr>
              <a:t> – родительский проект о </a:t>
            </a:r>
            <a:r>
              <a:rPr lang="ru-RU" b="1" dirty="0">
                <a:latin typeface="Bookman Old Style" pitchFamily="18" charset="0"/>
              </a:rPr>
              <a:t>дошкольниках и сотрудниках  детского сада № 13 Василеостровского района)</a:t>
            </a:r>
          </a:p>
          <a:p>
            <a:endParaRPr lang="ru-RU" b="1" dirty="0"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33265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Bookman Old Style" pitchFamily="18" charset="0"/>
              </a:rPr>
              <a:t>Государственное бюджетное образовательное учреждение средняя школа № 21 имени Э. П. </a:t>
            </a:r>
            <a:r>
              <a:rPr lang="ru-RU" sz="1600" dirty="0" err="1" smtClean="0">
                <a:latin typeface="Bookman Old Style" pitchFamily="18" charset="0"/>
              </a:rPr>
              <a:t>Шаффе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>
                <a:latin typeface="Bookman Old Style" pitchFamily="18" charset="0"/>
              </a:rPr>
              <a:t>о</a:t>
            </a:r>
            <a:r>
              <a:rPr lang="ru-RU" sz="1600" dirty="0" smtClean="0">
                <a:latin typeface="Bookman Old Style" pitchFamily="18" charset="0"/>
              </a:rPr>
              <a:t>тделение дошкольного образования детей Санкт - </a:t>
            </a:r>
            <a:r>
              <a:rPr lang="ru-RU" sz="1600" dirty="0">
                <a:latin typeface="Bookman Old Style" pitchFamily="18" charset="0"/>
              </a:rPr>
              <a:t>П</a:t>
            </a:r>
            <a:r>
              <a:rPr lang="ru-RU" sz="1600" dirty="0" smtClean="0">
                <a:latin typeface="Bookman Old Style" pitchFamily="18" charset="0"/>
              </a:rPr>
              <a:t>етербурга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848" y="4869160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Bookman Old Style" pitchFamily="18" charset="0"/>
              </a:rPr>
              <a:t>П</a:t>
            </a:r>
            <a:r>
              <a:rPr lang="ru-RU" sz="1600" b="1" dirty="0" smtClean="0">
                <a:latin typeface="Bookman Old Style" pitchFamily="18" charset="0"/>
              </a:rPr>
              <a:t>одготовили:</a:t>
            </a:r>
            <a:r>
              <a:rPr lang="ru-RU" sz="1600" dirty="0" smtClean="0">
                <a:latin typeface="Bookman Old Style" pitchFamily="18" charset="0"/>
              </a:rPr>
              <a:t>  Губанова Е. Н. – старший воспитатель </a:t>
            </a:r>
          </a:p>
          <a:p>
            <a:r>
              <a:rPr lang="ru-RU" sz="1600" dirty="0">
                <a:latin typeface="Bookman Old Style" pitchFamily="18" charset="0"/>
              </a:rPr>
              <a:t> </a:t>
            </a:r>
            <a:r>
              <a:rPr lang="ru-RU" sz="1600" dirty="0" smtClean="0">
                <a:latin typeface="Bookman Old Style" pitchFamily="18" charset="0"/>
              </a:rPr>
              <a:t>                         Шувалова Н. А. – воспитатель</a:t>
            </a:r>
          </a:p>
          <a:p>
            <a:r>
              <a:rPr lang="ru-RU" sz="1600" dirty="0">
                <a:latin typeface="Bookman Old Style" pitchFamily="18" charset="0"/>
              </a:rPr>
              <a:t> </a:t>
            </a:r>
            <a:r>
              <a:rPr lang="ru-RU" sz="1600" dirty="0" smtClean="0">
                <a:latin typeface="Bookman Old Style" pitchFamily="18" charset="0"/>
              </a:rPr>
              <a:t>                         </a:t>
            </a:r>
            <a:r>
              <a:rPr lang="ru-RU" sz="1600" dirty="0" err="1" smtClean="0">
                <a:latin typeface="Bookman Old Style" pitchFamily="18" charset="0"/>
              </a:rPr>
              <a:t>Чергейко</a:t>
            </a:r>
            <a:r>
              <a:rPr lang="ru-RU" sz="1600" dirty="0" smtClean="0">
                <a:latin typeface="Bookman Old Style" pitchFamily="18" charset="0"/>
              </a:rPr>
              <a:t> Н. Н. – воспитатель</a:t>
            </a:r>
          </a:p>
          <a:p>
            <a:r>
              <a:rPr lang="ru-RU" sz="1600" dirty="0">
                <a:latin typeface="Bookman Old Style" pitchFamily="18" charset="0"/>
              </a:rPr>
              <a:t> </a:t>
            </a:r>
            <a:r>
              <a:rPr lang="ru-RU" sz="1600" dirty="0" smtClean="0">
                <a:latin typeface="Bookman Old Style" pitchFamily="18" charset="0"/>
              </a:rPr>
              <a:t>                         </a:t>
            </a:r>
            <a:r>
              <a:rPr lang="ru-RU" sz="1600" dirty="0" err="1" smtClean="0">
                <a:latin typeface="Bookman Old Style" pitchFamily="18" charset="0"/>
              </a:rPr>
              <a:t>Балахтина</a:t>
            </a:r>
            <a:r>
              <a:rPr lang="ru-RU" sz="1600" dirty="0" smtClean="0">
                <a:latin typeface="Bookman Old Style" pitchFamily="18" charset="0"/>
              </a:rPr>
              <a:t> С. В. </a:t>
            </a:r>
            <a:r>
              <a:rPr lang="ru-RU" sz="1600" dirty="0" smtClean="0">
                <a:latin typeface="Bookman Old Style" pitchFamily="18" charset="0"/>
              </a:rPr>
              <a:t>- </a:t>
            </a:r>
            <a:r>
              <a:rPr lang="ru-RU" sz="1600" dirty="0" smtClean="0">
                <a:latin typeface="Bookman Old Style" pitchFamily="18" charset="0"/>
              </a:rPr>
              <a:t>учитель - логопед </a:t>
            </a:r>
            <a:endParaRPr lang="ru-RU" sz="1600" dirty="0">
              <a:latin typeface="Bookman Old Style" pitchFamily="18" charset="0"/>
            </a:endParaRPr>
          </a:p>
        </p:txBody>
      </p:sp>
      <p:pic>
        <p:nvPicPr>
          <p:cNvPr id="8" name="Рисунок 7" descr="C:\Users\Юлия\Pictures\shaffe-school-emble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58" y="1458822"/>
            <a:ext cx="1059405" cy="103407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56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60648"/>
            <a:ext cx="864096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Bookman Old Style" pitchFamily="18" charset="0"/>
              </a:rPr>
              <a:t>Основной этап проекта.</a:t>
            </a:r>
          </a:p>
          <a:p>
            <a:pPr algn="ctr"/>
            <a:endParaRPr lang="ru-RU" sz="2400" b="1" dirty="0" smtClean="0">
              <a:latin typeface="Bookman Old Style" pitchFamily="18" charset="0"/>
            </a:endParaRPr>
          </a:p>
          <a:p>
            <a:pPr algn="ctr"/>
            <a:r>
              <a:rPr lang="ru-RU" sz="2000" b="1" dirty="0">
                <a:latin typeface="Bookman Old Style" pitchFamily="18" charset="0"/>
              </a:rPr>
              <a:t>8 сентября 2022 года</a:t>
            </a:r>
            <a:r>
              <a:rPr lang="ru-RU" sz="2000" dirty="0">
                <a:latin typeface="Bookman Old Style" pitchFamily="18" charset="0"/>
              </a:rPr>
              <a:t> в День памяти жертв </a:t>
            </a:r>
            <a:r>
              <a:rPr lang="ru-RU" sz="2000" dirty="0" smtClean="0">
                <a:latin typeface="Bookman Old Style" pitchFamily="18" charset="0"/>
              </a:rPr>
              <a:t>блокадного Ленинграда </a:t>
            </a:r>
            <a:r>
              <a:rPr lang="ru-RU" sz="2000" dirty="0">
                <a:latin typeface="Bookman Old Style" pitchFamily="18" charset="0"/>
              </a:rPr>
              <a:t>состоялась целевая прогулка к </a:t>
            </a:r>
            <a:r>
              <a:rPr lang="ru-RU" sz="2000" dirty="0" smtClean="0">
                <a:latin typeface="Bookman Old Style" pitchFamily="18" charset="0"/>
              </a:rPr>
              <a:t>блокадным солнечным часам, </a:t>
            </a:r>
            <a:r>
              <a:rPr lang="ru-RU" sz="2000" dirty="0">
                <a:latin typeface="Bookman Old Style" pitchFamily="18" charset="0"/>
              </a:rPr>
              <a:t>возложение цветов к памятной доске в ОДОД</a:t>
            </a:r>
            <a:r>
              <a:rPr lang="ru-RU" sz="2000" dirty="0" smtClean="0">
                <a:latin typeface="Bookman Old Style" pitchFamily="18" charset="0"/>
              </a:rPr>
              <a:t>.</a:t>
            </a:r>
          </a:p>
          <a:p>
            <a:pPr algn="ctr"/>
            <a:endParaRPr lang="ru-RU" sz="2000" dirty="0"/>
          </a:p>
          <a:p>
            <a:pPr algn="ctr"/>
            <a:endParaRPr lang="ru-RU" sz="2000" dirty="0" smtClean="0">
              <a:latin typeface="Bookman Old Style" pitchFamily="18" charset="0"/>
            </a:endParaRPr>
          </a:p>
        </p:txBody>
      </p:sp>
      <p:pic>
        <p:nvPicPr>
          <p:cNvPr id="8" name="Рисунок 7" descr="C:\Users\User\Desktop\опалённое детство\IMG_20220907_1155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4235"/>
            <a:ext cx="3054350" cy="258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4235"/>
            <a:ext cx="3084512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99" y="4225619"/>
            <a:ext cx="3895725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3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984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7" y="116632"/>
            <a:ext cx="86015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Bookman Old Style" pitchFamily="18" charset="0"/>
              </a:rPr>
              <a:t>В </a:t>
            </a:r>
            <a:r>
              <a:rPr lang="ru-RU" sz="2400" dirty="0">
                <a:latin typeface="Bookman Old Style" pitchFamily="18" charset="0"/>
              </a:rPr>
              <a:t>начале октября прошла беседа </a:t>
            </a:r>
            <a:r>
              <a:rPr lang="ru-RU" sz="2400" dirty="0" smtClean="0">
                <a:latin typeface="Bookman Old Style" pitchFamily="18" charset="0"/>
              </a:rPr>
              <a:t>«Расскажи </a:t>
            </a:r>
            <a:r>
              <a:rPr lang="ru-RU" sz="2400" dirty="0">
                <a:latin typeface="Bookman Old Style" pitchFamily="18" charset="0"/>
              </a:rPr>
              <a:t>мне о блокаде», которую провела хранитель музея обороны  и блокады Ленинграда </a:t>
            </a:r>
            <a:r>
              <a:rPr lang="ru-RU" sz="2400" b="1" dirty="0">
                <a:latin typeface="Bookman Old Style" pitchFamily="18" charset="0"/>
              </a:rPr>
              <a:t>Савельева А. Г. </a:t>
            </a:r>
            <a:r>
              <a:rPr lang="ru-RU" sz="2400" dirty="0">
                <a:latin typeface="Bookman Old Style" pitchFamily="18" charset="0"/>
              </a:rPr>
              <a:t>Она продемонстрировала подлинные предметы из коллекции музея: коптилку, туфельку и  детские игрушки и рассказала об обычных ленинградцах, которые всю жизнь хранили, берегли эти вещи</a:t>
            </a:r>
            <a:r>
              <a:rPr lang="ru-RU" sz="2400" dirty="0" smtClean="0">
                <a:latin typeface="Bookman Old Style" pitchFamily="18" charset="0"/>
              </a:rPr>
              <a:t>.</a:t>
            </a:r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3" y="2844551"/>
            <a:ext cx="2225675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96952"/>
            <a:ext cx="2359025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62" y="3861048"/>
            <a:ext cx="3541712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3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984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7" y="116632"/>
            <a:ext cx="8601507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dirty="0" smtClean="0">
              <a:latin typeface="Bookman Old Style" pitchFamily="18" charset="0"/>
            </a:endParaRPr>
          </a:p>
          <a:p>
            <a:pPr algn="just"/>
            <a:r>
              <a:rPr lang="ru-RU" sz="2400" dirty="0" smtClean="0">
                <a:latin typeface="Bookman Old Style" pitchFamily="18" charset="0"/>
              </a:rPr>
              <a:t>Анна </a:t>
            </a:r>
            <a:r>
              <a:rPr lang="ru-RU" sz="2400" dirty="0">
                <a:latin typeface="Bookman Old Style" pitchFamily="18" charset="0"/>
              </a:rPr>
              <a:t>Геннадьевна отметила, что у блокадных детей были и игрушки, сделанные из тряпочек, ниток и других подручных материалов. Эти игрушки -обереги для детей.</a:t>
            </a:r>
          </a:p>
          <a:p>
            <a:pPr algn="just"/>
            <a:r>
              <a:rPr lang="ru-RU" sz="2400" dirty="0">
                <a:latin typeface="Bookman Old Style" pitchFamily="18" charset="0"/>
              </a:rPr>
              <a:t>Наших воспитанников заинтересовали куклы - </a:t>
            </a:r>
            <a:r>
              <a:rPr lang="ru-RU" sz="2400" dirty="0" smtClean="0">
                <a:latin typeface="Bookman Old Style" pitchFamily="18" charset="0"/>
              </a:rPr>
              <a:t>обереги. Провели </a:t>
            </a:r>
            <a:r>
              <a:rPr lang="ru-RU" sz="2400" dirty="0" smtClean="0">
                <a:latin typeface="Bookman Old Style" pitchFamily="18" charset="0"/>
              </a:rPr>
              <a:t>мастер - </a:t>
            </a:r>
            <a:r>
              <a:rPr lang="ru-RU" sz="2400" dirty="0">
                <a:latin typeface="Bookman Old Style" pitchFamily="18" charset="0"/>
              </a:rPr>
              <a:t>класс, на котором рассказали о том, что такое «оберег» и научились изготовлять таких кукол</a:t>
            </a:r>
            <a:r>
              <a:rPr lang="ru-RU" sz="2400" dirty="0" smtClean="0">
                <a:latin typeface="Bookman Old Style" pitchFamily="18" charset="0"/>
              </a:rPr>
              <a:t>.</a:t>
            </a:r>
          </a:p>
          <a:p>
            <a:pPr algn="just"/>
            <a:endParaRPr lang="ru-RU" sz="2400" dirty="0">
              <a:latin typeface="Bookman Old Style" pitchFamily="18" charset="0"/>
            </a:endParaRPr>
          </a:p>
          <a:p>
            <a:pPr algn="just"/>
            <a:endParaRPr lang="ru-RU" sz="2400" dirty="0" smtClean="0">
              <a:latin typeface="Bookman Old Style" pitchFamily="18" charset="0"/>
            </a:endParaRPr>
          </a:p>
          <a:p>
            <a:pPr algn="just"/>
            <a:endParaRPr lang="ru-RU" sz="2400" dirty="0">
              <a:latin typeface="Bookman Old Style" pitchFamily="18" charset="0"/>
            </a:endParaRPr>
          </a:p>
          <a:p>
            <a:pPr algn="just"/>
            <a:endParaRPr lang="ru-RU" sz="2400" dirty="0" smtClean="0">
              <a:latin typeface="Bookman Old Style" pitchFamily="18" charset="0"/>
            </a:endParaRPr>
          </a:p>
          <a:p>
            <a:pPr algn="just"/>
            <a:endParaRPr lang="ru-RU" sz="2400" dirty="0">
              <a:latin typeface="Bookman Old Style" pitchFamily="18" charset="0"/>
            </a:endParaRPr>
          </a:p>
          <a:p>
            <a:r>
              <a:rPr lang="ru-RU" sz="2000" dirty="0" smtClean="0">
                <a:latin typeface="Bookman Old Style" pitchFamily="18" charset="0"/>
              </a:rPr>
              <a:t>Проинформировали </a:t>
            </a:r>
            <a:r>
              <a:rPr lang="ru-RU" sz="2000" dirty="0">
                <a:latin typeface="Bookman Old Style" pitchFamily="18" charset="0"/>
              </a:rPr>
              <a:t>и </a:t>
            </a:r>
            <a:r>
              <a:rPr lang="ru-RU" sz="2000" dirty="0" smtClean="0">
                <a:latin typeface="Bookman Old Style" pitchFamily="18" charset="0"/>
              </a:rPr>
              <a:t>родителей</a:t>
            </a:r>
          </a:p>
          <a:p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>
                <a:latin typeface="Bookman Old Style" pitchFamily="18" charset="0"/>
              </a:rPr>
              <a:t>о куклах - оберегах</a:t>
            </a:r>
          </a:p>
          <a:p>
            <a:r>
              <a:rPr lang="ru-RU" sz="2000" i="1" dirty="0" smtClean="0">
                <a:latin typeface="Bookman Old Style" pitchFamily="18" charset="0"/>
              </a:rPr>
              <a:t>(Приложение </a:t>
            </a:r>
            <a:r>
              <a:rPr lang="ru-RU" sz="2000" i="1" dirty="0" smtClean="0">
                <a:latin typeface="Bookman Old Style" pitchFamily="18" charset="0"/>
              </a:rPr>
              <a:t>№ 3)</a:t>
            </a:r>
            <a:r>
              <a:rPr lang="ru-RU" sz="2000" i="1" dirty="0" smtClean="0">
                <a:latin typeface="Bookman Old Style" pitchFamily="18" charset="0"/>
              </a:rPr>
              <a:t> </a:t>
            </a:r>
            <a:endParaRPr lang="ru-RU" sz="2000" i="1" dirty="0">
              <a:latin typeface="Bookman Old Style" pitchFamily="18" charset="0"/>
            </a:endParaRPr>
          </a:p>
          <a:p>
            <a:pPr algn="just"/>
            <a:endParaRPr lang="ru-RU" sz="2400" dirty="0">
              <a:latin typeface="Bookman Old Style" pitchFamily="18" charset="0"/>
            </a:endParaRPr>
          </a:p>
          <a:p>
            <a:pPr algn="just"/>
            <a:endParaRPr lang="ru-RU" sz="2400" dirty="0" smtClean="0">
              <a:latin typeface="Bookman Old Style" pitchFamily="18" charset="0"/>
            </a:endParaRPr>
          </a:p>
          <a:p>
            <a:pPr algn="just"/>
            <a:endParaRPr lang="ru-RU" sz="2400" dirty="0">
              <a:latin typeface="Bookman Old Style" pitchFamily="18" charset="0"/>
            </a:endParaRPr>
          </a:p>
          <a:p>
            <a:pPr algn="just"/>
            <a:endParaRPr lang="ru-RU" sz="2400" dirty="0" smtClean="0">
              <a:latin typeface="Bookman Old Style" pitchFamily="18" charset="0"/>
            </a:endParaRPr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1" name="Рисунок 10" descr="C:\Users\User\Downloads\IMG_20221122_1629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40968"/>
            <a:ext cx="3491230" cy="3386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9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60648"/>
            <a:ext cx="83529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Bookman Old Style" pitchFamily="18" charset="0"/>
              </a:rPr>
              <a:t>Просмотр мультфильма « Воробушек» и беседа после просмотра (</a:t>
            </a:r>
            <a:r>
              <a:rPr lang="ru-RU" sz="2400" b="1" dirty="0" smtClean="0">
                <a:latin typeface="Bookman Old Style" pitchFamily="18" charset="0"/>
              </a:rPr>
              <a:t>ноябрь 2022 г.)</a:t>
            </a:r>
            <a:endParaRPr lang="ru-RU" sz="2400" b="1" dirty="0" smtClean="0">
              <a:latin typeface="Bookman Old Style" pitchFamily="18" charset="0"/>
            </a:endParaRPr>
          </a:p>
          <a:p>
            <a:pPr algn="ctr"/>
            <a:endParaRPr lang="ru-RU" sz="2400" b="1" dirty="0">
              <a:latin typeface="Bookman Old Style" pitchFamily="18" charset="0"/>
            </a:endParaRPr>
          </a:p>
          <a:p>
            <a:pPr algn="just"/>
            <a:r>
              <a:rPr lang="ru-RU" sz="2400" dirty="0">
                <a:latin typeface="Bookman Old Style" pitchFamily="18" charset="0"/>
              </a:rPr>
              <a:t>Ребята с интересом посмотрели мультфильм  </a:t>
            </a:r>
            <a:r>
              <a:rPr lang="ru-RU" sz="2400" dirty="0" smtClean="0">
                <a:latin typeface="Bookman Old Style" pitchFamily="18" charset="0"/>
              </a:rPr>
              <a:t>«Воробушек» и </a:t>
            </a:r>
            <a:r>
              <a:rPr lang="ru-RU" sz="2400" dirty="0">
                <a:latin typeface="Bookman Old Style" pitchFamily="18" charset="0"/>
              </a:rPr>
              <a:t>рассказали о том, что увидели и о чём этот мультфильм</a:t>
            </a:r>
            <a:r>
              <a:rPr lang="ru-RU" sz="2400" dirty="0" smtClean="0">
                <a:latin typeface="Bookman Old Style" pitchFamily="18" charset="0"/>
              </a:rPr>
              <a:t>. </a:t>
            </a:r>
            <a:r>
              <a:rPr lang="ru-RU" sz="2400" i="1" dirty="0" smtClean="0">
                <a:latin typeface="Bookman Old Style" pitchFamily="18" charset="0"/>
              </a:rPr>
              <a:t>(Приложение </a:t>
            </a:r>
            <a:r>
              <a:rPr lang="ru-RU" sz="2400" i="1" dirty="0">
                <a:latin typeface="Bookman Old Style" pitchFamily="18" charset="0"/>
              </a:rPr>
              <a:t>№ </a:t>
            </a:r>
            <a:r>
              <a:rPr lang="ru-RU" sz="2400" i="1" dirty="0" smtClean="0">
                <a:latin typeface="Bookman Old Style" pitchFamily="18" charset="0"/>
              </a:rPr>
              <a:t>4 «Рассказы детей»)</a:t>
            </a:r>
            <a:endParaRPr lang="ru-RU" sz="2400" i="1" dirty="0">
              <a:latin typeface="Bookman Old Style" pitchFamily="18" charset="0"/>
            </a:endParaRP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3" y="3140968"/>
            <a:ext cx="3719513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Описание: C:\Users\User\Desktop\опалённое детство\IMG_20221105_1743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16645"/>
            <a:ext cx="3626485" cy="2036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9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332656"/>
            <a:ext cx="86015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ookman Old Style" pitchFamily="18" charset="0"/>
              </a:rPr>
              <a:t>Детям и родителям было предложено посмотреть и другие мультфильмы о блокаде: «Бабушкин кактус», </a:t>
            </a:r>
            <a:r>
              <a:rPr lang="ru-RU" sz="2400" dirty="0" smtClean="0">
                <a:latin typeface="Bookman Old Style" pitchFamily="18" charset="0"/>
              </a:rPr>
              <a:t>«Конфета</a:t>
            </a:r>
            <a:r>
              <a:rPr lang="ru-RU" sz="2400" dirty="0">
                <a:latin typeface="Bookman Old Style" pitchFamily="18" charset="0"/>
              </a:rPr>
              <a:t>», отразить свои впечатления в рисунках.  </a:t>
            </a:r>
            <a:endParaRPr lang="ru-RU" sz="2400" b="1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7642"/>
            <a:ext cx="3456384" cy="259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" b="4147"/>
          <a:stretch/>
        </p:blipFill>
        <p:spPr bwMode="auto">
          <a:xfrm>
            <a:off x="676672" y="4443380"/>
            <a:ext cx="2750096" cy="196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b="4954"/>
          <a:stretch/>
        </p:blipFill>
        <p:spPr bwMode="auto">
          <a:xfrm>
            <a:off x="6056261" y="1968248"/>
            <a:ext cx="2997702" cy="205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8" r="4343" b="3879"/>
          <a:stretch/>
        </p:blipFill>
        <p:spPr bwMode="auto">
          <a:xfrm>
            <a:off x="3131840" y="4019431"/>
            <a:ext cx="3584278" cy="257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9" r="2549"/>
          <a:stretch/>
        </p:blipFill>
        <p:spPr bwMode="auto">
          <a:xfrm>
            <a:off x="5843279" y="4095607"/>
            <a:ext cx="2883276" cy="228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784"/>
          <a:stretch/>
        </p:blipFill>
        <p:spPr bwMode="auto">
          <a:xfrm>
            <a:off x="2787399" y="1649644"/>
            <a:ext cx="3821402" cy="26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6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315228"/>
            <a:ext cx="839232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Bookman Old Style" pitchFamily="18" charset="0"/>
              </a:rPr>
              <a:t>После просмотра мультфильма </a:t>
            </a:r>
            <a:r>
              <a:rPr lang="ru-RU" sz="2400" dirty="0" smtClean="0">
                <a:latin typeface="Bookman Old Style" pitchFamily="18" charset="0"/>
              </a:rPr>
              <a:t>«Бабушкин </a:t>
            </a:r>
            <a:r>
              <a:rPr lang="ru-RU" sz="2400" dirty="0">
                <a:latin typeface="Bookman Old Style" pitchFamily="18" charset="0"/>
              </a:rPr>
              <a:t>кактус» Наташа К. рассказала, что была в Ботаническом саду, видела кактусы. Задала вопрос : </a:t>
            </a:r>
            <a:r>
              <a:rPr lang="ru-RU" sz="2400" dirty="0" smtClean="0">
                <a:latin typeface="Bookman Old Style" pitchFamily="18" charset="0"/>
              </a:rPr>
              <a:t>«Они </a:t>
            </a:r>
            <a:r>
              <a:rPr lang="ru-RU" sz="2400" dirty="0">
                <a:latin typeface="Bookman Old Style" pitchFamily="18" charset="0"/>
              </a:rPr>
              <a:t>тоже пережили блокаду ?» Педагоги предложили Наташе и её родителям узнать, так ли это. Результатом стало сообщение  Наташи и её мамы о том, как  спасали растения в Ботаническом саду в годы блокады.</a:t>
            </a:r>
          </a:p>
          <a:p>
            <a:pPr algn="just"/>
            <a:r>
              <a:rPr lang="ru-RU" sz="2400" b="1" dirty="0">
                <a:latin typeface="Bookman Old Style" pitchFamily="18" charset="0"/>
              </a:rPr>
              <a:t> Растения с георгиевской ленточкой, пережившие блокаду.</a:t>
            </a:r>
            <a:endParaRPr lang="ru-RU" sz="2400" dirty="0">
              <a:latin typeface="Bookman Old Style" pitchFamily="18" charset="0"/>
            </a:endParaRPr>
          </a:p>
          <a:p>
            <a:pPr algn="ctr"/>
            <a:endParaRPr lang="ru-RU" sz="2400" b="1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62417"/>
            <a:ext cx="3676650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74996"/>
            <a:ext cx="2974034" cy="23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28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60648"/>
            <a:ext cx="86015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Bookman Old Style" pitchFamily="18" charset="0"/>
              </a:rPr>
              <a:t>Экскурсия в музей «Особняк Румянцева» </a:t>
            </a:r>
            <a:endParaRPr lang="ru-RU" sz="2400" b="1" dirty="0" smtClean="0"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latin typeface="Bookman Old Style" pitchFamily="18" charset="0"/>
              </a:rPr>
              <a:t>(ноябрь 2022 г.)</a:t>
            </a:r>
            <a:endParaRPr lang="ru-RU" sz="2400" dirty="0" smtClean="0">
              <a:latin typeface="Bookman Old Style" pitchFamily="18" charset="0"/>
            </a:endParaRPr>
          </a:p>
          <a:p>
            <a:pPr algn="ctr"/>
            <a:r>
              <a:rPr lang="ru-RU" sz="2400" dirty="0" smtClean="0">
                <a:latin typeface="Bookman Old Style" pitchFamily="18" charset="0"/>
              </a:rPr>
              <a:t>(</a:t>
            </a:r>
            <a:r>
              <a:rPr lang="ru-RU" sz="2400" dirty="0">
                <a:latin typeface="Bookman Old Style" pitchFamily="18" charset="0"/>
              </a:rPr>
              <a:t>Английская набережная, д.44). Экспозиция «Ленинград в годы Великой Отечественной войны</a:t>
            </a:r>
            <a:r>
              <a:rPr lang="ru-RU" sz="2400" dirty="0" smtClean="0">
                <a:latin typeface="Bookman Old Style" pitchFamily="18" charset="0"/>
              </a:rPr>
              <a:t>»</a:t>
            </a:r>
          </a:p>
          <a:p>
            <a:endParaRPr lang="ru-RU" sz="2400" dirty="0"/>
          </a:p>
          <a:p>
            <a:pPr algn="ctr"/>
            <a:endParaRPr lang="ru-RU" sz="2400" b="1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 descr="Описание: C:\Users\User\Desktop\Музей.Блокада\IMG_20221108_1121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2431415" cy="431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Описание: C:\Users\User\Desktop\Музей.Блокада\IMG_20221108_1132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623" y="1983468"/>
            <a:ext cx="2452370" cy="435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/>
          <a:stretch/>
        </p:blipFill>
        <p:spPr bwMode="auto">
          <a:xfrm>
            <a:off x="6328902" y="2114450"/>
            <a:ext cx="2524125" cy="422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2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599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0050"/>
            <a:ext cx="2493963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2"/>
          <a:stretch/>
        </p:blipFill>
        <p:spPr bwMode="auto">
          <a:xfrm>
            <a:off x="4716016" y="430855"/>
            <a:ext cx="3035300" cy="44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5310486"/>
            <a:ext cx="8374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ookman Old Style" pitchFamily="18" charset="0"/>
              </a:rPr>
              <a:t>Свои впечатления  от экскурсии дети  отразили в рисунках и рассказах.</a:t>
            </a:r>
          </a:p>
          <a:p>
            <a:pPr algn="ctr"/>
            <a:endParaRPr lang="ru-RU" sz="24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3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 descr="C:\Users\User\Desktop\опалённое детство\20221128_1109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91" y="240174"/>
            <a:ext cx="3969385" cy="248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опалённое детство\20221128_1128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740" y="1481916"/>
            <a:ext cx="3543300" cy="226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опалённое детство\20221128_1128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02" y="4225000"/>
            <a:ext cx="3481070" cy="230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опалённое детство\20221128_11271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696" y="404664"/>
            <a:ext cx="3647440" cy="248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опалённое детство\20221128_1128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34" y="3106849"/>
            <a:ext cx="3543300" cy="226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Описание: C:\Users\User\Desktop\Музей.Блокада\IMG_20221116_1033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51" y="2628955"/>
            <a:ext cx="2448272" cy="178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Описание: C:\Users\User\Desktop\Музей.Блокада\IMG_20221116_10331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8092"/>
            <a:ext cx="2923971" cy="2096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4" y="3919572"/>
            <a:ext cx="2616882" cy="180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 descr="Описание: C:\Users\User\Desktop\Музей.Блокада\IMG_20221116_103242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427" y="4807486"/>
            <a:ext cx="2168133" cy="1747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2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97387"/>
            <a:ext cx="85689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 smtClean="0">
                <a:latin typeface="Bookman Old Style" pitchFamily="18" charset="0"/>
              </a:rPr>
              <a:t>Результат </a:t>
            </a:r>
            <a:r>
              <a:rPr lang="ru-RU" sz="2400" dirty="0">
                <a:latin typeface="Bookman Old Style" pitchFamily="18" charset="0"/>
              </a:rPr>
              <a:t>нашей экскурсии: оформление альбома 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>
                <a:latin typeface="Bookman Old Style" pitchFamily="18" charset="0"/>
              </a:rPr>
              <a:t>Музей </a:t>
            </a:r>
            <a:r>
              <a:rPr lang="ru-RU" sz="2400" dirty="0" smtClean="0">
                <a:latin typeface="Bookman Old Style" pitchFamily="18" charset="0"/>
              </a:rPr>
              <a:t>«Особняк </a:t>
            </a:r>
            <a:r>
              <a:rPr lang="ru-RU" sz="2400" dirty="0">
                <a:latin typeface="Bookman Old Style" pitchFamily="18" charset="0"/>
              </a:rPr>
              <a:t>Румянцева», куда вошли фотографии с экскурсии,  буклеты, рисунки и рассказы детей.</a:t>
            </a:r>
          </a:p>
          <a:p>
            <a:pPr algn="ctr"/>
            <a:endParaRPr lang="ru-RU" dirty="0" smtClean="0"/>
          </a:p>
          <a:p>
            <a:pPr algn="ctr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 descr="C:\Users\User\Downloads\20221129_08411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601" y="2420888"/>
            <a:ext cx="2473325" cy="3719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0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1196752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Bookman Old Style" pitchFamily="18" charset="0"/>
              </a:rPr>
              <a:t>«Мы выжили тогда потому, что не остались в одиночестве,</a:t>
            </a:r>
            <a:r>
              <a:rPr lang="en-US" sz="3200" dirty="0" smtClean="0">
                <a:latin typeface="Bookman Old Style" pitchFamily="18" charset="0"/>
              </a:rPr>
              <a:t> </a:t>
            </a:r>
            <a:r>
              <a:rPr lang="ru-RU" sz="3200" dirty="0" smtClean="0">
                <a:latin typeface="Bookman Old Style" pitchFamily="18" charset="0"/>
              </a:rPr>
              <a:t>а стали частицей большой семьи под названием </a:t>
            </a:r>
            <a:r>
              <a:rPr lang="ru-RU" sz="3200" b="1" dirty="0" smtClean="0">
                <a:latin typeface="Bookman Old Style" pitchFamily="18" charset="0"/>
              </a:rPr>
              <a:t>«детский сад», </a:t>
            </a:r>
            <a:r>
              <a:rPr lang="ru-RU" sz="3200" dirty="0" smtClean="0">
                <a:latin typeface="Bookman Old Style" pitchFamily="18" charset="0"/>
              </a:rPr>
              <a:t>где все помогали друг другу жить. Взрослые заботились о малышах,</a:t>
            </a:r>
            <a:r>
              <a:rPr lang="en-US" sz="3200" dirty="0" smtClean="0">
                <a:latin typeface="Bookman Old Style" pitchFamily="18" charset="0"/>
              </a:rPr>
              <a:t> </a:t>
            </a:r>
            <a:r>
              <a:rPr lang="ru-RU" sz="3200" dirty="0" smtClean="0">
                <a:latin typeface="Bookman Old Style" pitchFamily="18" charset="0"/>
              </a:rPr>
              <a:t>а малыши заставляли взрослых бороться за жизнь.»</a:t>
            </a:r>
          </a:p>
          <a:p>
            <a:pPr algn="r"/>
            <a:r>
              <a:rPr lang="ru-RU" sz="3200" dirty="0" smtClean="0">
                <a:latin typeface="Bookman Old Style" pitchFamily="18" charset="0"/>
              </a:rPr>
              <a:t> </a:t>
            </a:r>
            <a:r>
              <a:rPr lang="ru-RU" sz="2000" dirty="0" smtClean="0">
                <a:latin typeface="Bookman Old Style" pitchFamily="18" charset="0"/>
              </a:rPr>
              <a:t>(</a:t>
            </a:r>
            <a:r>
              <a:rPr lang="ru-RU" sz="2000" b="1" dirty="0" smtClean="0">
                <a:latin typeface="Bookman Old Style" pitchFamily="18" charset="0"/>
              </a:rPr>
              <a:t>В.</a:t>
            </a:r>
            <a:r>
              <a:rPr lang="en-US" sz="2000" b="1" dirty="0" smtClean="0">
                <a:latin typeface="Bookman Old Style" pitchFamily="18" charset="0"/>
              </a:rPr>
              <a:t> </a:t>
            </a:r>
            <a:r>
              <a:rPr lang="ru-RU" sz="2000" b="1" dirty="0" smtClean="0">
                <a:latin typeface="Bookman Old Style" pitchFamily="18" charset="0"/>
              </a:rPr>
              <a:t>М. Пахомова</a:t>
            </a:r>
            <a:r>
              <a:rPr lang="ru-RU" sz="2000" dirty="0" smtClean="0">
                <a:latin typeface="Bookman Old Style" pitchFamily="18" charset="0"/>
              </a:rPr>
              <a:t>, блокадница, воспитанница д/с №38)</a:t>
            </a:r>
            <a:endParaRPr lang="ru-RU" sz="20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7351" y="476672"/>
            <a:ext cx="8532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man Old Style" pitchFamily="18" charset="0"/>
              </a:rPr>
              <a:t>Чтение повести (отдельные главы) Э. </a:t>
            </a:r>
            <a:r>
              <a:rPr lang="ru-RU" b="1" dirty="0" err="1">
                <a:latin typeface="Bookman Old Style" pitchFamily="18" charset="0"/>
              </a:rPr>
              <a:t>Фоняковой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smtClean="0">
                <a:latin typeface="Bookman Old Style" pitchFamily="18" charset="0"/>
              </a:rPr>
              <a:t>«Хлеб той зимы</a:t>
            </a:r>
            <a:r>
              <a:rPr lang="ru-RU" b="1" dirty="0">
                <a:latin typeface="Bookman Old Style" pitchFamily="18" charset="0"/>
              </a:rPr>
              <a:t>» </a:t>
            </a:r>
            <a:r>
              <a:rPr lang="ru-RU" b="1" dirty="0" smtClean="0">
                <a:latin typeface="Bookman Old Style" pitchFamily="18" charset="0"/>
              </a:rPr>
              <a:t>(с ноября 2022 г.)</a:t>
            </a:r>
            <a:endParaRPr lang="ru-RU" dirty="0">
              <a:latin typeface="Bookman Old Style" pitchFamily="18" charset="0"/>
            </a:endParaRPr>
          </a:p>
          <a:p>
            <a:r>
              <a:rPr lang="ru-RU" dirty="0">
                <a:latin typeface="Bookman Old Style" pitchFamily="18" charset="0"/>
              </a:rPr>
              <a:t>Это автобиографическая повесть о первокласснице Лене, которая осталась вместе со своей семьёй в блокадном Ленинграде. Действие некоторых глав происходит в знакомых детям местах, на Васильевском острове.</a:t>
            </a:r>
          </a:p>
        </p:txBody>
      </p:sp>
      <p:pic>
        <p:nvPicPr>
          <p:cNvPr id="8" name="Рисунок 7" descr="Описание: C:\Users\User\Downloads\IMG_20221112_0957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1" y="2492896"/>
            <a:ext cx="2607945" cy="36423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347864" y="205736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itchFamily="18" charset="0"/>
              </a:rPr>
              <a:t>Воспитанники с интересом рассматривали иллюстрации в книге художницы Людмилы </a:t>
            </a:r>
            <a:r>
              <a:rPr lang="ru-RU" dirty="0" err="1">
                <a:latin typeface="Bookman Old Style" pitchFamily="18" charset="0"/>
              </a:rPr>
              <a:t>Пипченко</a:t>
            </a:r>
            <a:r>
              <a:rPr lang="ru-RU" dirty="0">
                <a:latin typeface="Bookman Old Style" pitchFamily="18" charset="0"/>
              </a:rPr>
              <a:t>, которая с поразительной точностью передала настроение повести.</a:t>
            </a:r>
          </a:p>
        </p:txBody>
      </p:sp>
      <p:pic>
        <p:nvPicPr>
          <p:cNvPr id="11" name="Рисунок 10" descr="C:\Users\User\Desktop\опалённое детство\IMG-20221205-WA00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90" y="3789040"/>
            <a:ext cx="3107055" cy="2535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316" y="3429000"/>
            <a:ext cx="176847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2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 descr="C:\Users\User\Downloads\IMG-20221205-WA00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2160905" cy="288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опалённое детство\Screenshot_20221206-183312_VK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86" y="549275"/>
            <a:ext cx="1969135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опалённое детство\Screenshot_20221206-183257_VK (3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b="3551"/>
          <a:stretch/>
        </p:blipFill>
        <p:spPr bwMode="auto">
          <a:xfrm>
            <a:off x="3280504" y="1474437"/>
            <a:ext cx="2763520" cy="3570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2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188640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latin typeface="Bookman Old Style" pitchFamily="18" charset="0"/>
              </a:rPr>
              <a:t>Экскурсия </a:t>
            </a:r>
            <a:r>
              <a:rPr lang="ru-RU" sz="2400" b="1" dirty="0">
                <a:latin typeface="Bookman Old Style" pitchFamily="18" charset="0"/>
              </a:rPr>
              <a:t>в музей аптеки </a:t>
            </a:r>
            <a:r>
              <a:rPr lang="ru-RU" sz="2400" b="1" dirty="0" err="1" smtClean="0">
                <a:latin typeface="Bookman Old Style" pitchFamily="18" charset="0"/>
              </a:rPr>
              <a:t>Пеля</a:t>
            </a:r>
            <a:endParaRPr lang="ru-RU" sz="2400" b="1" dirty="0" smtClean="0"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latin typeface="Bookman Old Style" pitchFamily="18" charset="0"/>
              </a:rPr>
              <a:t> </a:t>
            </a:r>
            <a:r>
              <a:rPr lang="ru-RU" sz="2400" b="1" dirty="0">
                <a:latin typeface="Bookman Old Style" pitchFamily="18" charset="0"/>
              </a:rPr>
              <a:t>(</a:t>
            </a:r>
            <a:r>
              <a:rPr lang="ru-RU" sz="2400" b="1" dirty="0" smtClean="0">
                <a:latin typeface="Bookman Old Style" pitchFamily="18" charset="0"/>
              </a:rPr>
              <a:t>декабрь 2022 г.)</a:t>
            </a:r>
            <a:endParaRPr lang="ru-RU" sz="2400" b="1" dirty="0">
              <a:latin typeface="Bookman Old Style" pitchFamily="18" charset="0"/>
            </a:endParaRPr>
          </a:p>
        </p:txBody>
      </p:sp>
      <p:pic>
        <p:nvPicPr>
          <p:cNvPr id="9" name="Рисунок 8" descr="C:\Users\User\Desktop\Аптека Пеля\20221208_1104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201622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Аптека Пеля\20221208_1142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748" y="1780366"/>
            <a:ext cx="4436745" cy="2000885"/>
          </a:xfrm>
          <a:prstGeom prst="rect">
            <a:avLst/>
          </a:prstGeom>
          <a:noFill/>
          <a:ln>
            <a:noFill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707904" y="4293096"/>
            <a:ext cx="504056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Посетив бомбоубежище аптеки, дети почувствовали, как страшно, неуютно там находиться, сидеть в течение нескольких часов, без света, еды, а иногда и без воды. Обратили внимание на толщину стен и дверей.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3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 descr="C:\Users\User\Desktop\Аптека Пеля\20221208_1142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77" y="1131618"/>
            <a:ext cx="2592288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Аптека Пеля\20221208_1141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45817"/>
            <a:ext cx="2520280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3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82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580" y="292877"/>
            <a:ext cx="860150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ookman Old Style" pitchFamily="18" charset="0"/>
              </a:rPr>
              <a:t>Домовёнок Василий рассказал детям о том, как в нашем детском саду встречали Новый 1942 год (из воспоминаний </a:t>
            </a:r>
            <a:r>
              <a:rPr lang="ru-RU" sz="2400" dirty="0" err="1">
                <a:latin typeface="Bookman Old Style" pitchFamily="18" charset="0"/>
              </a:rPr>
              <a:t>Положинцевой</a:t>
            </a:r>
            <a:r>
              <a:rPr lang="ru-RU" sz="2400" dirty="0">
                <a:latin typeface="Bookman Old Style" pitchFamily="18" charset="0"/>
              </a:rPr>
              <a:t> О.А.- заведующей д/с №13).</a:t>
            </a:r>
          </a:p>
          <a:p>
            <a:pPr algn="ctr"/>
            <a:endParaRPr lang="ru-RU" sz="2400" dirty="0">
              <a:latin typeface="Bookman Old Style" pitchFamily="18" charset="0"/>
            </a:endParaRPr>
          </a:p>
          <a:p>
            <a:pPr algn="ctr"/>
            <a:endParaRPr lang="ru-RU" sz="2400" dirty="0" smtClean="0">
              <a:latin typeface="Bookman Old Style" pitchFamily="18" charset="0"/>
            </a:endParaRPr>
          </a:p>
          <a:p>
            <a:pPr algn="ctr"/>
            <a:endParaRPr lang="ru-RU" dirty="0" smtClean="0">
              <a:latin typeface="Bookman Old Style" pitchFamily="18" charset="0"/>
            </a:endParaRPr>
          </a:p>
          <a:p>
            <a:pPr algn="just"/>
            <a:endParaRPr lang="ru-RU" sz="2400" dirty="0">
              <a:latin typeface="Bookman Old Style" pitchFamily="18" charset="0"/>
            </a:endParaRPr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>
              <a:latin typeface="Bookman Old Style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4010"/>
            <a:ext cx="3236913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Ёлка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19" y="1663065"/>
            <a:ext cx="3458845" cy="230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Ёлка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59" y="4163288"/>
            <a:ext cx="3415665" cy="227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0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476672"/>
            <a:ext cx="849694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 </a:t>
            </a:r>
            <a:r>
              <a:rPr lang="ru-RU" sz="2400" dirty="0" smtClean="0"/>
              <a:t>  </a:t>
            </a:r>
            <a:r>
              <a:rPr lang="ru-RU" sz="2000" dirty="0" smtClean="0">
                <a:latin typeface="Bookman Old Style" pitchFamily="18" charset="0"/>
              </a:rPr>
              <a:t>Ребята </a:t>
            </a:r>
            <a:r>
              <a:rPr lang="ru-RU" sz="2000" dirty="0">
                <a:latin typeface="Bookman Old Style" pitchFamily="18" charset="0"/>
              </a:rPr>
              <a:t>рассмотрели фотографии блокадных ёлок и выразили желание украсить ёлку в группе в стиле сороковых годов, сделав украшения, которые традиционно висели на ёлке: гирлянды, флажки, игрушки из ваты и бумаги.</a:t>
            </a:r>
          </a:p>
          <a:p>
            <a:pPr algn="just"/>
            <a:r>
              <a:rPr lang="ru-RU" sz="2000" dirty="0" smtClean="0">
                <a:latin typeface="Bookman Old Style" pitchFamily="18" charset="0"/>
              </a:rPr>
              <a:t>   Кроме </a:t>
            </a:r>
            <a:r>
              <a:rPr lang="ru-RU" sz="2000" dirty="0">
                <a:latin typeface="Bookman Old Style" pitchFamily="18" charset="0"/>
              </a:rPr>
              <a:t>того,  руководитель музея АППО Подгорнова С.В. показала пособие 1935 года </a:t>
            </a:r>
            <a:r>
              <a:rPr lang="ru-RU" sz="2000" dirty="0" smtClean="0">
                <a:latin typeface="Bookman Old Style" pitchFamily="18" charset="0"/>
              </a:rPr>
              <a:t>«Украсим </a:t>
            </a:r>
            <a:r>
              <a:rPr lang="ru-RU" sz="2000" dirty="0">
                <a:latin typeface="Bookman Old Style" pitchFamily="18" charset="0"/>
              </a:rPr>
              <a:t>ёлку» с выкройками и инструкциями по изготовлению игрушек из картона, бумаги, ваты. Педагоги предложили родителям и детям сделать такие игрушки.</a:t>
            </a:r>
          </a:p>
          <a:p>
            <a:pPr algn="just"/>
            <a:endParaRPr lang="ru-RU" sz="2000" dirty="0">
              <a:latin typeface="Bookman Old Style" pitchFamily="18" charset="0"/>
            </a:endParaRPr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8" name="Рисунок 7" descr="C:\Users\User\Desktop\Довоенные игрушки\20221202_115817 - копия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427180"/>
            <a:ext cx="3355340" cy="208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Довоенные игрушки\20221202_115826 - копия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355340" cy="203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Довоенные игрушки\20221202_115741 - копия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42807"/>
            <a:ext cx="2837568" cy="1827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2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8" name="Рисунок 7" descr="C:\Users\User\Desktop\Довоенные игрушки\20221202_120109 - копия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300" y="1523469"/>
            <a:ext cx="357124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Довоенные игрушки\20221202_120058 - копия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519170" cy="2093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ownloads\20221212_1143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1517650" cy="31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ownloads\20221212_1143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5376"/>
            <a:ext cx="3220001" cy="251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80" y="620688"/>
            <a:ext cx="1268412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55776" y="4394631"/>
            <a:ext cx="2376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Bookman Old Style" pitchFamily="18" charset="0"/>
              </a:rPr>
              <a:t>Вот что </a:t>
            </a:r>
            <a:r>
              <a:rPr lang="ru-RU" sz="2800" dirty="0" smtClean="0">
                <a:latin typeface="Bookman Old Style" pitchFamily="18" charset="0"/>
              </a:rPr>
              <a:t>получилось.</a:t>
            </a:r>
            <a:endParaRPr lang="ru-RU" sz="28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03039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itchFamily="18" charset="0"/>
              </a:rPr>
              <a:t>В детском саду наши воспитанники с удовольствием изготовили гирлянду на новогоднюю ёлочку</a:t>
            </a:r>
            <a:r>
              <a:rPr lang="ru-RU" dirty="0"/>
              <a:t>.</a:t>
            </a:r>
          </a:p>
        </p:txBody>
      </p:sp>
      <p:pic>
        <p:nvPicPr>
          <p:cNvPr id="8" name="Рисунок 7" descr="C:\Users\User\Desktop\опалённое детство\Screenshot_20221209-113819_V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" y="1124744"/>
            <a:ext cx="2535555" cy="3424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опалённое детство\IO44b279NZU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172" y="1124744"/>
            <a:ext cx="2466975" cy="2966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опалённое детство\EKdSGUVsA6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70689"/>
            <a:ext cx="2736850" cy="3157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2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41538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itchFamily="18" charset="0"/>
              </a:rPr>
              <a:t>Новогодняя ёлка в группе с </a:t>
            </a:r>
            <a:r>
              <a:rPr lang="ru-RU" dirty="0" smtClean="0">
                <a:latin typeface="Bookman Old Style" pitchFamily="18" charset="0"/>
              </a:rPr>
              <a:t>ретро - </a:t>
            </a:r>
            <a:r>
              <a:rPr lang="ru-RU" dirty="0">
                <a:latin typeface="Bookman Old Style" pitchFamily="18" charset="0"/>
              </a:rPr>
              <a:t>игрушками</a:t>
            </a:r>
          </a:p>
        </p:txBody>
      </p:sp>
      <p:pic>
        <p:nvPicPr>
          <p:cNvPr id="15" name="Рисунок 14" descr="C:\Users\User\Desktop\опалённое детство\20221215_10582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46" y="1196752"/>
            <a:ext cx="2708266" cy="511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Desktop\опалённое детство\20221215_1102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04" y="1077997"/>
            <a:ext cx="3424040" cy="5348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3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874" y="332656"/>
            <a:ext cx="830259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ookman Old Style" pitchFamily="18" charset="0"/>
              </a:rPr>
              <a:t>Дети </a:t>
            </a:r>
            <a:r>
              <a:rPr lang="ru-RU" sz="2400" dirty="0">
                <a:latin typeface="Bookman Old Style" pitchFamily="18" charset="0"/>
              </a:rPr>
              <a:t>вместе с родителями приняли участие в мастер-классе  «Память сквозь песни». Работы размещены на виртуальной культурно - образовательной выставке «Спасённое детство», организованной кафедрой культурологического образования АППО, во вкладке «Послевоенное время» на </a:t>
            </a:r>
            <a:r>
              <a:rPr lang="en-US" sz="2400" dirty="0" err="1">
                <a:latin typeface="Bookman Old Style" pitchFamily="18" charset="0"/>
              </a:rPr>
              <a:t>padlet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ru-RU" sz="2400" dirty="0">
                <a:latin typeface="Bookman Old Style" pitchFamily="18" charset="0"/>
              </a:rPr>
              <a:t>доске.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ctr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 descr="C:\Users\User\Downloads\2022-12-14_08-42-3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43425"/>
            <a:ext cx="5940425" cy="3359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1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9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67544" y="1302587"/>
            <a:ext cx="835292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Вид проекта: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познавательно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творческий, исследовательский.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Сроки реализации:</a:t>
            </a:r>
            <a:r>
              <a:rPr lang="ru-RU" sz="2800" b="1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сентябрь - </a:t>
            </a:r>
            <a:r>
              <a:rPr lang="ru-RU" sz="2800" b="1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май </a:t>
            </a:r>
            <a:r>
              <a:rPr lang="ru-RU" sz="28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2023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Участники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проекта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обучающиеся старшего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дошкольного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возраста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группы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компенсирующей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направленности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педагоги,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родители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510" y="289679"/>
            <a:ext cx="86015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Bookman Old Style" pitchFamily="18" charset="0"/>
              </a:rPr>
              <a:t>Маршруты выходного дня- посещение музеев Санкт-  Петербурга, связанных с блокадой Ленинграда</a:t>
            </a:r>
            <a:r>
              <a:rPr lang="ru-RU" sz="2400" b="1" dirty="0" smtClean="0">
                <a:latin typeface="Bookman Old Style" pitchFamily="18" charset="0"/>
              </a:rPr>
              <a:t>.</a:t>
            </a:r>
          </a:p>
          <a:p>
            <a:pPr algn="ctr"/>
            <a:endParaRPr lang="ru-RU" sz="2400" dirty="0">
              <a:latin typeface="Bookman Old Style" pitchFamily="18" charset="0"/>
            </a:endParaRPr>
          </a:p>
          <a:p>
            <a:pPr algn="ctr"/>
            <a:r>
              <a:rPr lang="ru-RU" b="1" dirty="0" smtClean="0">
                <a:latin typeface="Bookman Old Style" pitchFamily="18" charset="0"/>
              </a:rPr>
              <a:t>Подводная лодка Д – 2 «Народоволец»</a:t>
            </a:r>
            <a:endParaRPr lang="ru-RU" b="1" dirty="0">
              <a:latin typeface="Bookman Old Style" pitchFamily="18" charset="0"/>
            </a:endParaRPr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9" name="Рисунок 8" descr="C:\Users\User\Desktop\опалённое детство\20210508_1240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47700"/>
            <a:ext cx="3057525" cy="4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опалённое детство\20210508_1303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34" y="2265986"/>
            <a:ext cx="3067380" cy="4081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1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9" name="Рисунок 8" descr="C:\Users\User\Desktop\опалённое детство\Заречный Саша 1 гр 3 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24" y="1988840"/>
            <a:ext cx="30861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опалённое детство\Заречный Саша 1 гр 2 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14" y="1463161"/>
            <a:ext cx="3898142" cy="4007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1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395372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Bookman Old Style" pitchFamily="18" charset="0"/>
              </a:rPr>
              <a:t>Музей </a:t>
            </a:r>
            <a:r>
              <a:rPr lang="ru-RU" b="1" dirty="0" smtClean="0">
                <a:latin typeface="Bookman Old Style" pitchFamily="18" charset="0"/>
              </a:rPr>
              <a:t>«Дорога </a:t>
            </a:r>
            <a:r>
              <a:rPr lang="ru-RU" b="1" dirty="0">
                <a:latin typeface="Bookman Old Style" pitchFamily="18" charset="0"/>
              </a:rPr>
              <a:t>жизни» </a:t>
            </a:r>
            <a:r>
              <a:rPr lang="ru-RU" b="1" dirty="0" smtClean="0">
                <a:latin typeface="Bookman Old Style" pitchFamily="18" charset="0"/>
              </a:rPr>
              <a:t>(</a:t>
            </a:r>
            <a:r>
              <a:rPr lang="ru-RU" b="1" dirty="0" err="1" smtClean="0">
                <a:latin typeface="Bookman Old Style" pitchFamily="18" charset="0"/>
              </a:rPr>
              <a:t>Осиновец</a:t>
            </a:r>
            <a:r>
              <a:rPr lang="ru-RU" b="1" dirty="0">
                <a:latin typeface="Bookman Old Style" pitchFamily="18" charset="0"/>
              </a:rPr>
              <a:t>)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8" name="Рисунок 7" descr="C:\Users\User\Downloads\a-EksAtiizo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52500"/>
            <a:ext cx="4402455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опалённое детство\20170501_1114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04" y="952500"/>
            <a:ext cx="3479800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опалённое детство\20170501_1114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472" y="3583175"/>
            <a:ext cx="3886200" cy="2914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1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409495"/>
            <a:ext cx="589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Bookman Old Style" pitchFamily="18" charset="0"/>
              </a:rPr>
              <a:t>Музей обороны и блокады Ленинграда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8" name="Рисунок 7" descr="C:\Users\User\Desktop\опалённое детство\IMG_20230105_16163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0705"/>
            <a:ext cx="3457575" cy="458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опалённое детство\IMG_20230105_16202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56792"/>
            <a:ext cx="3638550" cy="483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опалённое детство\IMG_20230105_1623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79" y="2527726"/>
            <a:ext cx="2570460" cy="2977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1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49205"/>
            <a:ext cx="83746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Bookman Old Style" pitchFamily="18" charset="0"/>
            </a:endParaRPr>
          </a:p>
          <a:p>
            <a:pPr algn="just"/>
            <a:r>
              <a:rPr lang="ru-RU" sz="2400" dirty="0" smtClean="0">
                <a:latin typeface="Bookman Old Style" pitchFamily="18" charset="0"/>
              </a:rPr>
              <a:t>В </a:t>
            </a:r>
            <a:r>
              <a:rPr lang="ru-RU" sz="2400" dirty="0">
                <a:latin typeface="Bookman Old Style" pitchFamily="18" charset="0"/>
              </a:rPr>
              <a:t>ходе работы по проекту был создан фильм </a:t>
            </a:r>
            <a:r>
              <a:rPr lang="ru-RU" sz="2400" dirty="0" smtClean="0">
                <a:latin typeface="Bookman Old Style" pitchFamily="18" charset="0"/>
              </a:rPr>
              <a:t>«У </a:t>
            </a:r>
            <a:r>
              <a:rPr lang="ru-RU" sz="2400" dirty="0">
                <a:latin typeface="Bookman Old Style" pitchFamily="18" charset="0"/>
              </a:rPr>
              <a:t>истоков</a:t>
            </a:r>
            <a:r>
              <a:rPr lang="ru-RU" sz="2400" dirty="0" smtClean="0">
                <a:latin typeface="Bookman Old Style" pitchFamily="18" charset="0"/>
              </a:rPr>
              <a:t>» - о </a:t>
            </a:r>
            <a:r>
              <a:rPr lang="ru-RU" sz="2400" dirty="0">
                <a:latin typeface="Bookman Old Style" pitchFamily="18" charset="0"/>
              </a:rPr>
              <a:t>музыкальном руководителе </a:t>
            </a:r>
            <a:r>
              <a:rPr lang="ru-RU" sz="2400" dirty="0" err="1" smtClean="0">
                <a:latin typeface="Bookman Old Style" pitchFamily="18" charset="0"/>
              </a:rPr>
              <a:t>Битепаж</a:t>
            </a:r>
            <a:r>
              <a:rPr lang="ru-RU" sz="2400" dirty="0" smtClean="0">
                <a:latin typeface="Bookman Old Style" pitchFamily="18" charset="0"/>
              </a:rPr>
              <a:t>  - </a:t>
            </a:r>
            <a:r>
              <a:rPr lang="ru-RU" sz="2400" dirty="0" err="1">
                <a:latin typeface="Bookman Old Style" pitchFamily="18" charset="0"/>
              </a:rPr>
              <a:t>Чагиной</a:t>
            </a:r>
            <a:r>
              <a:rPr lang="ru-RU" sz="2400" dirty="0">
                <a:latin typeface="Bookman Old Style" pitchFamily="18" charset="0"/>
              </a:rPr>
              <a:t> К.П., которая работала в нашем саду в годы блокады Ленинграда.</a:t>
            </a:r>
          </a:p>
          <a:p>
            <a:pPr algn="just"/>
            <a:r>
              <a:rPr lang="ru-RU" sz="2400" dirty="0">
                <a:latin typeface="Bookman Old Style" pitchFamily="18" charset="0"/>
              </a:rPr>
              <a:t>Рассказ и презентация данной работы были представлены на педагогическом совете школы № 21 в декабре </a:t>
            </a:r>
            <a:r>
              <a:rPr lang="ru-RU" sz="2400" dirty="0" smtClean="0">
                <a:latin typeface="Bookman Old Style" pitchFamily="18" charset="0"/>
              </a:rPr>
              <a:t>2022 года, фильм </a:t>
            </a:r>
            <a:r>
              <a:rPr lang="ru-RU" sz="2400" dirty="0">
                <a:latin typeface="Bookman Old Style" pitchFamily="18" charset="0"/>
              </a:rPr>
              <a:t>– в чате  родительской группы.</a:t>
            </a:r>
          </a:p>
        </p:txBody>
      </p:sp>
      <p:pic>
        <p:nvPicPr>
          <p:cNvPr id="8" name="Рисунок 7" descr="C:\Users\User\Downloads\Screenshot_20230105-152415_Gallery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631" y="3429000"/>
            <a:ext cx="4095750" cy="2999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1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 descr="C:\Users\User\Desktop\опалённое детство\20230112_0937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59560"/>
            <a:ext cx="2609215" cy="34785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64399" y="1193495"/>
            <a:ext cx="39116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Bookman Old Style" pitchFamily="18" charset="0"/>
              </a:rPr>
              <a:t>Книжный уголок в группе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9" name="Рисунок 8" descr="C:\Users\User\Desktop\опалённое детство\20230117_0829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64" y="1931035"/>
            <a:ext cx="3993515" cy="29959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468492" y="517809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Bookman Old Style" pitchFamily="18" charset="0"/>
              </a:rPr>
              <a:t>Инсталляция к 80- </a:t>
            </a:r>
            <a:r>
              <a:rPr lang="ru-RU" b="1" dirty="0" err="1">
                <a:latin typeface="Bookman Old Style" pitchFamily="18" charset="0"/>
              </a:rPr>
              <a:t>летию</a:t>
            </a:r>
            <a:r>
              <a:rPr lang="ru-RU" b="1" dirty="0">
                <a:latin typeface="Bookman Old Style" pitchFamily="18" charset="0"/>
              </a:rPr>
              <a:t> прорыва блокады Ленинграда, созданная воспитанниками и педагогами</a:t>
            </a:r>
            <a:endParaRPr lang="ru-RU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1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25" y="148514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95372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Bookman Old Style" pitchFamily="18" charset="0"/>
              </a:rPr>
              <a:t>Беседа к 80- </a:t>
            </a:r>
            <a:r>
              <a:rPr lang="ru-RU" sz="2000" b="1" dirty="0" err="1">
                <a:latin typeface="Bookman Old Style" pitchFamily="18" charset="0"/>
              </a:rPr>
              <a:t>летию</a:t>
            </a:r>
            <a:r>
              <a:rPr lang="ru-RU" sz="2000" b="1" dirty="0">
                <a:latin typeface="Bookman Old Style" pitchFamily="18" charset="0"/>
              </a:rPr>
              <a:t> со дня прорыва блокады Ленинграда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8" name="Рисунок 7" descr="C:\Users\User\Desktop\опалённое детство\20230112_0920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3096344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860032" y="1780366"/>
            <a:ext cx="3600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Bookman Old Style" pitchFamily="18" charset="0"/>
            </a:endParaRPr>
          </a:p>
          <a:p>
            <a:r>
              <a:rPr lang="ru-RU" sz="2000" dirty="0" smtClean="0">
                <a:latin typeface="Bookman Old Style" pitchFamily="18" charset="0"/>
              </a:rPr>
              <a:t>Домовёнок </a:t>
            </a:r>
            <a:r>
              <a:rPr lang="ru-RU" sz="2000" dirty="0">
                <a:latin typeface="Bookman Old Style" pitchFamily="18" charset="0"/>
              </a:rPr>
              <a:t>Василий познакомил воспитанников со стихами, загадками, придуманными детьми </a:t>
            </a:r>
            <a:r>
              <a:rPr lang="ru-RU" sz="2000" dirty="0" smtClean="0">
                <a:latin typeface="Bookman Old Style" pitchFamily="18" charset="0"/>
              </a:rPr>
              <a:t>д/с </a:t>
            </a:r>
            <a:r>
              <a:rPr lang="ru-RU" sz="2000" dirty="0">
                <a:latin typeface="Bookman Old Style" pitchFamily="18" charset="0"/>
              </a:rPr>
              <a:t>№1 В.О. района ко дню прорыва блокады, найденными в архивах музея АППО.</a:t>
            </a:r>
          </a:p>
        </p:txBody>
      </p:sp>
    </p:spTree>
    <p:extLst>
      <p:ext uri="{BB962C8B-B14F-4D97-AF65-F5344CB8AC3E}">
        <p14:creationId xmlns:p14="http://schemas.microsoft.com/office/powerpoint/2010/main" val="26471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03039"/>
            <a:ext cx="8374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ookman Old Style" pitchFamily="18" charset="0"/>
              </a:rPr>
              <a:t>Дети рассмотрели наградные листы сотрудников детского сада № 13 Василеостровского района, найденные на сайте « Медаль за оборону  Ленинграда»</a:t>
            </a:r>
          </a:p>
        </p:txBody>
      </p:sp>
      <p:pic>
        <p:nvPicPr>
          <p:cNvPr id="9" name="Рисунок 8" descr="C:\Users\User\Desktop\опалённое детство\20230112_0936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30" y="1463481"/>
            <a:ext cx="2196465" cy="344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опалённое детство\20230112_0937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63481"/>
            <a:ext cx="2301240" cy="350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опалённое детство\20230112_0916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70" y="3448536"/>
            <a:ext cx="3561188" cy="2790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1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817870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9222" y="220685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Bookman Old Style" pitchFamily="18" charset="0"/>
            </a:endParaRPr>
          </a:p>
          <a:p>
            <a:pPr algn="ctr"/>
            <a:r>
              <a:rPr lang="ru-RU" sz="2400" dirty="0" smtClean="0">
                <a:latin typeface="Bookman Old Style" pitchFamily="18" charset="0"/>
              </a:rPr>
              <a:t>К 80 - </a:t>
            </a:r>
            <a:r>
              <a:rPr lang="ru-RU" sz="2400" dirty="0" err="1">
                <a:latin typeface="Bookman Old Style" pitchFamily="18" charset="0"/>
              </a:rPr>
              <a:t>летию</a:t>
            </a:r>
            <a:r>
              <a:rPr lang="ru-RU" sz="2400" dirty="0">
                <a:latin typeface="Bookman Old Style" pitchFamily="18" charset="0"/>
              </a:rPr>
              <a:t>  со дня  прорыва обучающиеся вместе с родителями сделали поздравительные открытки и разместили их на  дверях парадных, в которых живут.</a:t>
            </a:r>
          </a:p>
        </p:txBody>
      </p:sp>
      <p:pic>
        <p:nvPicPr>
          <p:cNvPr id="9" name="Рисунок 8" descr="C:\Users\User\Desktop\опалённое детство\IMG_20230110_1605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64" y="2796568"/>
            <a:ext cx="4028440" cy="3016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2" descr="IMG-20230119-WA00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IMG-20230119-WA00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IMG-20230119-WA00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C:\Users\User\Desktop\опалённое детство\IMG_20230114_205808_3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14" y="2728306"/>
            <a:ext cx="3152775" cy="3152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1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8" name="Рисунок 7" descr="C:\Users\User\Desktop\опалённое детство\IMG_20230113_0815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1"/>
          <a:stretch/>
        </p:blipFill>
        <p:spPr bwMode="auto">
          <a:xfrm>
            <a:off x="5144334" y="439912"/>
            <a:ext cx="3131820" cy="319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7" descr="C:\Users\user\Downloads\IMG-20230119-WA00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t="6783" r="20035" b="13651"/>
          <a:stretch/>
        </p:blipFill>
        <p:spPr bwMode="auto">
          <a:xfrm>
            <a:off x="951412" y="625851"/>
            <a:ext cx="3384550" cy="545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User\Downloads\vYVbZYvefc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00" y="4268964"/>
            <a:ext cx="2824089" cy="2064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35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7504" y="46120"/>
            <a:ext cx="8712968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SemiCondensed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Актуальность: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Bookman Old Style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latin typeface="Bookman Old Style" pitchFamily="18" charset="0"/>
                <a:cs typeface="Times New Roman" pitchFamily="18" charset="0"/>
              </a:rPr>
              <a:t>проблема </a:t>
            </a:r>
            <a:r>
              <a:rPr lang="ru-RU" sz="2400" dirty="0" smtClean="0">
                <a:latin typeface="Bookman Old Style" pitchFamily="18" charset="0"/>
                <a:cs typeface="Times New Roman" pitchFamily="18" charset="0"/>
              </a:rPr>
              <a:t>патриотического воспитания подрастающего поколения является одной из важных в образовательном процессе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- д</a:t>
            </a:r>
            <a:r>
              <a:rPr kumimoji="0" lang="ru-RU" sz="2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етский сад № 13 (сейчас ОДОД при школе № 21) работал во время блокады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- интерес детей, педагогов и родителей к </a:t>
            </a:r>
            <a:r>
              <a:rPr lang="ru-RU" sz="2400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теме </a:t>
            </a:r>
            <a:r>
              <a:rPr lang="ru-RU" sz="24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sz="2400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проект продолжен по предложению родителей воспитанников группы)</a:t>
            </a:r>
            <a:endParaRPr kumimoji="0" lang="ru-RU" sz="24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- один из этапов  подготовки к 155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- летнему юбилею учреждения </a:t>
            </a:r>
            <a:r>
              <a:rPr lang="ru-RU" sz="24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(в </a:t>
            </a:r>
            <a:r>
              <a:rPr lang="ru-RU" sz="2400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2023 году)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3832" y="332656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Bookman Old Style" pitchFamily="18" charset="0"/>
              </a:rPr>
              <a:t>Изо-деятельность</a:t>
            </a:r>
            <a:endParaRPr lang="ru-RU" sz="2000" dirty="0">
              <a:latin typeface="Bookman Old Style" pitchFamily="18" charset="0"/>
            </a:endParaRPr>
          </a:p>
          <a:p>
            <a:pPr algn="ctr"/>
            <a:r>
              <a:rPr lang="ru-RU" sz="2000" b="1" dirty="0">
                <a:latin typeface="Bookman Old Style" pitchFamily="18" charset="0"/>
              </a:rPr>
              <a:t>Рисование на тему «Блокада Ленинграда»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8" name="Рисунок 7" descr="C:\Users\User\Desktop\опалённое детство\Ива Б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7" y="1282465"/>
            <a:ext cx="3513346" cy="241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опалённое детство\Саша З.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5" y="3893008"/>
            <a:ext cx="2987824" cy="249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71031"/>
            <a:ext cx="2151132" cy="189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C:\Users\User\Desktop\опалённое детство\Ваня Ч.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3025"/>
            <a:ext cx="3456384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опалённое детство\Наташа П.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993" y="2677273"/>
            <a:ext cx="3381506" cy="20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опалённое детство\Нина В.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08" y="4508188"/>
            <a:ext cx="2356356" cy="1924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01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29269" y="395372"/>
            <a:ext cx="4402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Bookman Old Style" pitchFamily="18" charset="0"/>
              </a:rPr>
              <a:t>Рисование « Разорванное кольцо»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11" name="Рисунок 10" descr="C:\Users\User\Desktop\опалённое детство\IMG-20230118-WA00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2" y="807791"/>
            <a:ext cx="2600325" cy="195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опалённое детство\IMG-20230118-WA00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42" y="916111"/>
            <a:ext cx="2714625" cy="2035810"/>
          </a:xfrm>
          <a:prstGeom prst="rect">
            <a:avLst/>
          </a:prstGeom>
        </p:spPr>
      </p:pic>
      <p:pic>
        <p:nvPicPr>
          <p:cNvPr id="13" name="Рисунок 12" descr="C:\Users\User\Desktop\опалённое детство\IMG-20230118-WA00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5" y="3487212"/>
            <a:ext cx="2743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опалённое детство\IMG-20230118-WA002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801" y="1995752"/>
            <a:ext cx="2828925" cy="191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опалённое детство\IMG-20230118-WA002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65" y="3600459"/>
            <a:ext cx="2695575" cy="2021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Desktop\опалённое детство\IMG-20230118-WA002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34" y="4285036"/>
            <a:ext cx="2896235" cy="199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0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4981" y="260648"/>
            <a:ext cx="8014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itchFamily="18" charset="0"/>
              </a:rPr>
              <a:t>Целевая прогулка к солнечным часам блокадного Ленинграда и к памятной доске на доме, где жила Таня Савичева (17.01.2023)</a:t>
            </a:r>
          </a:p>
        </p:txBody>
      </p:sp>
      <p:pic>
        <p:nvPicPr>
          <p:cNvPr id="8" name="Рисунок 7" descr="C:\Users\User\Desktop\опалённое детство\IMG-20230117-WA00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4" y="1124744"/>
            <a:ext cx="3940810" cy="295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опалённое детство\IMG-20230117-WA00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410" y="1255722"/>
            <a:ext cx="3289300" cy="438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опалённое детство\IMG-20230117-WA00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73" y="4390366"/>
            <a:ext cx="2736304" cy="2160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01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 descr="C:\Users\User\Desktop\опалённое детство\IMG-20230117-WA0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30" y="1184188"/>
            <a:ext cx="3383915" cy="451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опалённое детство\IMG-20230117-WA0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53131"/>
            <a:ext cx="3236595" cy="4314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01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8636" y="441538"/>
            <a:ext cx="8795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itchFamily="18" charset="0"/>
              </a:rPr>
              <a:t>Мини – музей в группе,  посвящённый блокаде Ленинграда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8" name="Рисунок 7" descr="C:\Users\User\Downloads\IMG-20230119-WA00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4149"/>
            <a:ext cx="2630805" cy="488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опалённое детство\IMG_20220119_1632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171" y="1281554"/>
            <a:ext cx="3004185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опалённое детство\IMG_20220119_1052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90" y="4663612"/>
            <a:ext cx="2071854" cy="205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опалённое детство\IMG_20220119_16544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950" y="2938510"/>
            <a:ext cx="2742462" cy="174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опалённое детство\IMG_20220120_16053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5837"/>
            <a:ext cx="2455986" cy="340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опалённое детство\IMG_20220119_10464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65" y="4823174"/>
            <a:ext cx="2574032" cy="1771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4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510" y="260648"/>
            <a:ext cx="8601507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Bookman Old Style" pitchFamily="18" charset="0"/>
              </a:rPr>
              <a:t>Заключительный </a:t>
            </a:r>
            <a:r>
              <a:rPr lang="ru-RU" sz="3200" b="1" dirty="0" smtClean="0">
                <a:latin typeface="Bookman Old Style" pitchFamily="18" charset="0"/>
              </a:rPr>
              <a:t>этап</a:t>
            </a:r>
          </a:p>
          <a:p>
            <a:pPr algn="ctr"/>
            <a:endParaRPr lang="ru-RU" sz="3200" dirty="0">
              <a:latin typeface="Bookman Old Style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000" dirty="0" smtClean="0">
                <a:latin typeface="Bookman Old Style" pitchFamily="18" charset="0"/>
              </a:rPr>
              <a:t>музыкальный </a:t>
            </a:r>
            <a:r>
              <a:rPr lang="ru-RU" sz="3000" dirty="0">
                <a:latin typeface="Bookman Old Style" pitchFamily="18" charset="0"/>
              </a:rPr>
              <a:t>досуг, посвящённый  </a:t>
            </a:r>
            <a:r>
              <a:rPr lang="ru-RU" sz="3000" dirty="0" smtClean="0">
                <a:latin typeface="Bookman Old Style" pitchFamily="18" charset="0"/>
              </a:rPr>
              <a:t>80 </a:t>
            </a:r>
            <a:r>
              <a:rPr lang="ru-RU" sz="3000" dirty="0" err="1" smtClean="0">
                <a:latin typeface="Bookman Old Style" pitchFamily="18" charset="0"/>
              </a:rPr>
              <a:t>летию</a:t>
            </a:r>
            <a:r>
              <a:rPr lang="ru-RU" sz="3000" dirty="0" smtClean="0">
                <a:latin typeface="Bookman Old Style" pitchFamily="18" charset="0"/>
              </a:rPr>
              <a:t> прорыва блокады Ленинграда (совместно с родителями)</a:t>
            </a:r>
          </a:p>
          <a:p>
            <a:r>
              <a:rPr lang="ru-RU" sz="3000" dirty="0" smtClean="0">
                <a:latin typeface="Bookman Old Style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3000" dirty="0" smtClean="0">
                <a:latin typeface="Bookman Old Style" pitchFamily="18" charset="0"/>
              </a:rPr>
              <a:t>акция </a:t>
            </a:r>
            <a:r>
              <a:rPr lang="ru-RU" sz="3000" dirty="0">
                <a:latin typeface="Bookman Old Style" pitchFamily="18" charset="0"/>
              </a:rPr>
              <a:t>«Свеча в окне» (родители и дети</a:t>
            </a:r>
            <a:r>
              <a:rPr lang="ru-RU" sz="3000" dirty="0" smtClean="0">
                <a:latin typeface="Bookman Old Style" pitchFamily="18" charset="0"/>
              </a:rPr>
              <a:t>)</a:t>
            </a:r>
          </a:p>
          <a:p>
            <a:pPr marL="457200" indent="-457200">
              <a:buFontTx/>
              <a:buChar char="-"/>
            </a:pPr>
            <a:endParaRPr lang="ru-RU" sz="3000" dirty="0">
              <a:latin typeface="Bookman Old Style" pitchFamily="18" charset="0"/>
            </a:endParaRPr>
          </a:p>
          <a:p>
            <a:r>
              <a:rPr lang="ru-RU" sz="3000" dirty="0">
                <a:latin typeface="Bookman Old Style" pitchFamily="18" charset="0"/>
              </a:rPr>
              <a:t>- </a:t>
            </a:r>
            <a:r>
              <a:rPr lang="ru-RU" sz="3000" dirty="0" smtClean="0">
                <a:latin typeface="Bookman Old Style" pitchFamily="18" charset="0"/>
              </a:rPr>
              <a:t>презентация </a:t>
            </a:r>
            <a:r>
              <a:rPr lang="ru-RU" sz="3000" dirty="0">
                <a:latin typeface="Bookman Old Style" pitchFamily="18" charset="0"/>
              </a:rPr>
              <a:t>альбомов «Блокадные места Васильевского острова» (результат маршрутов выходного дня), « Война в истории  моей семьи»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01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 descr="C:\Users\User\Desktop\опалённое детство\20221129_08442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94" y="502255"/>
            <a:ext cx="2459355" cy="375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опалённое детство\IMG-20230118-WA00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52" y="692755"/>
            <a:ext cx="1787088" cy="260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опалённое детство\IMG-20230118-WA00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02255"/>
            <a:ext cx="2098992" cy="279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опалённое детство\IMG-20230118-WA001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54802"/>
            <a:ext cx="3121654" cy="248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опалённое детство\IMG-20230118-WA001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74" y="3760053"/>
            <a:ext cx="1652374" cy="223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опалённое детство\IMG-20230118-WA001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3168354" cy="2233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0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5145" y="332656"/>
            <a:ext cx="830259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itchFamily="18" charset="0"/>
              </a:rPr>
              <a:t>Результаты  проекта</a:t>
            </a:r>
            <a:r>
              <a:rPr lang="ru-RU" sz="2400" b="1" dirty="0" smtClean="0">
                <a:latin typeface="Bookman Old Style" pitchFamily="18" charset="0"/>
              </a:rPr>
              <a:t>:</a:t>
            </a:r>
          </a:p>
          <a:p>
            <a:pPr algn="ctr"/>
            <a:endParaRPr lang="ru-RU" sz="2400" dirty="0">
              <a:latin typeface="Bookman Old Style" pitchFamily="18" charset="0"/>
            </a:endParaRPr>
          </a:p>
          <a:p>
            <a:r>
              <a:rPr lang="ru-RU" sz="2400" b="1" dirty="0">
                <a:latin typeface="Bookman Old Style" pitchFamily="18" charset="0"/>
              </a:rPr>
              <a:t> </a:t>
            </a:r>
            <a:r>
              <a:rPr lang="ru-RU" sz="2400" dirty="0">
                <a:latin typeface="Bookman Old Style" pitchFamily="18" charset="0"/>
              </a:rPr>
              <a:t>-</a:t>
            </a:r>
            <a:r>
              <a:rPr lang="ru-RU" sz="2400" b="1" dirty="0">
                <a:latin typeface="Bookman Old Style" pitchFamily="18" charset="0"/>
              </a:rPr>
              <a:t> </a:t>
            </a:r>
            <a:r>
              <a:rPr lang="ru-RU" sz="2400" dirty="0">
                <a:latin typeface="Bookman Old Style" pitchFamily="18" charset="0"/>
              </a:rPr>
              <a:t>у обучающихся и родителей</a:t>
            </a:r>
            <a:r>
              <a:rPr lang="ru-RU" sz="2400" b="1" dirty="0">
                <a:latin typeface="Bookman Old Style" pitchFamily="18" charset="0"/>
              </a:rPr>
              <a:t> </a:t>
            </a:r>
            <a:r>
              <a:rPr lang="ru-RU" sz="2400" dirty="0">
                <a:latin typeface="Bookman Old Style" pitchFamily="18" charset="0"/>
              </a:rPr>
              <a:t>повысился интерес к истории детского сада, к блокаде Ленинграда, к Великой Отечественной войне, к истории своей семьи. </a:t>
            </a:r>
          </a:p>
          <a:p>
            <a:r>
              <a:rPr lang="ru-RU" sz="2400" dirty="0">
                <a:latin typeface="Bookman Old Style" pitchFamily="18" charset="0"/>
              </a:rPr>
              <a:t>- воспитанники осознали, что дошкольные работники заботились, оберегали, любили детей, помогали справляться с трудностями </a:t>
            </a:r>
          </a:p>
          <a:p>
            <a:r>
              <a:rPr lang="ru-RU" sz="2400" dirty="0">
                <a:latin typeface="Bookman Old Style" pitchFamily="18" charset="0"/>
              </a:rPr>
              <a:t>- расширился кругозор детей, представления о жизни и быте дошкольников и памятных местах, музеях  блокадного города</a:t>
            </a:r>
          </a:p>
          <a:p>
            <a:r>
              <a:rPr lang="ru-RU" sz="2400" dirty="0">
                <a:latin typeface="Bookman Old Style" pitchFamily="18" charset="0"/>
              </a:rPr>
              <a:t>- произошло сближение поколений (дети, родители,  педагоги, бабушки, дедушки)</a:t>
            </a:r>
          </a:p>
          <a:p>
            <a:r>
              <a:rPr lang="ru-RU" sz="2400" dirty="0">
                <a:latin typeface="Bookman Old Style" pitchFamily="18" charset="0"/>
              </a:rPr>
              <a:t>- пополнилась методическая копилка  (конспекты, альбомы, презентации, фильмы)</a:t>
            </a:r>
          </a:p>
        </p:txBody>
      </p:sp>
    </p:spTree>
    <p:extLst>
      <p:ext uri="{BB962C8B-B14F-4D97-AF65-F5344CB8AC3E}">
        <p14:creationId xmlns:p14="http://schemas.microsoft.com/office/powerpoint/2010/main" val="21950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635" y="764704"/>
            <a:ext cx="8601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8847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300" b="1" dirty="0" smtClean="0">
              <a:latin typeface="Bookman Old Style" pitchFamily="18" charset="0"/>
            </a:endParaRPr>
          </a:p>
          <a:p>
            <a:pPr algn="ctr"/>
            <a:r>
              <a:rPr lang="ru-RU" sz="2300" b="1" dirty="0" smtClean="0">
                <a:latin typeface="Bookman Old Style" pitchFamily="18" charset="0"/>
              </a:rPr>
              <a:t> Планируется:</a:t>
            </a:r>
          </a:p>
          <a:p>
            <a:pPr algn="ctr"/>
            <a:endParaRPr lang="ru-RU" sz="2300" dirty="0">
              <a:latin typeface="Bookman Old Style" pitchFamily="18" charset="0"/>
            </a:endParaRPr>
          </a:p>
          <a:p>
            <a:r>
              <a:rPr lang="ru-RU" sz="2300" b="1" dirty="0">
                <a:latin typeface="Bookman Old Style" pitchFamily="18" charset="0"/>
              </a:rPr>
              <a:t>- </a:t>
            </a:r>
            <a:r>
              <a:rPr lang="ru-RU" sz="2300" dirty="0">
                <a:latin typeface="Bookman Old Style" pitchFamily="18" charset="0"/>
              </a:rPr>
              <a:t>у</a:t>
            </a:r>
            <a:r>
              <a:rPr lang="ru-RU" sz="2300" dirty="0" smtClean="0">
                <a:latin typeface="Bookman Old Style" pitchFamily="18" charset="0"/>
              </a:rPr>
              <a:t>частие </a:t>
            </a:r>
            <a:r>
              <a:rPr lang="ru-RU" sz="2300" dirty="0">
                <a:latin typeface="Bookman Old Style" pitchFamily="18" charset="0"/>
              </a:rPr>
              <a:t>педагога   </a:t>
            </a:r>
            <a:r>
              <a:rPr lang="ru-RU" sz="2300" dirty="0" err="1">
                <a:latin typeface="Bookman Old Style" pitchFamily="18" charset="0"/>
              </a:rPr>
              <a:t>Чергейко</a:t>
            </a:r>
            <a:r>
              <a:rPr lang="ru-RU" sz="2300" dirty="0">
                <a:latin typeface="Bookman Old Style" pitchFamily="18" charset="0"/>
              </a:rPr>
              <a:t> Н.Н. в городском конкурсе, проводимым АППО «Педагогический музей: пространство инноваций», в номинации : «Музейно- педагогическое занятие» Тема: «Блокадный </a:t>
            </a:r>
            <a:r>
              <a:rPr lang="ru-RU" sz="2300" dirty="0" smtClean="0">
                <a:latin typeface="Bookman Old Style" pitchFamily="18" charset="0"/>
              </a:rPr>
              <a:t>бидон»</a:t>
            </a:r>
            <a:endParaRPr lang="ru-RU" sz="2300" dirty="0">
              <a:latin typeface="Bookman Old Style" pitchFamily="18" charset="0"/>
            </a:endParaRPr>
          </a:p>
          <a:p>
            <a:r>
              <a:rPr lang="ru-RU" sz="2300" dirty="0">
                <a:latin typeface="Bookman Old Style" pitchFamily="18" charset="0"/>
              </a:rPr>
              <a:t>- </a:t>
            </a:r>
            <a:r>
              <a:rPr lang="ru-RU" sz="2300" dirty="0" smtClean="0">
                <a:latin typeface="Bookman Old Style" pitchFamily="18" charset="0"/>
              </a:rPr>
              <a:t>продолжить </a:t>
            </a:r>
            <a:r>
              <a:rPr lang="ru-RU" sz="2300" dirty="0">
                <a:latin typeface="Bookman Old Style" pitchFamily="18" charset="0"/>
              </a:rPr>
              <a:t>создание альбома « Война в истории моей семьи»</a:t>
            </a:r>
          </a:p>
          <a:p>
            <a:r>
              <a:rPr lang="ru-RU" sz="2300" dirty="0">
                <a:latin typeface="Bookman Old Style" pitchFamily="18" charset="0"/>
              </a:rPr>
              <a:t>- </a:t>
            </a:r>
            <a:r>
              <a:rPr lang="ru-RU" sz="2300" dirty="0" smtClean="0">
                <a:latin typeface="Bookman Old Style" pitchFamily="18" charset="0"/>
              </a:rPr>
              <a:t>участие </a:t>
            </a:r>
            <a:r>
              <a:rPr lang="ru-RU" sz="2300" dirty="0">
                <a:latin typeface="Bookman Old Style" pitchFamily="18" charset="0"/>
              </a:rPr>
              <a:t>в акции «Бессмертный полк» (май)</a:t>
            </a:r>
          </a:p>
          <a:p>
            <a:r>
              <a:rPr lang="ru-RU" sz="2300" dirty="0" smtClean="0">
                <a:latin typeface="Bookman Old Style" pitchFamily="18" charset="0"/>
              </a:rPr>
              <a:t>-праздник</a:t>
            </a:r>
            <a:r>
              <a:rPr lang="ru-RU" sz="2300" dirty="0">
                <a:latin typeface="Bookman Old Style" pitchFamily="18" charset="0"/>
              </a:rPr>
              <a:t>, посвящённый Дню Победы совместно с учащимися школы № 21 и ветеранами Великой Отечественной войны</a:t>
            </a:r>
            <a:r>
              <a:rPr lang="ru-RU" sz="2300" b="1" dirty="0">
                <a:latin typeface="Bookman Old Style" pitchFamily="18" charset="0"/>
              </a:rPr>
              <a:t> </a:t>
            </a:r>
            <a:endParaRPr lang="ru-RU" sz="2300" dirty="0">
              <a:latin typeface="Bookman Old Style" pitchFamily="18" charset="0"/>
            </a:endParaRPr>
          </a:p>
          <a:p>
            <a:r>
              <a:rPr lang="ru-RU" sz="2300" b="1" dirty="0">
                <a:latin typeface="Bookman Old Style" pitchFamily="18" charset="0"/>
              </a:rPr>
              <a:t>- </a:t>
            </a:r>
            <a:r>
              <a:rPr lang="ru-RU" sz="2300" dirty="0">
                <a:latin typeface="Bookman Old Style" pitchFamily="18" charset="0"/>
              </a:rPr>
              <a:t>с</a:t>
            </a:r>
            <a:r>
              <a:rPr lang="ru-RU" sz="2300" dirty="0" smtClean="0">
                <a:latin typeface="Bookman Old Style" pitchFamily="18" charset="0"/>
              </a:rPr>
              <a:t>оздание </a:t>
            </a:r>
            <a:r>
              <a:rPr lang="ru-RU" sz="2300" dirty="0">
                <a:latin typeface="Bookman Old Style" pitchFamily="18" charset="0"/>
              </a:rPr>
              <a:t>фильмов, презентаций о сотрудниках детского сада №13, работавших в годы блокады в Ленинграде: </a:t>
            </a:r>
            <a:r>
              <a:rPr lang="ru-RU" sz="2300" dirty="0" err="1">
                <a:latin typeface="Bookman Old Style" pitchFamily="18" charset="0"/>
              </a:rPr>
              <a:t>Вилькорейской</a:t>
            </a:r>
            <a:r>
              <a:rPr lang="ru-RU" sz="2300" dirty="0">
                <a:latin typeface="Bookman Old Style" pitchFamily="18" charset="0"/>
              </a:rPr>
              <a:t> Т.А., </a:t>
            </a:r>
            <a:r>
              <a:rPr lang="ru-RU" sz="2300" dirty="0" err="1">
                <a:latin typeface="Bookman Old Style" pitchFamily="18" charset="0"/>
              </a:rPr>
              <a:t>Раздольской</a:t>
            </a:r>
            <a:r>
              <a:rPr lang="ru-RU" sz="2300" dirty="0">
                <a:latin typeface="Bookman Old Style" pitchFamily="18" charset="0"/>
              </a:rPr>
              <a:t> К.С. - Публикация  их в электронном детском журнале Василеостровского района « Солнечные зайчики</a:t>
            </a:r>
            <a:r>
              <a:rPr lang="ru-RU" sz="2300" dirty="0" smtClean="0">
                <a:latin typeface="Bookman Old Style" pitchFamily="18" charset="0"/>
              </a:rPr>
              <a:t>»</a:t>
            </a:r>
            <a:endParaRPr lang="ru-RU" sz="23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404664"/>
            <a:ext cx="8302598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Bookman Old Style" pitchFamily="18" charset="0"/>
              </a:rPr>
              <a:t>Из воспоминаний педагогов детского сада № 13 мы узнали, что семь человек сотрудников были награждены медалью «За оборону Ленинграда». Но, изучая материалы сайта « За оборону Ленинграда»,  выяснили, что  этой медалью были награждены 16 сотрудников нашего детского сада, среди которых  заведующая, завхоз, повар, помощник повара, воспитатели, музыкальный руководитель, уборщицы,  дворник. </a:t>
            </a:r>
            <a:endParaRPr lang="ru-RU" sz="2000" b="1" dirty="0" smtClean="0">
              <a:latin typeface="Bookman Old Style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000" b="1" dirty="0">
              <a:latin typeface="Bookman Old Style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Bookman Old Style" pitchFamily="18" charset="0"/>
              </a:rPr>
              <a:t>Все </a:t>
            </a:r>
            <a:r>
              <a:rPr lang="ru-RU" sz="2000" b="1" dirty="0">
                <a:latin typeface="Bookman Old Style" pitchFamily="18" charset="0"/>
              </a:rPr>
              <a:t>эти люди сохранили жизни 110 маленьким ленинградцам, посещавшим детский сад № </a:t>
            </a:r>
            <a:r>
              <a:rPr lang="ru-RU" sz="2000" b="1" dirty="0" smtClean="0">
                <a:latin typeface="Bookman Old Style" pitchFamily="18" charset="0"/>
              </a:rPr>
              <a:t>13 Василеостровского </a:t>
            </a:r>
            <a:r>
              <a:rPr lang="ru-RU" sz="2000" b="1" dirty="0">
                <a:latin typeface="Bookman Old Style" pitchFamily="18" charset="0"/>
              </a:rPr>
              <a:t>района!</a:t>
            </a:r>
          </a:p>
          <a:p>
            <a:pPr algn="ctr">
              <a:lnSpc>
                <a:spcPct val="150000"/>
              </a:lnSpc>
            </a:pPr>
            <a:endParaRPr lang="ru-RU" sz="2400" dirty="0" smtClean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0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32656"/>
            <a:ext cx="849694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Bookman Old Style" pitchFamily="18" charset="0"/>
              </a:rPr>
              <a:t>Цель</a:t>
            </a:r>
            <a:r>
              <a:rPr lang="ru-RU" sz="2000" b="1" dirty="0" smtClean="0">
                <a:latin typeface="Bookman Old Style" pitchFamily="18" charset="0"/>
              </a:rPr>
              <a:t>: </a:t>
            </a:r>
            <a:r>
              <a:rPr lang="ru-RU" sz="2000" dirty="0" smtClean="0">
                <a:latin typeface="Bookman Old Style" pitchFamily="18" charset="0"/>
              </a:rPr>
              <a:t>создать условия для проявления интереса и неравнодушного отношени</a:t>
            </a:r>
            <a:r>
              <a:rPr lang="ru-RU" sz="2000" dirty="0" smtClean="0">
                <a:latin typeface="Bookman Old Style" pitchFamily="18" charset="0"/>
              </a:rPr>
              <a:t>я обучающихся к жизни дошкольников во время блокады Ленинграда, к роли сотрудников детских садов в спасении детей (в том числе на примере работы д/с № 13)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7" name="Picture 2" descr="C:\Users\user\Downloads\Детский сад 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90" y="2810324"/>
            <a:ext cx="6552220" cy="368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6305" y="332656"/>
            <a:ext cx="8302598" cy="815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Анисимова Вера Яковлевна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Берлин Анна Григорьевна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Буянок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Ксения Елисеевна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Иванова Домна Тимофеевна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Конник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Бронислава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Исаевна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Крейз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Циля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Мироновна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Крехтова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Анна Михайловна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Леонтьева Вера Михайловна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Положинцева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Ольга Алексеевна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Помылёва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Людмила Александровна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Порошина Мария Васильевна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Силантьева Прасковья Николаевна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Тёмкина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Мира Моисеевна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Филимонова Анна Васильевна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Фролова Александра Яковлевна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Чагина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Корнелия Павловна</a:t>
            </a:r>
          </a:p>
          <a:p>
            <a:pPr algn="ctr"/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72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764704"/>
            <a:ext cx="784887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latin typeface="Bookman Old Style" pitchFamily="18" charset="0"/>
              </a:rPr>
              <a:t>Мы помним! Мы гордимся</a:t>
            </a:r>
            <a:r>
              <a:rPr lang="ru-RU" sz="2800" b="1" dirty="0" smtClean="0">
                <a:latin typeface="Bookman Old Style" pitchFamily="18" charset="0"/>
              </a:rPr>
              <a:t>!</a:t>
            </a:r>
          </a:p>
          <a:p>
            <a:pPr algn="ctr">
              <a:lnSpc>
                <a:spcPct val="150000"/>
              </a:lnSpc>
            </a:pPr>
            <a:endParaRPr lang="ru-RU" sz="2800" b="1" dirty="0">
              <a:latin typeface="Bookman Old Style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dirty="0">
                <a:latin typeface="Bookman Old Style" pitchFamily="18" charset="0"/>
              </a:rPr>
              <a:t>В настоящее время рассматривается предложение об увековечивании памяти  этих людей: дополнительная табличка с данными сотрудников, награждённых медалью, рядом с памятной доской в ДОУ.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72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2636912"/>
            <a:ext cx="784887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Bookman Old Style" pitchFamily="18" charset="0"/>
              </a:rPr>
              <a:t>СПАСИБО ЗА ВНИМАНИЕ!</a:t>
            </a:r>
            <a:endParaRPr lang="ru-RU" sz="3600" b="1" dirty="0">
              <a:latin typeface="Bookman Old Style" pitchFamily="18" charset="0"/>
            </a:endParaRPr>
          </a:p>
          <a:p>
            <a:pPr algn="ctr"/>
            <a:endParaRPr lang="ru-RU" sz="2400" dirty="0"/>
          </a:p>
          <a:p>
            <a:pPr algn="ctr"/>
            <a:endParaRPr lang="ru-RU" dirty="0" smtClean="0"/>
          </a:p>
          <a:p>
            <a:pPr algn="just"/>
            <a:endParaRPr lang="ru-RU" sz="2400" dirty="0"/>
          </a:p>
          <a:p>
            <a:pPr algn="ctr"/>
            <a:endParaRPr lang="ru-RU" dirty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5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56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38338"/>
            <a:ext cx="5616624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Bookman Old Style" pitchFamily="18" charset="0"/>
              </a:rPr>
              <a:t>Подготовительный этап </a:t>
            </a:r>
            <a:r>
              <a:rPr lang="ru-RU" sz="2800" b="1" dirty="0" smtClean="0">
                <a:latin typeface="Bookman Old Style" pitchFamily="18" charset="0"/>
              </a:rPr>
              <a:t>проекта</a:t>
            </a:r>
          </a:p>
          <a:p>
            <a:pPr algn="ctr"/>
            <a:endParaRPr lang="ru-RU" sz="2800" b="1" dirty="0" smtClean="0">
              <a:latin typeface="Bookman Old Style" pitchFamily="18" charset="0"/>
            </a:endParaRPr>
          </a:p>
          <a:p>
            <a:r>
              <a:rPr lang="ru-RU" sz="2800" dirty="0" smtClean="0">
                <a:latin typeface="Bookman Old Style" pitchFamily="18" charset="0"/>
              </a:rPr>
              <a:t>-</a:t>
            </a:r>
            <a:r>
              <a:rPr lang="ru-RU" sz="2400" dirty="0">
                <a:latin typeface="Bookman Old Style" pitchFamily="18" charset="0"/>
              </a:rPr>
              <a:t>д</a:t>
            </a:r>
            <a:r>
              <a:rPr lang="ru-RU" sz="2400" dirty="0" smtClean="0">
                <a:latin typeface="Bookman Old Style" pitchFamily="18" charset="0"/>
              </a:rPr>
              <a:t>альнейшее </a:t>
            </a:r>
            <a:r>
              <a:rPr lang="ru-RU" sz="2400" dirty="0">
                <a:latin typeface="Bookman Old Style" pitchFamily="18" charset="0"/>
              </a:rPr>
              <a:t>изучение педагогами материалов о жизни детских садов Василеостровского района в дни блокады Ленинграда, методической литературы, статей, </a:t>
            </a:r>
            <a:r>
              <a:rPr lang="ru-RU" sz="2400" dirty="0" smtClean="0">
                <a:latin typeface="Bookman Old Style" pitchFamily="18" charset="0"/>
              </a:rPr>
              <a:t>презентаций</a:t>
            </a:r>
          </a:p>
          <a:p>
            <a:endParaRPr lang="ru-RU" sz="2400" dirty="0">
              <a:latin typeface="Bookman Old Style" pitchFamily="18" charset="0"/>
            </a:endParaRPr>
          </a:p>
          <a:p>
            <a:r>
              <a:rPr lang="ru-RU" sz="2400" dirty="0" smtClean="0">
                <a:latin typeface="Bookman Old Style" pitchFamily="18" charset="0"/>
              </a:rPr>
              <a:t>- установление </a:t>
            </a:r>
            <a:r>
              <a:rPr lang="ru-RU" sz="2400" dirty="0">
                <a:latin typeface="Bookman Old Style" pitchFamily="18" charset="0"/>
              </a:rPr>
              <a:t>новых фактов о  </a:t>
            </a:r>
            <a:r>
              <a:rPr lang="ru-RU" sz="2400" b="1" dirty="0">
                <a:latin typeface="Bookman Old Style" pitchFamily="18" charset="0"/>
              </a:rPr>
              <a:t>деятельности </a:t>
            </a:r>
            <a:r>
              <a:rPr lang="ru-RU" sz="2400" dirty="0">
                <a:latin typeface="Bookman Old Style" pitchFamily="18" charset="0"/>
              </a:rPr>
              <a:t>сада № 13 (работа в  архиве педагогического музея АППО, сайт «Медаль за оборону Ленинграда»-</a:t>
            </a:r>
            <a:r>
              <a:rPr lang="en-US" sz="2400" dirty="0">
                <a:latin typeface="Bookman Old Style" pitchFamily="18" charset="0"/>
              </a:rPr>
              <a:t>medal</a:t>
            </a:r>
            <a:r>
              <a:rPr lang="ru-RU" sz="2400" dirty="0">
                <a:latin typeface="Bookman Old Style" pitchFamily="18" charset="0"/>
              </a:rPr>
              <a:t>.</a:t>
            </a:r>
            <a:r>
              <a:rPr lang="en-US" sz="2400" dirty="0" err="1">
                <a:latin typeface="Bookman Old Style" pitchFamily="18" charset="0"/>
              </a:rPr>
              <a:t>spbarchives</a:t>
            </a:r>
            <a:r>
              <a:rPr lang="ru-RU" sz="2400" dirty="0">
                <a:latin typeface="Bookman Old Style" pitchFamily="18" charset="0"/>
              </a:rPr>
              <a:t>.</a:t>
            </a:r>
            <a:r>
              <a:rPr lang="en-US" sz="2400" dirty="0" err="1">
                <a:latin typeface="Bookman Old Style" pitchFamily="18" charset="0"/>
              </a:rPr>
              <a:t>ru</a:t>
            </a:r>
            <a:r>
              <a:rPr lang="ru-RU" sz="2400" dirty="0" smtClean="0">
                <a:latin typeface="Bookman Old Style" pitchFamily="18" charset="0"/>
              </a:rPr>
              <a:t>)</a:t>
            </a:r>
          </a:p>
          <a:p>
            <a:r>
              <a:rPr lang="ru-RU" sz="2400" dirty="0" smtClean="0">
                <a:latin typeface="Bookman Old Style" pitchFamily="18" charset="0"/>
              </a:rPr>
              <a:t> </a:t>
            </a:r>
            <a:endParaRPr lang="ru-RU" sz="2400" dirty="0">
              <a:latin typeface="Bookman Old Style" pitchFamily="18" charset="0"/>
            </a:endParaRPr>
          </a:p>
          <a:p>
            <a:pPr algn="just"/>
            <a:endParaRPr lang="ru-RU" sz="2800" i="1" dirty="0" smtClean="0">
              <a:latin typeface="Bookman Old Style" pitchFamily="18" charset="0"/>
            </a:endParaRPr>
          </a:p>
          <a:p>
            <a:pPr algn="just"/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2669" y="1556792"/>
            <a:ext cx="2917803" cy="437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56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388" y="188640"/>
            <a:ext cx="8599107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ookman Old Style" pitchFamily="18" charset="0"/>
              </a:rPr>
              <a:t>- </a:t>
            </a:r>
            <a:r>
              <a:rPr lang="ru-RU" sz="2200" dirty="0">
                <a:latin typeface="Bookman Old Style" pitchFamily="18" charset="0"/>
              </a:rPr>
              <a:t>официальные запросы в Государственный музей Санкт- Петербурга , музей « Особняк Румянцева », Народный музей « Дети и дошкольные работники осаждённого Ленинграда » о имеющихся материалах о работе сада в дни блокады.</a:t>
            </a:r>
          </a:p>
          <a:p>
            <a:endParaRPr lang="ru-RU" sz="2200" dirty="0">
              <a:latin typeface="Bookman Old Style" pitchFamily="18" charset="0"/>
            </a:endParaRPr>
          </a:p>
          <a:p>
            <a:r>
              <a:rPr lang="ru-RU" sz="2200" dirty="0" smtClean="0">
                <a:latin typeface="Bookman Old Style" pitchFamily="18" charset="0"/>
              </a:rPr>
              <a:t>- анкетирование </a:t>
            </a:r>
            <a:r>
              <a:rPr lang="ru-RU" sz="2200" dirty="0">
                <a:latin typeface="Bookman Old Style" pitchFamily="18" charset="0"/>
              </a:rPr>
              <a:t>родителей  </a:t>
            </a:r>
            <a:r>
              <a:rPr lang="ru-RU" sz="2200" i="1" dirty="0">
                <a:latin typeface="Bookman Old Style" pitchFamily="18" charset="0"/>
              </a:rPr>
              <a:t>(Приложение №1</a:t>
            </a:r>
            <a:r>
              <a:rPr lang="ru-RU" sz="2200" i="1" dirty="0" smtClean="0">
                <a:latin typeface="Bookman Old Style" pitchFamily="18" charset="0"/>
              </a:rPr>
              <a:t>)</a:t>
            </a:r>
          </a:p>
          <a:p>
            <a:endParaRPr lang="ru-RU" sz="2200" i="1" dirty="0">
              <a:latin typeface="Bookman Old Style" pitchFamily="18" charset="0"/>
            </a:endParaRPr>
          </a:p>
          <a:p>
            <a:r>
              <a:rPr lang="ru-RU" sz="2200" dirty="0" smtClean="0">
                <a:latin typeface="Bookman Old Style" pitchFamily="18" charset="0"/>
              </a:rPr>
              <a:t>- создание </a:t>
            </a:r>
            <a:r>
              <a:rPr lang="ru-RU" sz="2200" dirty="0">
                <a:latin typeface="Bookman Old Style" pitchFamily="18" charset="0"/>
              </a:rPr>
              <a:t>двух рассказов «Удивительные истории домовёнка Василия» (дополнение к ранее созданным</a:t>
            </a:r>
            <a:r>
              <a:rPr lang="ru-RU" sz="2200" dirty="0" smtClean="0">
                <a:latin typeface="Bookman Old Style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endParaRPr lang="ru-RU" sz="2200" dirty="0">
              <a:latin typeface="Bookman Old Style" pitchFamily="18" charset="0"/>
            </a:endParaRPr>
          </a:p>
          <a:p>
            <a:r>
              <a:rPr lang="ru-RU" sz="2200" dirty="0" smtClean="0">
                <a:latin typeface="Bookman Old Style" pitchFamily="18" charset="0"/>
              </a:rPr>
              <a:t>- </a:t>
            </a:r>
            <a:r>
              <a:rPr lang="ru-RU" sz="2200" dirty="0" smtClean="0">
                <a:latin typeface="Bookman Old Style" pitchFamily="18" charset="0"/>
              </a:rPr>
              <a:t>пополнение </a:t>
            </a:r>
            <a:r>
              <a:rPr lang="ru-RU" sz="2200" dirty="0">
                <a:latin typeface="Bookman Old Style" pitchFamily="18" charset="0"/>
              </a:rPr>
              <a:t>«Блокадного словарика</a:t>
            </a:r>
            <a:r>
              <a:rPr lang="ru-RU" sz="2200" dirty="0" smtClean="0">
                <a:latin typeface="Bookman Old Style" pitchFamily="18" charset="0"/>
              </a:rPr>
              <a:t>»</a:t>
            </a:r>
          </a:p>
          <a:p>
            <a:pPr marL="342900" indent="-342900">
              <a:buFontTx/>
              <a:buChar char="-"/>
            </a:pPr>
            <a:endParaRPr lang="ru-RU" sz="2200" dirty="0">
              <a:latin typeface="Bookman Old Style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200" dirty="0" smtClean="0">
                <a:latin typeface="Bookman Old Style" pitchFamily="18" charset="0"/>
              </a:rPr>
              <a:t>аудиозаписи </a:t>
            </a:r>
            <a:r>
              <a:rPr lang="ru-RU" sz="2200" dirty="0" smtClean="0">
                <a:latin typeface="Bookman Old Style" pitchFamily="18" charset="0"/>
              </a:rPr>
              <a:t>«Звуки </a:t>
            </a:r>
            <a:r>
              <a:rPr lang="ru-RU" sz="2200" dirty="0">
                <a:latin typeface="Bookman Old Style" pitchFamily="18" charset="0"/>
              </a:rPr>
              <a:t>блокадного города</a:t>
            </a:r>
            <a:r>
              <a:rPr lang="ru-RU" sz="2200" dirty="0" smtClean="0">
                <a:latin typeface="Bookman Old Style" pitchFamily="18" charset="0"/>
              </a:rPr>
              <a:t>»</a:t>
            </a:r>
          </a:p>
          <a:p>
            <a:pPr marL="342900" indent="-342900">
              <a:buFontTx/>
              <a:buChar char="-"/>
            </a:pPr>
            <a:endParaRPr lang="ru-RU" sz="2200" dirty="0" smtClean="0">
              <a:latin typeface="Bookman Old Style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200" dirty="0" smtClean="0">
                <a:latin typeface="Bookman Old Style" pitchFamily="18" charset="0"/>
              </a:rPr>
              <a:t>подбор </a:t>
            </a:r>
            <a:r>
              <a:rPr lang="ru-RU" sz="2200" dirty="0">
                <a:latin typeface="Bookman Old Style" pitchFamily="18" charset="0"/>
              </a:rPr>
              <a:t>художественной литературы по </a:t>
            </a:r>
            <a:r>
              <a:rPr lang="ru-RU" sz="2200" dirty="0" smtClean="0">
                <a:latin typeface="Bookman Old Style" pitchFamily="18" charset="0"/>
              </a:rPr>
              <a:t>теме</a:t>
            </a:r>
          </a:p>
          <a:p>
            <a:endParaRPr lang="ru-RU" sz="2200" dirty="0">
              <a:latin typeface="Bookman Old Style" pitchFamily="18" charset="0"/>
            </a:endParaRPr>
          </a:p>
          <a:p>
            <a:r>
              <a:rPr lang="ru-RU" sz="2200" dirty="0">
                <a:latin typeface="Bookman Old Style" pitchFamily="18" charset="0"/>
              </a:rPr>
              <a:t>- </a:t>
            </a:r>
            <a:r>
              <a:rPr lang="ru-RU" sz="2200" dirty="0" smtClean="0">
                <a:latin typeface="Bookman Old Style" pitchFamily="18" charset="0"/>
              </a:rPr>
              <a:t>разработка </a:t>
            </a:r>
            <a:r>
              <a:rPr lang="ru-RU" sz="2200" dirty="0">
                <a:latin typeface="Bookman Old Style" pitchFamily="18" charset="0"/>
              </a:rPr>
              <a:t>сценария, посвящённого 80- </a:t>
            </a:r>
            <a:r>
              <a:rPr lang="ru-RU" sz="2200" dirty="0" err="1">
                <a:latin typeface="Bookman Old Style" pitchFamily="18" charset="0"/>
              </a:rPr>
              <a:t>летию</a:t>
            </a:r>
            <a:r>
              <a:rPr lang="ru-RU" sz="2200" dirty="0">
                <a:latin typeface="Bookman Old Style" pitchFamily="18" charset="0"/>
              </a:rPr>
              <a:t> со дня прорыва блокады Ленинграда</a:t>
            </a:r>
          </a:p>
          <a:p>
            <a:endParaRPr lang="ru-RU" sz="2000" dirty="0">
              <a:latin typeface="Bookman Old Style" pitchFamily="18" charset="0"/>
            </a:endParaRPr>
          </a:p>
          <a:p>
            <a:pPr algn="ctr"/>
            <a:endParaRPr lang="ru-RU" sz="2000" b="1" dirty="0" smtClean="0">
              <a:latin typeface="Bookman Old Style" pitchFamily="18" charset="0"/>
            </a:endParaRPr>
          </a:p>
          <a:p>
            <a:pPr algn="just"/>
            <a:endParaRPr lang="ru-RU" sz="2000" i="1" dirty="0" smtClean="0">
              <a:latin typeface="Bahnschrift SemiLight Condensed" pitchFamily="34" charset="0"/>
            </a:endParaRPr>
          </a:p>
          <a:p>
            <a:pPr algn="just"/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572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56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438338"/>
            <a:ext cx="83529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ru-RU" sz="2400" dirty="0">
              <a:latin typeface="Bookman Old Style" pitchFamily="18" charset="0"/>
            </a:endParaRPr>
          </a:p>
          <a:p>
            <a:pPr algn="ctr"/>
            <a:endParaRPr lang="ru-RU" sz="2800" b="1" dirty="0" smtClean="0">
              <a:latin typeface="Bookman Old Style" pitchFamily="18" charset="0"/>
            </a:endParaRPr>
          </a:p>
          <a:p>
            <a:pPr algn="just"/>
            <a:endParaRPr lang="ru-RU" sz="2800" i="1" dirty="0" smtClean="0">
              <a:latin typeface="Bahnschrift SemiLight Condensed" pitchFamily="34" charset="0"/>
            </a:endParaRPr>
          </a:p>
          <a:p>
            <a:pPr algn="just"/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7" y="462255"/>
            <a:ext cx="238943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21" y="1857294"/>
            <a:ext cx="2391774" cy="344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56992"/>
            <a:ext cx="2132702" cy="313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7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1616556924_46-p-fon-voina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530120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SemiCondensed" pitchFamily="34" charset="0"/>
              </a:rPr>
              <a:t> </a:t>
            </a:r>
            <a:endParaRPr lang="ru-RU" sz="1600" dirty="0">
              <a:latin typeface="Bahnschrift SemiCondensed" pitchFamily="34" charset="0"/>
            </a:endParaRPr>
          </a:p>
        </p:txBody>
      </p:sp>
      <p:pic>
        <p:nvPicPr>
          <p:cNvPr id="7" name="Рисунок 6" descr="F:\домовёнок Васили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464496" cy="56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241776" y="2053852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err="1" smtClean="0">
                <a:latin typeface="Bookman Old Style" pitchFamily="18" charset="0"/>
              </a:rPr>
              <a:t>Домовёнок</a:t>
            </a:r>
            <a:r>
              <a:rPr lang="ru-RU" sz="2400" b="1" dirty="0" smtClean="0">
                <a:latin typeface="Bookman Old Style" pitchFamily="18" charset="0"/>
              </a:rPr>
              <a:t> Василий.</a:t>
            </a:r>
          </a:p>
          <a:p>
            <a:pPr algn="just"/>
            <a:r>
              <a:rPr lang="ru-RU" sz="2400" dirty="0" smtClean="0">
                <a:latin typeface="Bookman Old Style" pitchFamily="18" charset="0"/>
              </a:rPr>
              <a:t> </a:t>
            </a:r>
          </a:p>
          <a:p>
            <a:pPr algn="ctr"/>
            <a:r>
              <a:rPr lang="ru-RU" sz="2400" dirty="0" smtClean="0">
                <a:latin typeface="Bookman Old Style" pitchFamily="18" charset="0"/>
              </a:rPr>
              <a:t>От его имени педагоги рассказывают   историю детского сада</a:t>
            </a:r>
            <a:r>
              <a:rPr lang="ru-RU" sz="2400" dirty="0" smtClean="0">
                <a:latin typeface="Bookman Old Style" pitchFamily="18" charset="0"/>
              </a:rPr>
              <a:t>.</a:t>
            </a:r>
            <a:endParaRPr lang="ru-RU" sz="2400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1741</Words>
  <Application>Microsoft Office PowerPoint</Application>
  <PresentationFormat>Экран (4:3)</PresentationFormat>
  <Paragraphs>375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Соня</dc:creator>
  <cp:lastModifiedBy>user</cp:lastModifiedBy>
  <cp:revision>120</cp:revision>
  <dcterms:created xsi:type="dcterms:W3CDTF">2021-11-08T04:09:01Z</dcterms:created>
  <dcterms:modified xsi:type="dcterms:W3CDTF">2023-01-23T10:42:02Z</dcterms:modified>
</cp:coreProperties>
</file>