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81" d="100"/>
          <a:sy n="81" d="100"/>
        </p:scale>
        <p:origin x="96" y="558"/>
      </p:cViewPr>
      <p:guideLst>
        <p:guide pos="3840"/>
        <p:guide pos="2160" orient="horz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presProps" Target="presProps.xml" /><Relationship Id="rId17" Type="http://schemas.openxmlformats.org/officeDocument/2006/relationships/tableStyles" Target="tableStyles.xml" /><Relationship Id="rId18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2695194" y="4352544"/>
            <a:ext cx="6801611" cy="1239894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653112" y="937260"/>
            <a:ext cx="1298608" cy="4983480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2231136" y="937260"/>
            <a:ext cx="6198489" cy="4983480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95194" y="4352465"/>
            <a:ext cx="6801611" cy="1265081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1581912" y="2638044"/>
            <a:ext cx="4271771" cy="310198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338315" y="2638044"/>
            <a:ext cx="4270247" cy="310198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1583436" y="3143250"/>
            <a:ext cx="4270248" cy="2596776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 bwMode="auto"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 bwMode="auto"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 bwMode="auto"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 bwMode="auto"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prstGeom prst="rect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ChangeAspect="1" noGrp="1"/>
          </p:cNvSpPr>
          <p:nvPr>
            <p:ph type="pic" idx="1"/>
          </p:nvPr>
        </p:nvSpPr>
        <p:spPr bwMode="auto">
          <a:xfrm>
            <a:off x="6095999" y="0"/>
            <a:ext cx="610209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 bwMode="auto"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accent2">
            <a:alpha val="46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fld id="{9F0450F7-D51F-4F1D-BE75-DC4AC8279A09}" type="datetimeFigureOut">
              <a:rPr lang="ru-RU"/>
              <a:t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DE4B490D-BDFA-44AC-86A2-144220C546D1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>
        <a:lnSpc>
          <a:spcPct val="90000"/>
        </a:lnSpc>
        <a:spcBef>
          <a:spcPts val="0"/>
        </a:spcBef>
        <a:buNone/>
        <a:defRPr sz="2800" cap="all" spc="20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8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>
        <a:lnSpc>
          <a:spcPct val="100000"/>
        </a:lnSpc>
        <a:spcBef>
          <a:spcPts val="1000"/>
        </a:spcBef>
        <a:buClr>
          <a:schemeClr val="accent2"/>
        </a:buClr>
        <a:buFont typeface="Arial"/>
        <a:buChar char="•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video" Target="../media/media3.mp4"/><Relationship Id="rId4" Type="http://schemas.openxmlformats.org/officeDocument/2006/relationships/video" Target="../media/media3.mp4" 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video" Target="../media/media1.mp4"/><Relationship Id="rId4" Type="http://schemas.openxmlformats.org/officeDocument/2006/relationships/video" Target="../media/media1.mp4" 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video" Target="../media/media2.mp4"/><Relationship Id="rId4" Type="http://schemas.openxmlformats.org/officeDocument/2006/relationships/video" Target="../media/media2.mp4" 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396709" y="166255"/>
            <a:ext cx="11506800" cy="93586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000" b="1"/>
              <a:t>"Современный Василеостровский глазами детей: </a:t>
            </a:r>
            <a:br>
              <a:rPr lang="ru-RU" sz="2000" b="1"/>
            </a:br>
            <a:r>
              <a:rPr lang="ru-RU" sz="2000" b="1"/>
              <a:t>новые достопримечательности</a:t>
            </a:r>
            <a:r>
              <a:rPr lang="ru-RU" sz="2000" b="1"/>
              <a:t>. </a:t>
            </a:r>
            <a:br>
              <a:rPr lang="ru-RU" sz="2000" b="1"/>
            </a:br>
            <a:r>
              <a:rPr lang="ru-RU" sz="2000" b="1"/>
              <a:t>обзор </a:t>
            </a:r>
            <a:r>
              <a:rPr lang="ru-RU" sz="2000" b="1"/>
              <a:t>современных объектов Василеостровского района</a:t>
            </a:r>
            <a:r>
              <a:rPr lang="ru-RU" sz="2000" b="1"/>
              <a:t>"</a:t>
            </a:r>
            <a:endParaRPr lang="ru-RU" sz="2000" b="1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7759183" y="5647555"/>
            <a:ext cx="4267200" cy="910586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ru-RU">
                <a:solidFill>
                  <a:schemeClr val="tx2">
                    <a:lumMod val="10000"/>
                  </a:schemeClr>
                </a:solidFill>
              </a:rPr>
              <a:t>Буянова</a:t>
            </a:r>
            <a:r>
              <a:rPr lang="ru-RU">
                <a:solidFill>
                  <a:schemeClr val="tx2">
                    <a:lumMod val="10000"/>
                  </a:schemeClr>
                </a:solidFill>
              </a:rPr>
              <a:t> Е.М.</a:t>
            </a:r>
            <a:endParaRPr/>
          </a:p>
          <a:p>
            <a:pPr algn="r">
              <a:defRPr/>
            </a:pPr>
            <a:r>
              <a:rPr lang="ru-RU">
                <a:solidFill>
                  <a:schemeClr val="tx2">
                    <a:lumMod val="10000"/>
                  </a:schemeClr>
                </a:solidFill>
              </a:rPr>
              <a:t>у</a:t>
            </a:r>
            <a:r>
              <a:rPr lang="ru-RU">
                <a:solidFill>
                  <a:schemeClr val="tx2">
                    <a:lumMod val="10000"/>
                  </a:schemeClr>
                </a:solidFill>
              </a:rPr>
              <a:t>читель-логопед ГБДОУ № 26</a:t>
            </a:r>
            <a:endParaRPr/>
          </a:p>
          <a:p>
            <a:pPr algn="r">
              <a:defRPr/>
            </a:pPr>
            <a:endParaRPr lang="ru-RU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5324267" y="2698120"/>
            <a:ext cx="67021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i="1">
                <a:solidFill>
                  <a:srgbClr val="002060"/>
                </a:solidFill>
                <a:latin typeface="Calibri Light"/>
                <a:cs typeface="Calibri Light"/>
              </a:rPr>
              <a:t>ЛИЦОМ К ГОРОДУ, КРЫШЕЙ К МОРЮ:</a:t>
            </a:r>
            <a:endParaRPr/>
          </a:p>
          <a:p>
            <a:pPr algn="ctr">
              <a:defRPr/>
            </a:pPr>
            <a:r>
              <a:rPr lang="ru-RU" sz="3200" b="1" i="1">
                <a:solidFill>
                  <a:srgbClr val="002060"/>
                </a:solidFill>
                <a:latin typeface="Calibri Light"/>
                <a:cs typeface="Calibri Light"/>
              </a:rPr>
              <a:t>ПАССАЖИРСКИЙ ПОРТ </a:t>
            </a:r>
            <a:endParaRPr/>
          </a:p>
          <a:p>
            <a:pPr algn="ctr">
              <a:defRPr/>
            </a:pPr>
            <a:r>
              <a:rPr lang="ru-RU" sz="3200" b="1" i="1">
                <a:solidFill>
                  <a:srgbClr val="002060"/>
                </a:solidFill>
                <a:latin typeface="Calibri Light"/>
                <a:cs typeface="Calibri Light"/>
              </a:rPr>
              <a:t>«МОРСКОЙ ФАСАД»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9590" y="1870335"/>
            <a:ext cx="5335306" cy="3426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864424" y="5396469"/>
            <a:ext cx="2150889" cy="1161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42504" y="119752"/>
            <a:ext cx="11851574" cy="104402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b="1"/>
              <a:t>Раньше корабли швартовались практически в центре города, на Морском вокзале, </a:t>
            </a:r>
            <a:br>
              <a:rPr lang="ru-RU" sz="1600" b="1"/>
            </a:br>
            <a:r>
              <a:rPr lang="ru-RU" sz="1600" b="1"/>
              <a:t>но </a:t>
            </a:r>
            <a:r>
              <a:rPr lang="ru-RU" sz="1600" b="1"/>
              <a:t>оказалось, что очень большие корабли не могут здесь причалить: они были такие длинные (больше двух футбольных полей!), что им приходилось плыть куда‑то ещё.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797626" y="1163781"/>
            <a:ext cx="8541330" cy="5694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8439" y="1304218"/>
            <a:ext cx="11922827" cy="5084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 bwMode="auto">
          <a:xfrm>
            <a:off x="225004" y="119752"/>
            <a:ext cx="11709696" cy="806522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600" b="1"/>
              <a:t>А теперь всё по‑другому: «Морской фасад» ждёт гостей с моря и радушно их встречает</a:t>
            </a:r>
            <a:r>
              <a:rPr lang="ru-RU" sz="1600" b="1"/>
              <a:t>!</a:t>
            </a:r>
            <a:endParaRPr lang="ru-RU" sz="1600"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c7be387214211f1a8ca3e24c05f4e2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1188647" y="83127"/>
            <a:ext cx="9736651" cy="6491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 bwMode="auto">
          <a:xfrm>
            <a:off x="1365662" y="6488668"/>
            <a:ext cx="79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/>
              <a:t>видео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69151" y="444628"/>
            <a:ext cx="10170607" cy="5493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61257" y="262256"/>
            <a:ext cx="11780321" cy="877775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b="1"/>
              <a:t>в </a:t>
            </a:r>
            <a:r>
              <a:rPr lang="ru-RU" sz="1600" b="1"/>
              <a:t>Санкт‑Петербурге есть удивительное место — пассажирский порт «Морской фасад». </a:t>
            </a:r>
            <a:r>
              <a:rPr lang="ru-RU" sz="1600" b="1"/>
              <a:t>Представьте </a:t>
            </a:r>
            <a:r>
              <a:rPr lang="ru-RU" sz="1600" b="1"/>
              <a:t>себе большой‑большой дом у самого моря, где встречают гостей из других стран</a:t>
            </a:r>
            <a:r>
              <a:rPr lang="ru-RU" sz="1600" b="1"/>
              <a:t>!</a:t>
            </a:r>
            <a:endParaRPr lang="ru-RU" sz="1600" b="1"/>
          </a:p>
        </p:txBody>
      </p:sp>
      <p:pic>
        <p:nvPicPr>
          <p:cNvPr id="5" name="69084cf214211f18d1442d99476828b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1860754" y="1140031"/>
            <a:ext cx="8581327" cy="54290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 flipH="0" flipV="0">
            <a:off x="1695101" y="6488667"/>
            <a:ext cx="999585" cy="366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/>
              <a:t>видео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1882" y="155379"/>
            <a:ext cx="11768445" cy="628393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b="1"/>
              <a:t>Этот порт — особенный: он создан специально для больших красивых кораблей, которые везут путешественников. </a:t>
            </a:r>
            <a:endParaRPr/>
          </a:p>
        </p:txBody>
      </p:sp>
      <p:pic>
        <p:nvPicPr>
          <p:cNvPr id="7" name="49aefd52213c11f180368aa4a5dd82bc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"/>
          <a:stretch/>
        </p:blipFill>
        <p:spPr bwMode="auto">
          <a:xfrm>
            <a:off x="2294951" y="783772"/>
            <a:ext cx="7704072" cy="5820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 bwMode="auto">
          <a:xfrm>
            <a:off x="2294951" y="6494606"/>
            <a:ext cx="79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/>
              <a:t>видео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01881" y="96002"/>
            <a:ext cx="11851573" cy="1471541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b="1"/>
              <a:t>В </a:t>
            </a:r>
            <a:r>
              <a:rPr lang="ru-RU" sz="1600" b="1"/>
              <a:t>порту:</a:t>
            </a:r>
            <a:br>
              <a:rPr lang="ru-RU" sz="1600" b="1"/>
            </a:br>
            <a:r>
              <a:rPr lang="ru-RU" sz="1600" b="1"/>
              <a:t>целых четыре вокзала для моряков и туристов — как железнодорожные, только морские;</a:t>
            </a:r>
            <a:br>
              <a:rPr lang="ru-RU" sz="1600" b="1"/>
            </a:br>
            <a:r>
              <a:rPr lang="ru-RU" sz="1600" b="1"/>
              <a:t>семь причалов, куда аккуратно приплывают корабли — словно машины паркуются, только корабли «паркуются» у причала;</a:t>
            </a:r>
            <a:br>
              <a:rPr lang="ru-RU" sz="1600" b="1"/>
            </a:br>
            <a:r>
              <a:rPr lang="ru-RU" sz="1600" b="1"/>
              <a:t>даже есть вертолётная площадка — туда могут прилетать вертолёты, как в сказке</a:t>
            </a:r>
            <a:r>
              <a:rPr lang="ru-RU" sz="1600" b="1"/>
              <a:t>!</a:t>
            </a:r>
            <a:endParaRPr lang="ru-RU" sz="1600" b="1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74197" y="1619482"/>
            <a:ext cx="9506940" cy="52385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 l="0" t="34595" r="0" b="0"/>
          <a:stretch/>
        </p:blipFill>
        <p:spPr bwMode="auto">
          <a:xfrm>
            <a:off x="95000" y="748144"/>
            <a:ext cx="11906307" cy="541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30003" y="107877"/>
            <a:ext cx="11840325" cy="1044029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ru-RU" sz="1600" b="1"/>
              <a:t>А почему он называется «Морской фасад»? Давай представим:</a:t>
            </a:r>
            <a:br>
              <a:rPr lang="ru-RU" sz="1600" b="1"/>
            </a:br>
            <a:r>
              <a:rPr lang="ru-RU" sz="1600" b="1"/>
              <a:t>со стороны города здание выглядит очень нарядным: оно высокое, с большими окнами, будто смотрит на улицы и говорит: «Добро пожаловать!»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0" t="28323" r="0" b="0"/>
          <a:stretch/>
        </p:blipFill>
        <p:spPr bwMode="auto">
          <a:xfrm>
            <a:off x="2136028" y="1151906"/>
            <a:ext cx="7828273" cy="5611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21279" y="74142"/>
            <a:ext cx="10184204" cy="6783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78773" y="78347"/>
            <a:ext cx="10165279" cy="6779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189379" y="119753"/>
            <a:ext cx="11804699" cy="830274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ru-RU" sz="1600" b="1"/>
              <a:t>со стороны моря вылетающие в небо крыши порта выглядят особенно красиво — </a:t>
            </a:r>
            <a:br>
              <a:rPr lang="ru-RU" sz="1600" b="1"/>
            </a:br>
            <a:r>
              <a:rPr lang="ru-RU" sz="1600" b="1"/>
              <a:t>они </a:t>
            </a:r>
            <a:r>
              <a:rPr lang="ru-RU" sz="1600" b="1"/>
              <a:t>как будто улыбаются кораблям и говорят: «Здравствуйте! Рады вас видеть!»</a:t>
            </a:r>
            <a:endParaRPr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7251" y="1045029"/>
            <a:ext cx="10588951" cy="568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/>
        <a:ea typeface="Arial"/>
        <a:cs typeface="Arial"/>
      </a:majorFont>
      <a:minorFont>
        <a:latin typeface="Gill Sans MT"/>
        <a:ea typeface="Arial"/>
        <a:cs typeface="Arial"/>
      </a:minorFont>
    </a:fontScheme>
    <a:fmtScheme name="Parcel">
      <a:fillStyleLst>
        <a:solidFill>
          <a:schemeClr val="phClr"/>
        </a:solidFill>
        <a:gradFill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TM10001115[[fn=Посылка]]</Template>
  <TotalTime>0</TotalTime>
  <Words>0</Words>
  <Application>r7-office/2024.4.2.721</Application>
  <DocSecurity>0</DocSecurity>
  <PresentationFormat>Широкоэкранный</PresentationFormat>
  <Paragraphs>0</Paragraphs>
  <Slides>13</Slides>
  <Notes>13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/>
  <dc:identifier/>
  <dc:language/>
  <cp:lastModifiedBy>Кирилл Камелин</cp:lastModifiedBy>
  <cp:revision>15</cp:revision>
  <dcterms:created xsi:type="dcterms:W3CDTF">2026-03-20T17:18:31Z</dcterms:created>
  <dcterms:modified xsi:type="dcterms:W3CDTF">2026-03-22T16:58:10Z</dcterms:modified>
  <cp:category/>
  <cp:contentStatus/>
  <cp:version/>
</cp:coreProperties>
</file>