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FB336E-3768-4F4F-B713-D8DA380F98B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ED9D38A-8C4B-4550-AC38-97CE2B68EC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424A6EDB-03AA-430E-ACFE-C59D6F48BF77}"/>
              </a:ext>
            </a:extLst>
          </p:cNvPr>
          <p:cNvSpPr>
            <a:spLocks noGrp="1"/>
          </p:cNvSpPr>
          <p:nvPr>
            <p:ph type="dt" sz="half" idx="10"/>
          </p:nvPr>
        </p:nvSpPr>
        <p:spPr/>
        <p:txBody>
          <a:bodyPr/>
          <a:lstStyle/>
          <a:p>
            <a:fld id="{0A9894C6-2CF0-4D35-BEE7-FDE8701C8D6B}" type="datetimeFigureOut">
              <a:rPr lang="ru-RU" smtClean="0"/>
              <a:t>13.11.2023</a:t>
            </a:fld>
            <a:endParaRPr lang="ru-RU"/>
          </a:p>
        </p:txBody>
      </p:sp>
      <p:sp>
        <p:nvSpPr>
          <p:cNvPr id="5" name="Нижний колонтитул 4">
            <a:extLst>
              <a:ext uri="{FF2B5EF4-FFF2-40B4-BE49-F238E27FC236}">
                <a16:creationId xmlns:a16="http://schemas.microsoft.com/office/drawing/2014/main" id="{BCDF6CFF-60DA-44A9-95E8-5FE30333E26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B752498-BAB3-4053-8A59-0F09A784860F}"/>
              </a:ext>
            </a:extLst>
          </p:cNvPr>
          <p:cNvSpPr>
            <a:spLocks noGrp="1"/>
          </p:cNvSpPr>
          <p:nvPr>
            <p:ph type="sldNum" sz="quarter" idx="12"/>
          </p:nvPr>
        </p:nvSpPr>
        <p:spPr/>
        <p:txBody>
          <a:bodyPr/>
          <a:lstStyle/>
          <a:p>
            <a:fld id="{E6ACA4A3-7B01-4D6F-94E1-B161C056874B}" type="slidenum">
              <a:rPr lang="ru-RU" smtClean="0"/>
              <a:t>‹#›</a:t>
            </a:fld>
            <a:endParaRPr lang="ru-RU"/>
          </a:p>
        </p:txBody>
      </p:sp>
    </p:spTree>
    <p:extLst>
      <p:ext uri="{BB962C8B-B14F-4D97-AF65-F5344CB8AC3E}">
        <p14:creationId xmlns:p14="http://schemas.microsoft.com/office/powerpoint/2010/main" val="194041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12BD54-17DB-4B5E-8DFF-240C851EE92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1407C5C-45EB-471D-B750-993FAF13313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9EABBB0-2520-4D27-A479-815F72C33290}"/>
              </a:ext>
            </a:extLst>
          </p:cNvPr>
          <p:cNvSpPr>
            <a:spLocks noGrp="1"/>
          </p:cNvSpPr>
          <p:nvPr>
            <p:ph type="dt" sz="half" idx="10"/>
          </p:nvPr>
        </p:nvSpPr>
        <p:spPr/>
        <p:txBody>
          <a:bodyPr/>
          <a:lstStyle/>
          <a:p>
            <a:fld id="{0A9894C6-2CF0-4D35-BEE7-FDE8701C8D6B}" type="datetimeFigureOut">
              <a:rPr lang="ru-RU" smtClean="0"/>
              <a:t>13.11.2023</a:t>
            </a:fld>
            <a:endParaRPr lang="ru-RU"/>
          </a:p>
        </p:txBody>
      </p:sp>
      <p:sp>
        <p:nvSpPr>
          <p:cNvPr id="5" name="Нижний колонтитул 4">
            <a:extLst>
              <a:ext uri="{FF2B5EF4-FFF2-40B4-BE49-F238E27FC236}">
                <a16:creationId xmlns:a16="http://schemas.microsoft.com/office/drawing/2014/main" id="{FFA26794-107E-4D06-ABA3-1AFEA85D393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4CEF6CC-1D7B-48BA-8931-664B1C930650}"/>
              </a:ext>
            </a:extLst>
          </p:cNvPr>
          <p:cNvSpPr>
            <a:spLocks noGrp="1"/>
          </p:cNvSpPr>
          <p:nvPr>
            <p:ph type="sldNum" sz="quarter" idx="12"/>
          </p:nvPr>
        </p:nvSpPr>
        <p:spPr/>
        <p:txBody>
          <a:bodyPr/>
          <a:lstStyle/>
          <a:p>
            <a:fld id="{E6ACA4A3-7B01-4D6F-94E1-B161C056874B}" type="slidenum">
              <a:rPr lang="ru-RU" smtClean="0"/>
              <a:t>‹#›</a:t>
            </a:fld>
            <a:endParaRPr lang="ru-RU"/>
          </a:p>
        </p:txBody>
      </p:sp>
    </p:spTree>
    <p:extLst>
      <p:ext uri="{BB962C8B-B14F-4D97-AF65-F5344CB8AC3E}">
        <p14:creationId xmlns:p14="http://schemas.microsoft.com/office/powerpoint/2010/main" val="327836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139FD02-15C1-4AF8-8E65-2CE809854CF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A078569-47F8-49BD-864F-555150A2293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8236EDC-3F48-475C-81DE-A30FB6637D43}"/>
              </a:ext>
            </a:extLst>
          </p:cNvPr>
          <p:cNvSpPr>
            <a:spLocks noGrp="1"/>
          </p:cNvSpPr>
          <p:nvPr>
            <p:ph type="dt" sz="half" idx="10"/>
          </p:nvPr>
        </p:nvSpPr>
        <p:spPr/>
        <p:txBody>
          <a:bodyPr/>
          <a:lstStyle/>
          <a:p>
            <a:fld id="{0A9894C6-2CF0-4D35-BEE7-FDE8701C8D6B}" type="datetimeFigureOut">
              <a:rPr lang="ru-RU" smtClean="0"/>
              <a:t>13.11.2023</a:t>
            </a:fld>
            <a:endParaRPr lang="ru-RU"/>
          </a:p>
        </p:txBody>
      </p:sp>
      <p:sp>
        <p:nvSpPr>
          <p:cNvPr id="5" name="Нижний колонтитул 4">
            <a:extLst>
              <a:ext uri="{FF2B5EF4-FFF2-40B4-BE49-F238E27FC236}">
                <a16:creationId xmlns:a16="http://schemas.microsoft.com/office/drawing/2014/main" id="{A1750500-8E85-4D16-A7AC-7A7A9519478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20E2510-2D54-4CF5-9784-532FAFB4B09D}"/>
              </a:ext>
            </a:extLst>
          </p:cNvPr>
          <p:cNvSpPr>
            <a:spLocks noGrp="1"/>
          </p:cNvSpPr>
          <p:nvPr>
            <p:ph type="sldNum" sz="quarter" idx="12"/>
          </p:nvPr>
        </p:nvSpPr>
        <p:spPr/>
        <p:txBody>
          <a:bodyPr/>
          <a:lstStyle/>
          <a:p>
            <a:fld id="{E6ACA4A3-7B01-4D6F-94E1-B161C056874B}" type="slidenum">
              <a:rPr lang="ru-RU" smtClean="0"/>
              <a:t>‹#›</a:t>
            </a:fld>
            <a:endParaRPr lang="ru-RU"/>
          </a:p>
        </p:txBody>
      </p:sp>
    </p:spTree>
    <p:extLst>
      <p:ext uri="{BB962C8B-B14F-4D97-AF65-F5344CB8AC3E}">
        <p14:creationId xmlns:p14="http://schemas.microsoft.com/office/powerpoint/2010/main" val="165137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5038B1-6055-4235-9E05-EA1070B6224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2F956AC-7F43-4B27-AF1C-948263512A4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3A9C2A3-5B23-474B-A365-96EC6FA8FCE7}"/>
              </a:ext>
            </a:extLst>
          </p:cNvPr>
          <p:cNvSpPr>
            <a:spLocks noGrp="1"/>
          </p:cNvSpPr>
          <p:nvPr>
            <p:ph type="dt" sz="half" idx="10"/>
          </p:nvPr>
        </p:nvSpPr>
        <p:spPr/>
        <p:txBody>
          <a:bodyPr/>
          <a:lstStyle/>
          <a:p>
            <a:fld id="{0A9894C6-2CF0-4D35-BEE7-FDE8701C8D6B}" type="datetimeFigureOut">
              <a:rPr lang="ru-RU" smtClean="0"/>
              <a:t>13.11.2023</a:t>
            </a:fld>
            <a:endParaRPr lang="ru-RU"/>
          </a:p>
        </p:txBody>
      </p:sp>
      <p:sp>
        <p:nvSpPr>
          <p:cNvPr id="5" name="Нижний колонтитул 4">
            <a:extLst>
              <a:ext uri="{FF2B5EF4-FFF2-40B4-BE49-F238E27FC236}">
                <a16:creationId xmlns:a16="http://schemas.microsoft.com/office/drawing/2014/main" id="{2F2D6012-C4A2-4C17-B14B-4F1F032E3C7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9D6A3A1-5DB1-43AE-BE03-25C80AC4A5B3}"/>
              </a:ext>
            </a:extLst>
          </p:cNvPr>
          <p:cNvSpPr>
            <a:spLocks noGrp="1"/>
          </p:cNvSpPr>
          <p:nvPr>
            <p:ph type="sldNum" sz="quarter" idx="12"/>
          </p:nvPr>
        </p:nvSpPr>
        <p:spPr/>
        <p:txBody>
          <a:bodyPr/>
          <a:lstStyle/>
          <a:p>
            <a:fld id="{E6ACA4A3-7B01-4D6F-94E1-B161C056874B}" type="slidenum">
              <a:rPr lang="ru-RU" smtClean="0"/>
              <a:t>‹#›</a:t>
            </a:fld>
            <a:endParaRPr lang="ru-RU"/>
          </a:p>
        </p:txBody>
      </p:sp>
    </p:spTree>
    <p:extLst>
      <p:ext uri="{BB962C8B-B14F-4D97-AF65-F5344CB8AC3E}">
        <p14:creationId xmlns:p14="http://schemas.microsoft.com/office/powerpoint/2010/main" val="325433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9B6320-8E8B-4F53-8A13-9ABF3A219E7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8C8204E-2780-4574-8335-65E541D0FF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D125A67-5982-4FD3-9937-96085F7E5475}"/>
              </a:ext>
            </a:extLst>
          </p:cNvPr>
          <p:cNvSpPr>
            <a:spLocks noGrp="1"/>
          </p:cNvSpPr>
          <p:nvPr>
            <p:ph type="dt" sz="half" idx="10"/>
          </p:nvPr>
        </p:nvSpPr>
        <p:spPr/>
        <p:txBody>
          <a:bodyPr/>
          <a:lstStyle/>
          <a:p>
            <a:fld id="{0A9894C6-2CF0-4D35-BEE7-FDE8701C8D6B}" type="datetimeFigureOut">
              <a:rPr lang="ru-RU" smtClean="0"/>
              <a:t>13.11.2023</a:t>
            </a:fld>
            <a:endParaRPr lang="ru-RU"/>
          </a:p>
        </p:txBody>
      </p:sp>
      <p:sp>
        <p:nvSpPr>
          <p:cNvPr id="5" name="Нижний колонтитул 4">
            <a:extLst>
              <a:ext uri="{FF2B5EF4-FFF2-40B4-BE49-F238E27FC236}">
                <a16:creationId xmlns:a16="http://schemas.microsoft.com/office/drawing/2014/main" id="{63A457C4-20DE-4B60-AF4A-6602BEAFA27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5921646-AC36-4779-BC59-CF5F1669DC1E}"/>
              </a:ext>
            </a:extLst>
          </p:cNvPr>
          <p:cNvSpPr>
            <a:spLocks noGrp="1"/>
          </p:cNvSpPr>
          <p:nvPr>
            <p:ph type="sldNum" sz="quarter" idx="12"/>
          </p:nvPr>
        </p:nvSpPr>
        <p:spPr/>
        <p:txBody>
          <a:bodyPr/>
          <a:lstStyle/>
          <a:p>
            <a:fld id="{E6ACA4A3-7B01-4D6F-94E1-B161C056874B}" type="slidenum">
              <a:rPr lang="ru-RU" smtClean="0"/>
              <a:t>‹#›</a:t>
            </a:fld>
            <a:endParaRPr lang="ru-RU"/>
          </a:p>
        </p:txBody>
      </p:sp>
    </p:spTree>
    <p:extLst>
      <p:ext uri="{BB962C8B-B14F-4D97-AF65-F5344CB8AC3E}">
        <p14:creationId xmlns:p14="http://schemas.microsoft.com/office/powerpoint/2010/main" val="857267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0F0577-D90F-4418-A315-74C92C221FA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4DC26FF-ECE0-4377-94F8-951B4F667FC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5E51D07-DE9D-42E9-BADD-497DBAE051B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A378D0F-2D98-41D9-9CE1-70C4F0D2A294}"/>
              </a:ext>
            </a:extLst>
          </p:cNvPr>
          <p:cNvSpPr>
            <a:spLocks noGrp="1"/>
          </p:cNvSpPr>
          <p:nvPr>
            <p:ph type="dt" sz="half" idx="10"/>
          </p:nvPr>
        </p:nvSpPr>
        <p:spPr/>
        <p:txBody>
          <a:bodyPr/>
          <a:lstStyle/>
          <a:p>
            <a:fld id="{0A9894C6-2CF0-4D35-BEE7-FDE8701C8D6B}" type="datetimeFigureOut">
              <a:rPr lang="ru-RU" smtClean="0"/>
              <a:t>13.11.2023</a:t>
            </a:fld>
            <a:endParaRPr lang="ru-RU"/>
          </a:p>
        </p:txBody>
      </p:sp>
      <p:sp>
        <p:nvSpPr>
          <p:cNvPr id="6" name="Нижний колонтитул 5">
            <a:extLst>
              <a:ext uri="{FF2B5EF4-FFF2-40B4-BE49-F238E27FC236}">
                <a16:creationId xmlns:a16="http://schemas.microsoft.com/office/drawing/2014/main" id="{1256AC86-8F20-4918-9BC2-EB85D573BE2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4771A6A-9E0F-4C83-BA0D-B5AFC00BD6A4}"/>
              </a:ext>
            </a:extLst>
          </p:cNvPr>
          <p:cNvSpPr>
            <a:spLocks noGrp="1"/>
          </p:cNvSpPr>
          <p:nvPr>
            <p:ph type="sldNum" sz="quarter" idx="12"/>
          </p:nvPr>
        </p:nvSpPr>
        <p:spPr/>
        <p:txBody>
          <a:bodyPr/>
          <a:lstStyle/>
          <a:p>
            <a:fld id="{E6ACA4A3-7B01-4D6F-94E1-B161C056874B}" type="slidenum">
              <a:rPr lang="ru-RU" smtClean="0"/>
              <a:t>‹#›</a:t>
            </a:fld>
            <a:endParaRPr lang="ru-RU"/>
          </a:p>
        </p:txBody>
      </p:sp>
    </p:spTree>
    <p:extLst>
      <p:ext uri="{BB962C8B-B14F-4D97-AF65-F5344CB8AC3E}">
        <p14:creationId xmlns:p14="http://schemas.microsoft.com/office/powerpoint/2010/main" val="10209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9FEE15-6F93-4F77-B03F-851B0F49808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589136A-BBC8-41AE-95CF-8E0DA7F729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7F2943C-6655-490B-A5F5-45C8A8B8948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BC74BB2-6E6A-486D-9C28-5EAB295427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B2CFD21-0F01-4B4D-85A4-8FB6F460125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45BEBE21-83AE-4C4C-A742-886C704D5F8E}"/>
              </a:ext>
            </a:extLst>
          </p:cNvPr>
          <p:cNvSpPr>
            <a:spLocks noGrp="1"/>
          </p:cNvSpPr>
          <p:nvPr>
            <p:ph type="dt" sz="half" idx="10"/>
          </p:nvPr>
        </p:nvSpPr>
        <p:spPr/>
        <p:txBody>
          <a:bodyPr/>
          <a:lstStyle/>
          <a:p>
            <a:fld id="{0A9894C6-2CF0-4D35-BEE7-FDE8701C8D6B}" type="datetimeFigureOut">
              <a:rPr lang="ru-RU" smtClean="0"/>
              <a:t>13.11.2023</a:t>
            </a:fld>
            <a:endParaRPr lang="ru-RU"/>
          </a:p>
        </p:txBody>
      </p:sp>
      <p:sp>
        <p:nvSpPr>
          <p:cNvPr id="8" name="Нижний колонтитул 7">
            <a:extLst>
              <a:ext uri="{FF2B5EF4-FFF2-40B4-BE49-F238E27FC236}">
                <a16:creationId xmlns:a16="http://schemas.microsoft.com/office/drawing/2014/main" id="{387A9C57-2B82-4AC9-979E-2EFC52ECEC7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CFA6CBA8-E681-4980-8966-2CFDD5549030}"/>
              </a:ext>
            </a:extLst>
          </p:cNvPr>
          <p:cNvSpPr>
            <a:spLocks noGrp="1"/>
          </p:cNvSpPr>
          <p:nvPr>
            <p:ph type="sldNum" sz="quarter" idx="12"/>
          </p:nvPr>
        </p:nvSpPr>
        <p:spPr/>
        <p:txBody>
          <a:bodyPr/>
          <a:lstStyle/>
          <a:p>
            <a:fld id="{E6ACA4A3-7B01-4D6F-94E1-B161C056874B}" type="slidenum">
              <a:rPr lang="ru-RU" smtClean="0"/>
              <a:t>‹#›</a:t>
            </a:fld>
            <a:endParaRPr lang="ru-RU"/>
          </a:p>
        </p:txBody>
      </p:sp>
    </p:spTree>
    <p:extLst>
      <p:ext uri="{BB962C8B-B14F-4D97-AF65-F5344CB8AC3E}">
        <p14:creationId xmlns:p14="http://schemas.microsoft.com/office/powerpoint/2010/main" val="1037080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F1A809-FC47-47C4-B551-61AFC14DB6C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CF26447-C7DA-4833-A5B9-64990B485887}"/>
              </a:ext>
            </a:extLst>
          </p:cNvPr>
          <p:cNvSpPr>
            <a:spLocks noGrp="1"/>
          </p:cNvSpPr>
          <p:nvPr>
            <p:ph type="dt" sz="half" idx="10"/>
          </p:nvPr>
        </p:nvSpPr>
        <p:spPr/>
        <p:txBody>
          <a:bodyPr/>
          <a:lstStyle/>
          <a:p>
            <a:fld id="{0A9894C6-2CF0-4D35-BEE7-FDE8701C8D6B}" type="datetimeFigureOut">
              <a:rPr lang="ru-RU" smtClean="0"/>
              <a:t>13.11.2023</a:t>
            </a:fld>
            <a:endParaRPr lang="ru-RU"/>
          </a:p>
        </p:txBody>
      </p:sp>
      <p:sp>
        <p:nvSpPr>
          <p:cNvPr id="4" name="Нижний колонтитул 3">
            <a:extLst>
              <a:ext uri="{FF2B5EF4-FFF2-40B4-BE49-F238E27FC236}">
                <a16:creationId xmlns:a16="http://schemas.microsoft.com/office/drawing/2014/main" id="{CA08AB1B-F859-4B53-ABC5-B14BD136477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8B87450-80AC-45A5-8385-1E4539E3DB97}"/>
              </a:ext>
            </a:extLst>
          </p:cNvPr>
          <p:cNvSpPr>
            <a:spLocks noGrp="1"/>
          </p:cNvSpPr>
          <p:nvPr>
            <p:ph type="sldNum" sz="quarter" idx="12"/>
          </p:nvPr>
        </p:nvSpPr>
        <p:spPr/>
        <p:txBody>
          <a:bodyPr/>
          <a:lstStyle/>
          <a:p>
            <a:fld id="{E6ACA4A3-7B01-4D6F-94E1-B161C056874B}" type="slidenum">
              <a:rPr lang="ru-RU" smtClean="0"/>
              <a:t>‹#›</a:t>
            </a:fld>
            <a:endParaRPr lang="ru-RU"/>
          </a:p>
        </p:txBody>
      </p:sp>
    </p:spTree>
    <p:extLst>
      <p:ext uri="{BB962C8B-B14F-4D97-AF65-F5344CB8AC3E}">
        <p14:creationId xmlns:p14="http://schemas.microsoft.com/office/powerpoint/2010/main" val="357269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1601744-C2C6-4EB5-85FD-8B945B7C86B5}"/>
              </a:ext>
            </a:extLst>
          </p:cNvPr>
          <p:cNvSpPr>
            <a:spLocks noGrp="1"/>
          </p:cNvSpPr>
          <p:nvPr>
            <p:ph type="dt" sz="half" idx="10"/>
          </p:nvPr>
        </p:nvSpPr>
        <p:spPr/>
        <p:txBody>
          <a:bodyPr/>
          <a:lstStyle/>
          <a:p>
            <a:fld id="{0A9894C6-2CF0-4D35-BEE7-FDE8701C8D6B}" type="datetimeFigureOut">
              <a:rPr lang="ru-RU" smtClean="0"/>
              <a:t>13.11.2023</a:t>
            </a:fld>
            <a:endParaRPr lang="ru-RU"/>
          </a:p>
        </p:txBody>
      </p:sp>
      <p:sp>
        <p:nvSpPr>
          <p:cNvPr id="3" name="Нижний колонтитул 2">
            <a:extLst>
              <a:ext uri="{FF2B5EF4-FFF2-40B4-BE49-F238E27FC236}">
                <a16:creationId xmlns:a16="http://schemas.microsoft.com/office/drawing/2014/main" id="{FCD2469D-D9C0-4B3B-9C0C-FDA7BA982B8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61B19AB7-8918-4916-BE7B-431E407B98D0}"/>
              </a:ext>
            </a:extLst>
          </p:cNvPr>
          <p:cNvSpPr>
            <a:spLocks noGrp="1"/>
          </p:cNvSpPr>
          <p:nvPr>
            <p:ph type="sldNum" sz="quarter" idx="12"/>
          </p:nvPr>
        </p:nvSpPr>
        <p:spPr/>
        <p:txBody>
          <a:bodyPr/>
          <a:lstStyle/>
          <a:p>
            <a:fld id="{E6ACA4A3-7B01-4D6F-94E1-B161C056874B}" type="slidenum">
              <a:rPr lang="ru-RU" smtClean="0"/>
              <a:t>‹#›</a:t>
            </a:fld>
            <a:endParaRPr lang="ru-RU"/>
          </a:p>
        </p:txBody>
      </p:sp>
    </p:spTree>
    <p:extLst>
      <p:ext uri="{BB962C8B-B14F-4D97-AF65-F5344CB8AC3E}">
        <p14:creationId xmlns:p14="http://schemas.microsoft.com/office/powerpoint/2010/main" val="164423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686B68-D572-441C-A31C-32B00405858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BAD3E12A-E303-4669-9024-F943596276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F2C55AD-C84B-437C-98E8-20C21EBA8A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4251B7B-11B0-4DA9-B902-B907B0C28D66}"/>
              </a:ext>
            </a:extLst>
          </p:cNvPr>
          <p:cNvSpPr>
            <a:spLocks noGrp="1"/>
          </p:cNvSpPr>
          <p:nvPr>
            <p:ph type="dt" sz="half" idx="10"/>
          </p:nvPr>
        </p:nvSpPr>
        <p:spPr/>
        <p:txBody>
          <a:bodyPr/>
          <a:lstStyle/>
          <a:p>
            <a:fld id="{0A9894C6-2CF0-4D35-BEE7-FDE8701C8D6B}" type="datetimeFigureOut">
              <a:rPr lang="ru-RU" smtClean="0"/>
              <a:t>13.11.2023</a:t>
            </a:fld>
            <a:endParaRPr lang="ru-RU"/>
          </a:p>
        </p:txBody>
      </p:sp>
      <p:sp>
        <p:nvSpPr>
          <p:cNvPr id="6" name="Нижний колонтитул 5">
            <a:extLst>
              <a:ext uri="{FF2B5EF4-FFF2-40B4-BE49-F238E27FC236}">
                <a16:creationId xmlns:a16="http://schemas.microsoft.com/office/drawing/2014/main" id="{DAB11D1C-07A3-484E-A2D8-CDD788E21B2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391FB0D-BF7F-4076-8F5C-C3E1CCA0CC2B}"/>
              </a:ext>
            </a:extLst>
          </p:cNvPr>
          <p:cNvSpPr>
            <a:spLocks noGrp="1"/>
          </p:cNvSpPr>
          <p:nvPr>
            <p:ph type="sldNum" sz="quarter" idx="12"/>
          </p:nvPr>
        </p:nvSpPr>
        <p:spPr/>
        <p:txBody>
          <a:bodyPr/>
          <a:lstStyle/>
          <a:p>
            <a:fld id="{E6ACA4A3-7B01-4D6F-94E1-B161C056874B}" type="slidenum">
              <a:rPr lang="ru-RU" smtClean="0"/>
              <a:t>‹#›</a:t>
            </a:fld>
            <a:endParaRPr lang="ru-RU"/>
          </a:p>
        </p:txBody>
      </p:sp>
    </p:spTree>
    <p:extLst>
      <p:ext uri="{BB962C8B-B14F-4D97-AF65-F5344CB8AC3E}">
        <p14:creationId xmlns:p14="http://schemas.microsoft.com/office/powerpoint/2010/main" val="4124286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EB7C69-0A3D-4241-BA22-BE4FE174359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70D54853-CC4A-45D1-B42B-437A991AE4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C805351-BEED-45AA-B6AB-20613AF507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4CE467B-8DF0-4EA8-9011-F76D2E8BB1BF}"/>
              </a:ext>
            </a:extLst>
          </p:cNvPr>
          <p:cNvSpPr>
            <a:spLocks noGrp="1"/>
          </p:cNvSpPr>
          <p:nvPr>
            <p:ph type="dt" sz="half" idx="10"/>
          </p:nvPr>
        </p:nvSpPr>
        <p:spPr/>
        <p:txBody>
          <a:bodyPr/>
          <a:lstStyle/>
          <a:p>
            <a:fld id="{0A9894C6-2CF0-4D35-BEE7-FDE8701C8D6B}" type="datetimeFigureOut">
              <a:rPr lang="ru-RU" smtClean="0"/>
              <a:t>13.11.2023</a:t>
            </a:fld>
            <a:endParaRPr lang="ru-RU"/>
          </a:p>
        </p:txBody>
      </p:sp>
      <p:sp>
        <p:nvSpPr>
          <p:cNvPr id="6" name="Нижний колонтитул 5">
            <a:extLst>
              <a:ext uri="{FF2B5EF4-FFF2-40B4-BE49-F238E27FC236}">
                <a16:creationId xmlns:a16="http://schemas.microsoft.com/office/drawing/2014/main" id="{C7D01E3F-56B6-4187-8530-911CF9DCDA6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8B9BCB8-351C-42FE-B17A-0975D13E36D8}"/>
              </a:ext>
            </a:extLst>
          </p:cNvPr>
          <p:cNvSpPr>
            <a:spLocks noGrp="1"/>
          </p:cNvSpPr>
          <p:nvPr>
            <p:ph type="sldNum" sz="quarter" idx="12"/>
          </p:nvPr>
        </p:nvSpPr>
        <p:spPr/>
        <p:txBody>
          <a:bodyPr/>
          <a:lstStyle/>
          <a:p>
            <a:fld id="{E6ACA4A3-7B01-4D6F-94E1-B161C056874B}" type="slidenum">
              <a:rPr lang="ru-RU" smtClean="0"/>
              <a:t>‹#›</a:t>
            </a:fld>
            <a:endParaRPr lang="ru-RU"/>
          </a:p>
        </p:txBody>
      </p:sp>
    </p:spTree>
    <p:extLst>
      <p:ext uri="{BB962C8B-B14F-4D97-AF65-F5344CB8AC3E}">
        <p14:creationId xmlns:p14="http://schemas.microsoft.com/office/powerpoint/2010/main" val="3571165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BE81BC-4E95-493A-8991-A9C6CF91DB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A6F9F45-7644-4A40-A635-B5883195FE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7CB47B9-B136-4F0F-BE01-F4A462123F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894C6-2CF0-4D35-BEE7-FDE8701C8D6B}" type="datetimeFigureOut">
              <a:rPr lang="ru-RU" smtClean="0"/>
              <a:t>13.11.2023</a:t>
            </a:fld>
            <a:endParaRPr lang="ru-RU"/>
          </a:p>
        </p:txBody>
      </p:sp>
      <p:sp>
        <p:nvSpPr>
          <p:cNvPr id="5" name="Нижний колонтитул 4">
            <a:extLst>
              <a:ext uri="{FF2B5EF4-FFF2-40B4-BE49-F238E27FC236}">
                <a16:creationId xmlns:a16="http://schemas.microsoft.com/office/drawing/2014/main" id="{3C2FB4C5-2FB9-43CC-9B6E-E09133690A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ED91F22-AE0B-452A-94DD-4CA59715E2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CA4A3-7B01-4D6F-94E1-B161C056874B}" type="slidenum">
              <a:rPr lang="ru-RU" smtClean="0"/>
              <a:t>‹#›</a:t>
            </a:fld>
            <a:endParaRPr lang="ru-RU"/>
          </a:p>
        </p:txBody>
      </p:sp>
    </p:spTree>
    <p:extLst>
      <p:ext uri="{BB962C8B-B14F-4D97-AF65-F5344CB8AC3E}">
        <p14:creationId xmlns:p14="http://schemas.microsoft.com/office/powerpoint/2010/main" val="2886413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25903E-E425-4FEC-B659-D7A2E38359CF}"/>
              </a:ext>
            </a:extLst>
          </p:cNvPr>
          <p:cNvSpPr>
            <a:spLocks noGrp="1"/>
          </p:cNvSpPr>
          <p:nvPr>
            <p:ph type="title"/>
          </p:nvPr>
        </p:nvSpPr>
        <p:spPr>
          <a:xfrm>
            <a:off x="838200" y="88491"/>
            <a:ext cx="10515600" cy="1877962"/>
          </a:xfrm>
        </p:spPr>
        <p:txBody>
          <a:bodyPr>
            <a:normAutofit/>
          </a:bodyPr>
          <a:lstStyle/>
          <a:p>
            <a:pPr marL="0" marR="0" lvl="0" indent="0" algn="ctr" defTabSz="914400" rtl="0" eaLnBrk="1" fontAlgn="auto" latinLnBrk="0" hangingPunct="1">
              <a:lnSpc>
                <a:spcPct val="93000"/>
              </a:lnSpc>
              <a:spcBef>
                <a:spcPts val="0"/>
              </a:spcBef>
              <a:spcAft>
                <a:spcPts val="0"/>
              </a:spcAft>
              <a:buClrTx/>
              <a:buSzTx/>
              <a:buFontTx/>
              <a:buNone/>
              <a:tabLst/>
              <a:defRPr/>
            </a:pPr>
            <a:r>
              <a:rPr kumimoji="0" lang="ru-RU" sz="1800" b="0" i="0" u="none" strike="noStrike" kern="1200" cap="none" spc="-1" normalizeH="0" baseline="0" noProof="0" dirty="0">
                <a:ln>
                  <a:noFill/>
                </a:ln>
                <a:effectLst/>
                <a:uLnTx/>
                <a:uFillTx/>
                <a:latin typeface="Times New Roman" panose="02020603050405020304" pitchFamily="18" charset="0"/>
                <a:cs typeface="Times New Roman" panose="02020603050405020304" pitchFamily="18" charset="0"/>
              </a:rPr>
              <a:t>ГБДОУ № 74 Василеостровского района Санкт-Петербурга</a:t>
            </a:r>
            <a:br>
              <a:rPr kumimoji="0" lang="ru-RU" sz="1800" b="0" i="0" u="none" strike="noStrike" kern="1200" cap="none" spc="-1" normalizeH="0" baseline="0" noProof="0" dirty="0">
                <a:ln>
                  <a:noFill/>
                </a:ln>
                <a:effectLst/>
                <a:uLnTx/>
                <a:uFillTx/>
                <a:latin typeface="Times New Roman" panose="02020603050405020304" pitchFamily="18" charset="0"/>
                <a:cs typeface="Times New Roman" panose="02020603050405020304" pitchFamily="18" charset="0"/>
              </a:rPr>
            </a:br>
            <a:r>
              <a:rPr kumimoji="0" lang="ru-RU" sz="1800" b="0" i="0" u="none" strike="noStrike" kern="1200" cap="none" spc="-1" normalizeH="0" baseline="0" noProof="0" dirty="0">
                <a:ln>
                  <a:noFill/>
                </a:ln>
                <a:effectLst/>
                <a:uLnTx/>
                <a:uFillTx/>
                <a:latin typeface="Times New Roman" panose="02020603050405020304" pitchFamily="18" charset="0"/>
                <a:cs typeface="Times New Roman" panose="02020603050405020304" pitchFamily="18" charset="0"/>
              </a:rPr>
              <a:t>Воспитатель Московская Р.В.</a:t>
            </a:r>
            <a:br>
              <a:rPr kumimoji="0" lang="ru-RU" sz="1800" b="0" i="0" u="none" strike="noStrike" kern="1200" cap="none" spc="-1" normalizeH="0" baseline="0" noProof="0" dirty="0">
                <a:ln>
                  <a:noFill/>
                </a:ln>
                <a:effectLst/>
                <a:uLnTx/>
                <a:uFillTx/>
                <a:latin typeface="Times New Roman" panose="02020603050405020304" pitchFamily="18" charset="0"/>
                <a:cs typeface="Times New Roman" panose="02020603050405020304" pitchFamily="18" charset="0"/>
              </a:rPr>
            </a:br>
            <a:br>
              <a:rPr lang="ru-RU" sz="2800" b="1" spc="-1" dirty="0">
                <a:latin typeface="Times New Roman" panose="02020603050405020304" pitchFamily="18" charset="0"/>
                <a:ea typeface="Batang" pitchFamily="18" charset="-127"/>
                <a:cs typeface="Times New Roman" panose="02020603050405020304" pitchFamily="18" charset="0"/>
              </a:rPr>
            </a:br>
            <a:r>
              <a:rPr lang="ru-RU" sz="2800" b="1" spc="-1" dirty="0">
                <a:solidFill>
                  <a:srgbClr val="C00000"/>
                </a:solidFill>
                <a:latin typeface="Times New Roman" panose="02020603050405020304" pitchFamily="18" charset="0"/>
                <a:ea typeface="Batang" pitchFamily="18" charset="-127"/>
                <a:cs typeface="Times New Roman" panose="02020603050405020304" pitchFamily="18" charset="0"/>
              </a:rPr>
              <a:t>«</a:t>
            </a:r>
            <a:r>
              <a:rPr lang="ru-RU" sz="2800" b="1" i="1" spc="-1" dirty="0">
                <a:solidFill>
                  <a:srgbClr val="C00000"/>
                </a:solidFill>
                <a:latin typeface="Times New Roman" panose="02020603050405020304" pitchFamily="18" charset="0"/>
                <a:ea typeface="Batang" pitchFamily="18" charset="-127"/>
                <a:cs typeface="Times New Roman" panose="02020603050405020304" pitchFamily="18" charset="0"/>
              </a:rPr>
              <a:t>ЭКСКУРСИЯ ВЫХОДНОГО ДНЯ. </a:t>
            </a:r>
            <a:br>
              <a:rPr lang="ru-RU" sz="2800" b="1" i="1" spc="-1" dirty="0">
                <a:solidFill>
                  <a:srgbClr val="C00000"/>
                </a:solidFill>
                <a:latin typeface="Times New Roman" panose="02020603050405020304" pitchFamily="18" charset="0"/>
                <a:ea typeface="Batang" pitchFamily="18" charset="-127"/>
                <a:cs typeface="Times New Roman" panose="02020603050405020304" pitchFamily="18" charset="0"/>
              </a:rPr>
            </a:br>
            <a:r>
              <a:rPr lang="ru-RU" sz="2800" b="1" i="1" spc="-1" dirty="0">
                <a:solidFill>
                  <a:srgbClr val="C00000"/>
                </a:solidFill>
                <a:latin typeface="Times New Roman" panose="02020603050405020304" pitchFamily="18" charset="0"/>
                <a:ea typeface="Batang" pitchFamily="18" charset="-127"/>
                <a:cs typeface="Times New Roman" panose="02020603050405020304" pitchFamily="18" charset="0"/>
              </a:rPr>
              <a:t>Главпочтамт  (Санкт-Петербург)»</a:t>
            </a:r>
            <a:endParaRPr lang="ru-RU" sz="2800" dirty="0">
              <a:solidFill>
                <a:srgbClr val="C00000"/>
              </a:solidFill>
              <a:latin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a16="http://schemas.microsoft.com/office/drawing/2014/main" id="{76310BE4-9523-4495-9572-23DF9E8F62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0347" y="2004627"/>
            <a:ext cx="6623047" cy="41919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80701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40AAAA-B887-43F9-8C47-BC3EDDDAEB0F}"/>
              </a:ext>
            </a:extLst>
          </p:cNvPr>
          <p:cNvSpPr>
            <a:spLocks noGrp="1"/>
          </p:cNvSpPr>
          <p:nvPr>
            <p:ph type="title"/>
          </p:nvPr>
        </p:nvSpPr>
        <p:spPr/>
        <p:txBody>
          <a:bodyPr/>
          <a:lstStyle/>
          <a:p>
            <a:pPr algn="ctr"/>
            <a:r>
              <a:rPr lang="ru-RU" b="1" i="1" dirty="0">
                <a:solidFill>
                  <a:srgbClr val="C00000"/>
                </a:solidFill>
                <a:latin typeface="Times New Roman" panose="02020603050405020304" pitchFamily="18" charset="0"/>
                <a:cs typeface="Times New Roman" panose="02020603050405020304" pitchFamily="18" charset="0"/>
              </a:rPr>
              <a:t>СПАСИБО ЗА ВНИМАНИЕ!</a:t>
            </a:r>
          </a:p>
        </p:txBody>
      </p:sp>
      <p:pic>
        <p:nvPicPr>
          <p:cNvPr id="4" name="Рисунок 3">
            <a:extLst>
              <a:ext uri="{FF2B5EF4-FFF2-40B4-BE49-F238E27FC236}">
                <a16:creationId xmlns:a16="http://schemas.microsoft.com/office/drawing/2014/main" id="{E639F877-E664-4622-B803-E639BEFBB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4770" y="2153265"/>
            <a:ext cx="7282460" cy="39410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74986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DC54E7-DB83-45F1-841A-39F967523F49}"/>
              </a:ext>
            </a:extLst>
          </p:cNvPr>
          <p:cNvSpPr>
            <a:spLocks noGrp="1"/>
          </p:cNvSpPr>
          <p:nvPr>
            <p:ph type="title"/>
          </p:nvPr>
        </p:nvSpPr>
        <p:spPr/>
        <p:txBody>
          <a:bodyPr>
            <a:normAutofit fontScale="90000"/>
          </a:bodyPr>
          <a:lstStyle/>
          <a:p>
            <a:r>
              <a:rPr lang="ru-RU" sz="18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В 1833 году в России была утверждена первая почта. Прием писем был открыт в 48 мелочных лавочках. Жители приносили свои письма в эти лавочки, адреса таких лавочек объявлялись в газетах. Сюда же приходили почтальоны, забирали корреспонденцию и разносили ее по домам.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Почтамт в Петербурге открылся в 1714 году.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Главпочтамт — памятник архитектуры. Расположен в Санкт-Петербурге, современный адрес дома — Почтамтская улица, 9, Почтамтский переулок, 3, улица Якубовича, 12.</a:t>
            </a:r>
          </a:p>
        </p:txBody>
      </p:sp>
      <p:pic>
        <p:nvPicPr>
          <p:cNvPr id="5" name="Объект 4">
            <a:extLst>
              <a:ext uri="{FF2B5EF4-FFF2-40B4-BE49-F238E27FC236}">
                <a16:creationId xmlns:a16="http://schemas.microsoft.com/office/drawing/2014/main" id="{47DA311D-FE97-4852-89C9-62A709C33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1971" y="1923947"/>
            <a:ext cx="6568057" cy="43513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9716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895127-8D49-4E4A-9B75-CC83F05F9198}"/>
              </a:ext>
            </a:extLst>
          </p:cNvPr>
          <p:cNvSpPr>
            <a:spLocks noGrp="1"/>
          </p:cNvSpPr>
          <p:nvPr>
            <p:ph type="title"/>
          </p:nvPr>
        </p:nvSpPr>
        <p:spPr>
          <a:xfrm>
            <a:off x="838200" y="335628"/>
            <a:ext cx="10515600" cy="1325563"/>
          </a:xfrm>
        </p:spPr>
        <p:txBody>
          <a:bodyPr>
            <a:noAutofit/>
          </a:bodyPr>
          <a:lstStyle/>
          <a:p>
            <a:r>
              <a:rPr lang="ru-RU" sz="1800" dirty="0">
                <a:latin typeface="Times New Roman" panose="02020603050405020304" pitchFamily="18" charset="0"/>
                <a:cs typeface="Times New Roman" panose="02020603050405020304" pitchFamily="18" charset="0"/>
              </a:rPr>
              <a:t>	Территорию, на которой построено здание, изначально занимала Морская слобода, дома которой сгорели в 1736—1737 годы.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После пожаров на территории строились более состоятельные люди.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В 1755 году на одном из соседних участков построил свой дом граф Ягужинский (позже разорившийся, его дом использовался магистратом для представлений и аукционов), в 1781 году купил дома поблизости и стал строить свой дворец граф Безбородко, главный директор почты Российской Империи. </a:t>
            </a:r>
          </a:p>
        </p:txBody>
      </p:sp>
      <p:pic>
        <p:nvPicPr>
          <p:cNvPr id="5" name="Объект 4">
            <a:extLst>
              <a:ext uri="{FF2B5EF4-FFF2-40B4-BE49-F238E27FC236}">
                <a16:creationId xmlns:a16="http://schemas.microsoft.com/office/drawing/2014/main" id="{C32D8C41-B333-44FE-AB1A-47BCDE6EE5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9674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49F622-7452-4969-B50F-9048516FB8B1}"/>
              </a:ext>
            </a:extLst>
          </p:cNvPr>
          <p:cNvSpPr>
            <a:spLocks noGrp="1"/>
          </p:cNvSpPr>
          <p:nvPr>
            <p:ph type="title"/>
          </p:nvPr>
        </p:nvSpPr>
        <p:spPr/>
        <p:txBody>
          <a:bodyPr>
            <a:noAutofit/>
          </a:bodyPr>
          <a:lstStyle/>
          <a:p>
            <a:br>
              <a:rPr lang="ru-RU" sz="1800" b="0" i="0" dirty="0">
                <a:solidFill>
                  <a:srgbClr val="202122"/>
                </a:solidFill>
                <a:effectLst/>
                <a:latin typeface="Times New Roman" panose="02020603050405020304" pitchFamily="18" charset="0"/>
                <a:cs typeface="Times New Roman" panose="02020603050405020304" pitchFamily="18" charset="0"/>
              </a:rPr>
            </a:br>
            <a:br>
              <a:rPr lang="ru-RU" sz="1800" b="0" i="0" dirty="0">
                <a:solidFill>
                  <a:srgbClr val="202122"/>
                </a:solidFill>
                <a:effectLst/>
                <a:latin typeface="Times New Roman" panose="02020603050405020304" pitchFamily="18" charset="0"/>
                <a:cs typeface="Times New Roman" panose="02020603050405020304" pitchFamily="18" charset="0"/>
              </a:rPr>
            </a:br>
            <a:br>
              <a:rPr lang="ru-RU" sz="1800" b="0" i="0" dirty="0">
                <a:solidFill>
                  <a:srgbClr val="202122"/>
                </a:solidFill>
                <a:effectLst/>
                <a:latin typeface="Times New Roman" panose="02020603050405020304" pitchFamily="18" charset="0"/>
                <a:cs typeface="Times New Roman" panose="02020603050405020304" pitchFamily="18" charset="0"/>
              </a:rPr>
            </a:br>
            <a:br>
              <a:rPr lang="ru-RU" sz="1800" b="0" i="0" dirty="0">
                <a:solidFill>
                  <a:srgbClr val="202122"/>
                </a:solidFill>
                <a:effectLst/>
                <a:latin typeface="Times New Roman" panose="02020603050405020304" pitchFamily="18" charset="0"/>
                <a:cs typeface="Times New Roman" panose="02020603050405020304" pitchFamily="18" charset="0"/>
              </a:rPr>
            </a:br>
            <a:r>
              <a:rPr lang="ru-RU" sz="1800" b="0" i="0" dirty="0">
                <a:solidFill>
                  <a:srgbClr val="202122"/>
                </a:solidFill>
                <a:effectLst/>
                <a:latin typeface="Times New Roman" panose="02020603050405020304" pitchFamily="18" charset="0"/>
                <a:cs typeface="Times New Roman" panose="02020603050405020304" pitchFamily="18" charset="0"/>
              </a:rPr>
              <a:t>	Типичное для петербургского классицизма здание построили в 1782-1789 годы для служб Главного почтамта по проекту выдающегося отечественного зодчего того времени Н.А. Львова. Сначала здесь располагался только «Почтовый стан», вспомогательные помещения и прочие мало значимые ведомства. В дальнейшем обосновался и Главпочтамт. </a:t>
            </a:r>
            <a:br>
              <a:rPr lang="ru-RU" sz="1800" b="0" i="0" dirty="0">
                <a:solidFill>
                  <a:srgbClr val="202122"/>
                </a:solidFill>
                <a:effectLst/>
                <a:latin typeface="Times New Roman" panose="02020603050405020304" pitchFamily="18" charset="0"/>
                <a:cs typeface="Times New Roman" panose="02020603050405020304" pitchFamily="18" charset="0"/>
              </a:rPr>
            </a:br>
            <a:r>
              <a:rPr lang="ru-RU" sz="1800" b="0" i="0" dirty="0">
                <a:solidFill>
                  <a:srgbClr val="202122"/>
                </a:solidFill>
                <a:effectLst/>
                <a:latin typeface="Times New Roman" panose="02020603050405020304" pitchFamily="18" charset="0"/>
                <a:cs typeface="Times New Roman" panose="02020603050405020304" pitchFamily="18" charset="0"/>
              </a:rPr>
              <a:t>	</a:t>
            </a:r>
            <a:r>
              <a:rPr lang="ru-RU" sz="1800" dirty="0">
                <a:solidFill>
                  <a:srgbClr val="202122"/>
                </a:solidFill>
                <a:latin typeface="Times New Roman" panose="02020603050405020304" pitchFamily="18" charset="0"/>
                <a:cs typeface="Times New Roman" panose="02020603050405020304" pitchFamily="18" charset="0"/>
              </a:rPr>
              <a:t>У</a:t>
            </a:r>
            <a:r>
              <a:rPr lang="ru-RU" sz="1800" b="0" i="0" dirty="0">
                <a:solidFill>
                  <a:srgbClr val="202122"/>
                </a:solidFill>
                <a:effectLst/>
                <a:latin typeface="Times New Roman" panose="02020603050405020304" pitchFamily="18" charset="0"/>
                <a:cs typeface="Times New Roman" panose="02020603050405020304" pitchFamily="18" charset="0"/>
              </a:rPr>
              <a:t> здания был большой хозяйственный двор (и ещё пять дворов, сообщающихся воротами с улицей), в который выходили располагавшиеся по трём сторонам конюшни, объединённые галереей, стояли сараи, мастерские, ледники, колодец, полукругом была расположена ещё одна открытая галерея с уборными. На втором и третьем этажах были устроены казармы для служащих низшего чина и квартиры чиновников. Окон на первом этаже не было, вместо них были ниши для статуй, которые так и не были установлены.</a:t>
            </a:r>
            <a:endParaRPr lang="ru-RU" sz="1800" dirty="0">
              <a:latin typeface="Times New Roman" panose="02020603050405020304" pitchFamily="18" charset="0"/>
              <a:cs typeface="Times New Roman" panose="02020603050405020304" pitchFamily="18" charset="0"/>
            </a:endParaRPr>
          </a:p>
        </p:txBody>
      </p:sp>
      <p:pic>
        <p:nvPicPr>
          <p:cNvPr id="15" name="Объект 14">
            <a:extLst>
              <a:ext uri="{FF2B5EF4-FFF2-40B4-BE49-F238E27FC236}">
                <a16:creationId xmlns:a16="http://schemas.microsoft.com/office/drawing/2014/main" id="{602523B0-9460-42CE-B2F6-980948EB8C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3394" y="2901221"/>
            <a:ext cx="5452974" cy="351171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7" name="Рисунок 16">
            <a:extLst>
              <a:ext uri="{FF2B5EF4-FFF2-40B4-BE49-F238E27FC236}">
                <a16:creationId xmlns:a16="http://schemas.microsoft.com/office/drawing/2014/main" id="{D4C116E1-181E-4B16-9DAC-079C14C93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0157" y="2901222"/>
            <a:ext cx="5225366" cy="35117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25712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828E83DB-CFDF-4A7D-B353-D3A7BBB3F523}"/>
              </a:ext>
            </a:extLst>
          </p:cNvPr>
          <p:cNvSpPr>
            <a:spLocks noGrp="1"/>
          </p:cNvSpPr>
          <p:nvPr>
            <p:ph type="title"/>
          </p:nvPr>
        </p:nvSpPr>
        <p:spPr/>
        <p:txBody>
          <a:bodyPr>
            <a:normAutofit/>
          </a:bodyPr>
          <a:lstStyle/>
          <a:p>
            <a:r>
              <a:rPr lang="ru-RU" sz="1800" dirty="0">
                <a:latin typeface="Times New Roman" panose="02020603050405020304" pitchFamily="18" charset="0"/>
                <a:cs typeface="Times New Roman" panose="02020603050405020304" pitchFamily="18" charset="0"/>
              </a:rPr>
              <a:t>	Переезд Главного почтового управления из здания, находящегося напротив, под крышу дома на Почтамтской улице предполагал внесение ряда изменений. В 1801-1803 годы с этой задачей поручили справляться архитектору Соколову, благодаря которому у Почтамта появились окна на первом этаже. </a:t>
            </a:r>
          </a:p>
        </p:txBody>
      </p:sp>
      <p:pic>
        <p:nvPicPr>
          <p:cNvPr id="7" name="Объект 6">
            <a:extLst>
              <a:ext uri="{FF2B5EF4-FFF2-40B4-BE49-F238E27FC236}">
                <a16:creationId xmlns:a16="http://schemas.microsoft.com/office/drawing/2014/main" id="{7D4E04E4-2A98-47CA-B575-B45C5421B300}"/>
              </a:ext>
            </a:extLst>
          </p:cNvPr>
          <p:cNvPicPr>
            <a:picLocks noGrp="1" noChangeAspect="1"/>
          </p:cNvPicPr>
          <p:nvPr>
            <p:ph sz="half" idx="1"/>
          </p:nvPr>
        </p:nvPicPr>
        <p:blipFill>
          <a:blip r:embed="rId2"/>
          <a:stretch>
            <a:fillRect/>
          </a:stretch>
        </p:blipFill>
        <p:spPr>
          <a:xfrm>
            <a:off x="838200" y="2118872"/>
            <a:ext cx="5181600" cy="3764844"/>
          </a:xfrm>
          <a:prstGeom prst="rect">
            <a:avLst/>
          </a:prstGeom>
        </p:spPr>
      </p:pic>
      <p:pic>
        <p:nvPicPr>
          <p:cNvPr id="9" name="Объект 8">
            <a:extLst>
              <a:ext uri="{FF2B5EF4-FFF2-40B4-BE49-F238E27FC236}">
                <a16:creationId xmlns:a16="http://schemas.microsoft.com/office/drawing/2014/main" id="{8596E471-226F-4B54-9A32-044381C516F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8070" y="2202426"/>
            <a:ext cx="5175729" cy="35494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84448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0529A8-30BB-4304-BA0C-563BA3BBBCAA}"/>
              </a:ext>
            </a:extLst>
          </p:cNvPr>
          <p:cNvSpPr>
            <a:spLocks noGrp="1"/>
          </p:cNvSpPr>
          <p:nvPr>
            <p:ph type="title"/>
          </p:nvPr>
        </p:nvSpPr>
        <p:spPr/>
        <p:txBody>
          <a:bodyPr>
            <a:normAutofit/>
          </a:bodyPr>
          <a:lstStyle/>
          <a:p>
            <a:r>
              <a:rPr lang="ru-RU" sz="2000" dirty="0">
                <a:latin typeface="Times New Roman" panose="02020603050405020304" pitchFamily="18" charset="0"/>
                <a:cs typeface="Times New Roman" panose="02020603050405020304" pitchFamily="18" charset="0"/>
              </a:rPr>
              <a:t>	В 1859 году архитектор А.К. </a:t>
            </a:r>
            <a:r>
              <a:rPr lang="ru-RU" sz="2000" dirty="0" err="1">
                <a:latin typeface="Times New Roman" panose="02020603050405020304" pitchFamily="18" charset="0"/>
                <a:cs typeface="Times New Roman" panose="02020603050405020304" pitchFamily="18" charset="0"/>
              </a:rPr>
              <a:t>Кавос</a:t>
            </a:r>
            <a:r>
              <a:rPr lang="ru-RU" sz="2000" dirty="0">
                <a:latin typeface="Times New Roman" panose="02020603050405020304" pitchFamily="18" charset="0"/>
                <a:cs typeface="Times New Roman" panose="02020603050405020304" pitchFamily="18" charset="0"/>
              </a:rPr>
              <a:t> соорудил галерею - арку, которая соединила Почтамт с домом на противоположной стороне Почтамтской улицы. Эта галерея - арка была построена для «удобства» директора Почтамта, который отныне мог из казенной квартиры, не выходя на улицу, проследовать в свой служебный кабинет.	</a:t>
            </a:r>
          </a:p>
        </p:txBody>
      </p:sp>
      <p:pic>
        <p:nvPicPr>
          <p:cNvPr id="7" name="Объект 6">
            <a:extLst>
              <a:ext uri="{FF2B5EF4-FFF2-40B4-BE49-F238E27FC236}">
                <a16:creationId xmlns:a16="http://schemas.microsoft.com/office/drawing/2014/main" id="{03DCBDCF-4EBF-4917-A043-5A475EF20A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4089" y="1825625"/>
            <a:ext cx="6523821" cy="43513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33939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411483-0CA3-4E82-9B7E-B493A76B0CFC}"/>
              </a:ext>
            </a:extLst>
          </p:cNvPr>
          <p:cNvSpPr>
            <a:spLocks noGrp="1"/>
          </p:cNvSpPr>
          <p:nvPr>
            <p:ph type="title"/>
          </p:nvPr>
        </p:nvSpPr>
        <p:spPr/>
        <p:txBody>
          <a:bodyPr>
            <a:noAutofit/>
          </a:bodyPr>
          <a:lstStyle/>
          <a:p>
            <a:r>
              <a:rPr lang="ru-RU" sz="1800" b="0" i="0" dirty="0">
                <a:solidFill>
                  <a:srgbClr val="000000"/>
                </a:solidFill>
                <a:effectLst/>
                <a:latin typeface="Times New Roman" panose="02020603050405020304" pitchFamily="18" charset="0"/>
                <a:cs typeface="Times New Roman" panose="02020603050405020304" pitchFamily="18" charset="0"/>
              </a:rPr>
              <a:t>	Вроде бы уже Главпочтамт превратился в настоящее почтовое королевство. Однако самые впечатляющие изменения начались в 1903 году. Внутренний двор, в который через главный въезд в почтовое управление прибывали экипажи с работниками и корреспонденцией, и пространство которого наполняли сараи, конюшни и склады, модернизировали и превратили в центральный операционный зал Почтамта. </a:t>
            </a:r>
            <a:r>
              <a:rPr kumimoji="0" lang="ru-RU" sz="1800" b="0"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Специально для этого инженер Л.И. Новиков расчистил внушительную часть и накрыл «черновой» двор стеклянной крышей — настоящим двойным стеклянным фонарем, который наделил здание невероятным шармом. </a:t>
            </a:r>
            <a:r>
              <a:rPr lang="ru-RU" sz="1800" dirty="0">
                <a:solidFill>
                  <a:srgbClr val="000000"/>
                </a:solidFill>
                <a:latin typeface="Times New Roman" panose="02020603050405020304" pitchFamily="18" charset="0"/>
                <a:cs typeface="Times New Roman" panose="02020603050405020304" pitchFamily="18" charset="0"/>
              </a:rPr>
              <a:t>Т</a:t>
            </a:r>
            <a:r>
              <a:rPr kumimoji="0" lang="ru-RU" sz="1800" b="0" i="0" u="none" strike="noStrike" kern="1200" cap="none" spc="0" normalizeH="0" baseline="0" noProof="0" dirty="0" err="1">
                <a:ln>
                  <a:noFill/>
                </a:ln>
                <a:solidFill>
                  <a:srgbClr val="000000"/>
                </a:solidFill>
                <a:effectLst/>
                <a:uLnTx/>
                <a:uFillTx/>
                <a:latin typeface="Times New Roman" panose="02020603050405020304" pitchFamily="18" charset="0"/>
                <a:ea typeface="+mj-ea"/>
                <a:cs typeface="Times New Roman" panose="02020603050405020304" pitchFamily="18" charset="0"/>
              </a:rPr>
              <a:t>ак</a:t>
            </a:r>
            <a:r>
              <a:rPr kumimoji="0" lang="ru-RU" sz="1800" b="0"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 на месте черного двора появился центральный операционный зал, являвший собой самый ранний пример петербургского атриума.</a:t>
            </a:r>
            <a:endParaRPr lang="ru-RU" sz="1800" dirty="0">
              <a:latin typeface="Times New Roman" panose="02020603050405020304" pitchFamily="18" charset="0"/>
              <a:cs typeface="Times New Roman" panose="02020603050405020304" pitchFamily="18" charset="0"/>
            </a:endParaRPr>
          </a:p>
        </p:txBody>
      </p:sp>
      <p:pic>
        <p:nvPicPr>
          <p:cNvPr id="8" name="Объект 7">
            <a:extLst>
              <a:ext uri="{FF2B5EF4-FFF2-40B4-BE49-F238E27FC236}">
                <a16:creationId xmlns:a16="http://schemas.microsoft.com/office/drawing/2014/main" id="{F8B87D37-185E-446C-B1CD-D60ED8D174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797" y="2685358"/>
            <a:ext cx="5519492" cy="380751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Рисунок 13">
            <a:extLst>
              <a:ext uri="{FF2B5EF4-FFF2-40B4-BE49-F238E27FC236}">
                <a16:creationId xmlns:a16="http://schemas.microsoft.com/office/drawing/2014/main" id="{40937291-3B80-4D1D-B0A1-48124804B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663" y="2617107"/>
            <a:ext cx="5434540" cy="38191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65060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B7D9BA-63FE-4B18-A89F-755188C8BF8F}"/>
              </a:ext>
            </a:extLst>
          </p:cNvPr>
          <p:cNvSpPr>
            <a:spLocks noGrp="1"/>
          </p:cNvSpPr>
          <p:nvPr>
            <p:ph type="title"/>
          </p:nvPr>
        </p:nvSpPr>
        <p:spPr>
          <a:xfrm>
            <a:off x="838200" y="226142"/>
            <a:ext cx="10515600" cy="1553037"/>
          </a:xfrm>
        </p:spPr>
        <p:txBody>
          <a:bodyPr>
            <a:normAutofit fontScale="90000"/>
          </a:bodyPr>
          <a:lstStyle/>
          <a:p>
            <a:r>
              <a:rPr lang="ru-RU" sz="1800" b="0" i="0" dirty="0">
                <a:solidFill>
                  <a:srgbClr val="000000"/>
                </a:solidFill>
                <a:effectLst/>
                <a:latin typeface="Times New Roman" panose="02020603050405020304" pitchFamily="18" charset="0"/>
                <a:cs typeface="Times New Roman" panose="02020603050405020304" pitchFamily="18" charset="0"/>
              </a:rPr>
              <a:t>	</a:t>
            </a:r>
            <a:r>
              <a:rPr lang="ru-RU" sz="2000" b="0" i="0" dirty="0">
                <a:solidFill>
                  <a:srgbClr val="000000"/>
                </a:solidFill>
                <a:effectLst/>
                <a:latin typeface="Times New Roman" panose="02020603050405020304" pitchFamily="18" charset="0"/>
                <a:cs typeface="Times New Roman" panose="02020603050405020304" pitchFamily="18" charset="0"/>
              </a:rPr>
              <a:t>В композиции фасадов Н. А. Львов повторил традиционную для русского классицизма схему. Он выделил ризалиты в центре каждого из трех фасадов и обработал их портиками из четырех колонн дорического ордера, увенчанных фронтонами. Боковые крылья, кроме ризалитов на углах, декорированы пилястрами, объединяющими два верхних этажа.</a:t>
            </a:r>
            <a:br>
              <a:rPr lang="ru-RU" sz="2000" b="0" i="0" dirty="0">
                <a:solidFill>
                  <a:srgbClr val="000000"/>
                </a:solidFill>
                <a:effectLst/>
                <a:latin typeface="Times New Roman" panose="02020603050405020304" pitchFamily="18" charset="0"/>
                <a:cs typeface="Times New Roman" panose="02020603050405020304" pitchFamily="18" charset="0"/>
              </a:rPr>
            </a:br>
            <a:r>
              <a:rPr lang="ru-RU" sz="2000" b="0" i="0" dirty="0">
                <a:solidFill>
                  <a:srgbClr val="000000"/>
                </a:solidFill>
                <a:effectLst/>
                <a:latin typeface="Times New Roman" panose="02020603050405020304" pitchFamily="18" charset="0"/>
                <a:cs typeface="Times New Roman" panose="02020603050405020304" pitchFamily="18" charset="0"/>
              </a:rPr>
              <a:t>	Здание Почтового стана перестраивалось трижды. Из 60 барельефов, установленных изначально, сохранилось лишь две львиные маски «с полотенцами» на фасаде портиков.</a:t>
            </a:r>
            <a:endParaRPr lang="ru-RU" sz="2000" dirty="0">
              <a:latin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a16="http://schemas.microsoft.com/office/drawing/2014/main" id="{612F7922-AF37-4ACB-B945-F3C1C524A9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7339" y="1935111"/>
            <a:ext cx="4762500" cy="31718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Рисунок 6">
            <a:extLst>
              <a:ext uri="{FF2B5EF4-FFF2-40B4-BE49-F238E27FC236}">
                <a16:creationId xmlns:a16="http://schemas.microsoft.com/office/drawing/2014/main" id="{B8F0FDF3-1ED3-4859-9E37-3D0A93A01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374" y="1935111"/>
            <a:ext cx="4975368" cy="469674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33844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DB11FC-8052-44B3-9500-DC6EC52602B1}"/>
              </a:ext>
            </a:extLst>
          </p:cNvPr>
          <p:cNvSpPr>
            <a:spLocks noGrp="1"/>
          </p:cNvSpPr>
          <p:nvPr>
            <p:ph type="title"/>
          </p:nvPr>
        </p:nvSpPr>
        <p:spPr/>
        <p:txBody>
          <a:bodyPr>
            <a:normAutofit/>
          </a:bodyPr>
          <a:lstStyle/>
          <a:p>
            <a:r>
              <a:rPr lang="ru-RU" sz="1800" dirty="0">
                <a:latin typeface="Times New Roman" panose="02020603050405020304" pitchFamily="18" charset="0"/>
                <a:cs typeface="Times New Roman" panose="02020603050405020304" pitchFamily="18" charset="0"/>
              </a:rPr>
              <a:t>	Верстовой нулевой столб установлен в операционном зале Главпочтамта. Принято считать, что этот объект представляет собой копию мраморного столба, установленного здесь еще в XVIII веке. Обозначает он точку отсчета расстояний от Санкт-Петербурга.</a:t>
            </a:r>
          </a:p>
        </p:txBody>
      </p:sp>
      <p:pic>
        <p:nvPicPr>
          <p:cNvPr id="9" name="Объект 8">
            <a:extLst>
              <a:ext uri="{FF2B5EF4-FFF2-40B4-BE49-F238E27FC236}">
                <a16:creationId xmlns:a16="http://schemas.microsoft.com/office/drawing/2014/main" id="{E3D83120-D84F-47A2-A3E2-8D5C9519CE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9442" y="1825625"/>
            <a:ext cx="5813115" cy="43513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237645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661</Words>
  <Application>Microsoft Office PowerPoint</Application>
  <PresentationFormat>Широкоэкранный</PresentationFormat>
  <Paragraphs>10</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Calibri Light</vt:lpstr>
      <vt:lpstr>Times New Roman</vt:lpstr>
      <vt:lpstr>Тема Office</vt:lpstr>
      <vt:lpstr>ГБДОУ № 74 Василеостровского района Санкт-Петербурга Воспитатель Московская Р.В.  «ЭКСКУРСИЯ ВЫХОДНОГО ДНЯ.  Главпочтамт  (Санкт-Петербург)»</vt:lpstr>
      <vt:lpstr> В 1833 году в России была утверждена первая почта. Прием писем был открыт в 48 мелочных лавочках. Жители приносили свои письма в эти лавочки, адреса таких лавочек объявлялись в газетах. Сюда же приходили почтальоны, забирали корреспонденцию и разносили ее по домам. Почтамт в Петербурге открылся в 1714 году.   Главпочтамт — памятник архитектуры. Расположен в Санкт-Петербурге, современный адрес дома — Почтамтская улица, 9, Почтамтский переулок, 3, улица Якубовича, 12.</vt:lpstr>
      <vt:lpstr> Территорию, на которой построено здание, изначально занимала Морская слобода, дома которой сгорели в 1736—1737 годы.   После пожаров на территории строились более состоятельные люди.   В 1755 году на одном из соседних участков построил свой дом граф Ягужинский (позже разорившийся, его дом использовался магистратом для представлений и аукционов), в 1781 году купил дома поблизости и стал строить свой дворец граф Безбородко, главный директор почты Российской Империи. </vt:lpstr>
      <vt:lpstr>     Типичное для петербургского классицизма здание построили в 1782-1789 годы для служб Главного почтамта по проекту выдающегося отечественного зодчего того времени Н.А. Львова. Сначала здесь располагался только «Почтовый стан», вспомогательные помещения и прочие мало значимые ведомства. В дальнейшем обосновался и Главпочтамт.   У здания был большой хозяйственный двор (и ещё пять дворов, сообщающихся воротами с улицей), в который выходили располагавшиеся по трём сторонам конюшни, объединённые галереей, стояли сараи, мастерские, ледники, колодец, полукругом была расположена ещё одна открытая галерея с уборными. На втором и третьем этажах были устроены казармы для служащих низшего чина и квартиры чиновников. Окон на первом этаже не было, вместо них были ниши для статуй, которые так и не были установлены.</vt:lpstr>
      <vt:lpstr> Переезд Главного почтового управления из здания, находящегося напротив, под крышу дома на Почтамтской улице предполагал внесение ряда изменений. В 1801-1803 годы с этой задачей поручили справляться архитектору Соколову, благодаря которому у Почтамта появились окна на первом этаже. </vt:lpstr>
      <vt:lpstr> В 1859 году архитектор А.К. Кавос соорудил галерею - арку, которая соединила Почтамт с домом на противоположной стороне Почтамтской улицы. Эта галерея - арка была построена для «удобства» директора Почтамта, который отныне мог из казенной квартиры, не выходя на улицу, проследовать в свой служебный кабинет. </vt:lpstr>
      <vt:lpstr> Вроде бы уже Главпочтамт превратился в настоящее почтовое королевство. Однако самые впечатляющие изменения начались в 1903 году. Внутренний двор, в который через главный въезд в почтовое управление прибывали экипажи с работниками и корреспонденцией, и пространство которого наполняли сараи, конюшни и склады, модернизировали и превратили в центральный операционный зал Почтамта. Специально для этого инженер Л.И. Новиков расчистил внушительную часть и накрыл «черновой» двор стеклянной крышей — настоящим двойным стеклянным фонарем, который наделил здание невероятным шармом. Так на месте черного двора появился центральный операционный зал, являвший собой самый ранний пример петербургского атриума.</vt:lpstr>
      <vt:lpstr> В композиции фасадов Н. А. Львов повторил традиционную для русского классицизма схему. Он выделил ризалиты в центре каждого из трех фасадов и обработал их портиками из четырех колонн дорического ордера, увенчанных фронтонами. Боковые крылья, кроме ризалитов на углах, декорированы пилястрами, объединяющими два верхних этажа.  Здание Почтового стана перестраивалось трижды. Из 60 барельефов, установленных изначально, сохранилось лишь две львиные маски «с полотенцами» на фасаде портиков.</vt:lpstr>
      <vt:lpstr> Верстовой нулевой столб установлен в операционном зале Главпочтамта. Принято считать, что этот объект представляет собой копию мраморного столба, установленного здесь еще в XVIII веке. Обозначает он точку отсчета расстояний от Санкт-Петербурга.</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ГБДОУ № 74 Василеостровского района Санкт-Петербурга Воспитатель Московская Р.В.  «ЭКСКУРСИЯ ВЫХОДНОГО ДНЯ  Главпочтамт  (Санкт-Петербург)</dc:title>
  <dc:creator>Руслана Московская</dc:creator>
  <cp:lastModifiedBy>Руслана Московская</cp:lastModifiedBy>
  <cp:revision>7</cp:revision>
  <dcterms:created xsi:type="dcterms:W3CDTF">2023-11-07T11:21:05Z</dcterms:created>
  <dcterms:modified xsi:type="dcterms:W3CDTF">2023-11-13T12:01:01Z</dcterms:modified>
</cp:coreProperties>
</file>